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41"/>
  </p:notesMasterIdLst>
  <p:handoutMasterIdLst>
    <p:handoutMasterId r:id="rId42"/>
  </p:handoutMasterIdLst>
  <p:sldIdLst>
    <p:sldId id="303" r:id="rId2"/>
    <p:sldId id="305" r:id="rId3"/>
    <p:sldId id="329" r:id="rId4"/>
    <p:sldId id="307" r:id="rId5"/>
    <p:sldId id="310" r:id="rId6"/>
    <p:sldId id="354" r:id="rId7"/>
    <p:sldId id="355" r:id="rId8"/>
    <p:sldId id="356" r:id="rId9"/>
    <p:sldId id="308" r:id="rId10"/>
    <p:sldId id="309" r:id="rId11"/>
    <p:sldId id="314" r:id="rId12"/>
    <p:sldId id="315" r:id="rId13"/>
    <p:sldId id="316" r:id="rId14"/>
    <p:sldId id="317" r:id="rId15"/>
    <p:sldId id="351" r:id="rId16"/>
    <p:sldId id="352" r:id="rId17"/>
    <p:sldId id="319" r:id="rId18"/>
    <p:sldId id="320" r:id="rId19"/>
    <p:sldId id="321" r:id="rId20"/>
    <p:sldId id="322" r:id="rId21"/>
    <p:sldId id="330" r:id="rId22"/>
    <p:sldId id="338" r:id="rId23"/>
    <p:sldId id="339" r:id="rId24"/>
    <p:sldId id="341" r:id="rId25"/>
    <p:sldId id="333" r:id="rId26"/>
    <p:sldId id="334" r:id="rId27"/>
    <p:sldId id="335" r:id="rId28"/>
    <p:sldId id="343" r:id="rId29"/>
    <p:sldId id="346" r:id="rId30"/>
    <p:sldId id="347" r:id="rId31"/>
    <p:sldId id="358" r:id="rId32"/>
    <p:sldId id="359" r:id="rId33"/>
    <p:sldId id="348" r:id="rId34"/>
    <p:sldId id="349" r:id="rId35"/>
    <p:sldId id="350" r:id="rId36"/>
    <p:sldId id="357" r:id="rId37"/>
    <p:sldId id="353" r:id="rId38"/>
    <p:sldId id="342" r:id="rId39"/>
    <p:sldId id="332" r:id="rId40"/>
  </p:sldIdLst>
  <p:sldSz cx="9144000" cy="6858000" type="screen4x3"/>
  <p:notesSz cx="6797675" cy="9926638"/>
  <p:defaultTextStyle>
    <a:defPPr>
      <a:defRPr lang="zh-TW"/>
    </a:defPPr>
    <a:lvl1pPr algn="l" rtl="0" eaLnBrk="0" fontAlgn="base" hangingPunct="0">
      <a:spcBef>
        <a:spcPct val="0"/>
      </a:spcBef>
      <a:spcAft>
        <a:spcPct val="0"/>
      </a:spcAft>
      <a:defRPr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ern="1200">
        <a:solidFill>
          <a:schemeClr val="tx1"/>
        </a:solidFill>
        <a:latin typeface="Arial" charset="0"/>
        <a:ea typeface="新細明體" charset="-120"/>
        <a:cs typeface="+mn-cs"/>
      </a:defRPr>
    </a:lvl5pPr>
    <a:lvl6pPr marL="2286000" algn="l" defTabSz="914400" rtl="0" eaLnBrk="1" latinLnBrk="0" hangingPunct="1">
      <a:defRPr kern="1200">
        <a:solidFill>
          <a:schemeClr val="tx1"/>
        </a:solidFill>
        <a:latin typeface="Arial" charset="0"/>
        <a:ea typeface="新細明體" charset="-120"/>
        <a:cs typeface="+mn-cs"/>
      </a:defRPr>
    </a:lvl6pPr>
    <a:lvl7pPr marL="2743200" algn="l" defTabSz="914400" rtl="0" eaLnBrk="1" latinLnBrk="0" hangingPunct="1">
      <a:defRPr kern="1200">
        <a:solidFill>
          <a:schemeClr val="tx1"/>
        </a:solidFill>
        <a:latin typeface="Arial" charset="0"/>
        <a:ea typeface="新細明體" charset="-120"/>
        <a:cs typeface="+mn-cs"/>
      </a:defRPr>
    </a:lvl7pPr>
    <a:lvl8pPr marL="3200400" algn="l" defTabSz="914400" rtl="0" eaLnBrk="1" latinLnBrk="0" hangingPunct="1">
      <a:defRPr kern="1200">
        <a:solidFill>
          <a:schemeClr val="tx1"/>
        </a:solidFill>
        <a:latin typeface="Arial" charset="0"/>
        <a:ea typeface="新細明體" charset="-120"/>
        <a:cs typeface="+mn-cs"/>
      </a:defRPr>
    </a:lvl8pPr>
    <a:lvl9pPr marL="3657600" algn="l" defTabSz="914400" rtl="0" eaLnBrk="1" latinLnBrk="0" hangingPunct="1">
      <a:defRPr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A8"/>
    <a:srgbClr val="660066"/>
    <a:srgbClr val="800080"/>
    <a:srgbClr val="D60093"/>
    <a:srgbClr val="666633"/>
    <a:srgbClr val="FF6600"/>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2" autoAdjust="0"/>
    <p:restoredTop sz="95527" autoAdjust="0"/>
  </p:normalViewPr>
  <p:slideViewPr>
    <p:cSldViewPr>
      <p:cViewPr>
        <p:scale>
          <a:sx n="100" d="100"/>
          <a:sy n="100" d="100"/>
        </p:scale>
        <p:origin x="-312"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ea typeface="新細明體" pitchFamily="18" charset="-120"/>
              </a:defRPr>
            </a:lvl1pPr>
          </a:lstStyle>
          <a:p>
            <a:pPr>
              <a:defRPr/>
            </a:pPr>
            <a:endParaRPr lang="en-US" altLang="zh-TW"/>
          </a:p>
        </p:txBody>
      </p:sp>
      <p:sp>
        <p:nvSpPr>
          <p:cNvPr id="8601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ea typeface="新細明體" pitchFamily="18" charset="-120"/>
              </a:defRPr>
            </a:lvl1pPr>
          </a:lstStyle>
          <a:p>
            <a:pPr>
              <a:defRPr/>
            </a:pPr>
            <a:fld id="{334A3A31-7FFB-42BD-8CDE-087ADC37C868}" type="datetimeFigureOut">
              <a:rPr lang="zh-TW" altLang="en-US"/>
              <a:pPr>
                <a:defRPr/>
              </a:pPr>
              <a:t>2019/5/21</a:t>
            </a:fld>
            <a:endParaRPr lang="en-US" altLang="zh-TW"/>
          </a:p>
        </p:txBody>
      </p:sp>
      <p:sp>
        <p:nvSpPr>
          <p:cNvPr id="8602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ea typeface="新細明體" pitchFamily="18" charset="-120"/>
              </a:defRPr>
            </a:lvl1pPr>
          </a:lstStyle>
          <a:p>
            <a:pPr>
              <a:defRPr/>
            </a:pPr>
            <a:endParaRPr lang="en-US" altLang="zh-TW"/>
          </a:p>
        </p:txBody>
      </p:sp>
      <p:sp>
        <p:nvSpPr>
          <p:cNvPr id="8602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ea typeface="新細明體" pitchFamily="18" charset="-120"/>
              </a:defRPr>
            </a:lvl1pPr>
          </a:lstStyle>
          <a:p>
            <a:pPr>
              <a:defRPr/>
            </a:pPr>
            <a:fld id="{EEC5504B-F05A-4673-BF29-844A716631F3}" type="slidenum">
              <a:rPr lang="zh-TW" altLang="en-US"/>
              <a:pPr>
                <a:defRPr/>
              </a:pPr>
              <a:t>‹#›</a:t>
            </a:fld>
            <a:endParaRPr lang="en-US" altLang="zh-TW"/>
          </a:p>
        </p:txBody>
      </p:sp>
    </p:spTree>
    <p:extLst>
      <p:ext uri="{BB962C8B-B14F-4D97-AF65-F5344CB8AC3E}">
        <p14:creationId xmlns:p14="http://schemas.microsoft.com/office/powerpoint/2010/main" val="2041851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ea typeface="新細明體" pitchFamily="18" charset="-120"/>
              </a:defRPr>
            </a:lvl1pPr>
          </a:lstStyle>
          <a:p>
            <a:pPr>
              <a:defRPr/>
            </a:pPr>
            <a:endParaRPr lang="en-US" altLang="zh-TW"/>
          </a:p>
        </p:txBody>
      </p:sp>
      <p:sp>
        <p:nvSpPr>
          <p:cNvPr id="4608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ea typeface="新細明體" pitchFamily="18" charset="-120"/>
              </a:defRPr>
            </a:lvl1pPr>
          </a:lstStyle>
          <a:p>
            <a:pPr>
              <a:defRPr/>
            </a:pPr>
            <a:endParaRPr lang="en-US" altLang="zh-TW"/>
          </a:p>
        </p:txBody>
      </p:sp>
      <p:sp>
        <p:nvSpPr>
          <p:cNvPr id="409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608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ea typeface="新細明體" pitchFamily="18" charset="-120"/>
              </a:defRPr>
            </a:lvl1pPr>
          </a:lstStyle>
          <a:p>
            <a:pPr>
              <a:defRPr/>
            </a:pPr>
            <a:endParaRPr lang="en-US" altLang="zh-TW"/>
          </a:p>
        </p:txBody>
      </p:sp>
      <p:sp>
        <p:nvSpPr>
          <p:cNvPr id="4608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a:ea typeface="新細明體" pitchFamily="18" charset="-120"/>
              </a:defRPr>
            </a:lvl1pPr>
          </a:lstStyle>
          <a:p>
            <a:pPr>
              <a:defRPr/>
            </a:pPr>
            <a:fld id="{518C6AA4-E434-4B89-93A6-82A0F8578506}" type="slidenum">
              <a:rPr lang="en-US" altLang="zh-TW"/>
              <a:pPr>
                <a:defRPr/>
              </a:pPr>
              <a:t>‹#›</a:t>
            </a:fld>
            <a:endParaRPr lang="en-US" altLang="zh-TW"/>
          </a:p>
        </p:txBody>
      </p:sp>
    </p:spTree>
    <p:extLst>
      <p:ext uri="{BB962C8B-B14F-4D97-AF65-F5344CB8AC3E}">
        <p14:creationId xmlns:p14="http://schemas.microsoft.com/office/powerpoint/2010/main" val="122872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fld id="{211D4E8F-0E6B-452E-826B-544D04832A7B}" type="slidenum">
              <a:rPr lang="zh-TW" altLang="en-US" smtClean="0"/>
              <a:pPr/>
              <a:t>15</a:t>
            </a:fld>
            <a:endParaRPr lang="en-US"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a:xfrm>
            <a:off x="922338" y="746125"/>
            <a:ext cx="4959350" cy="3719513"/>
          </a:xfrm>
          <a:ln/>
        </p:spPr>
      </p:sp>
      <p:sp>
        <p:nvSpPr>
          <p:cNvPr id="49155" name="Rectangle 3"/>
          <p:cNvSpPr>
            <a:spLocks noGrp="1"/>
          </p:cNvSpPr>
          <p:nvPr>
            <p:ph type="body" idx="1"/>
          </p:nvPr>
        </p:nvSpPr>
        <p:spPr>
          <a:xfrm>
            <a:off x="906463" y="4714875"/>
            <a:ext cx="4984750"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19163" y="744538"/>
            <a:ext cx="4962525" cy="37226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19163" y="744538"/>
            <a:ext cx="4962525" cy="3722687"/>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19163" y="744538"/>
            <a:ext cx="4962525" cy="3722687"/>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19163" y="744538"/>
            <a:ext cx="4962525" cy="3722687"/>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19163" y="744538"/>
            <a:ext cx="4962525" cy="3722687"/>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a:xfrm>
            <a:off x="922338" y="746125"/>
            <a:ext cx="4959350" cy="3719513"/>
          </a:xfrm>
          <a:ln/>
        </p:spPr>
      </p:sp>
      <p:sp>
        <p:nvSpPr>
          <p:cNvPr id="47107" name="Rectangle 3"/>
          <p:cNvSpPr>
            <a:spLocks noGrp="1"/>
          </p:cNvSpPr>
          <p:nvPr>
            <p:ph type="body" idx="1"/>
          </p:nvPr>
        </p:nvSpPr>
        <p:spPr>
          <a:xfrm>
            <a:off x="906463" y="4714875"/>
            <a:ext cx="4984750"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8" tIns="46349" rIns="92698" bIns="46349"/>
          <a:lstStyle/>
          <a:p>
            <a:pPr eaLnBrk="1" hangingPunct="1"/>
            <a:endParaRPr lang="zh-TW" altLang="en-US" smtClean="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18C6AA4-E434-4B89-93A6-82A0F8578506}" type="slidenum">
              <a:rPr lang="en-US" altLang="zh-TW" smtClean="0"/>
              <a:pPr>
                <a:defRPr/>
              </a:pPr>
              <a:t>31</a:t>
            </a:fld>
            <a:endParaRPr lang="en-US" altLang="zh-TW"/>
          </a:p>
        </p:txBody>
      </p:sp>
    </p:spTree>
    <p:extLst>
      <p:ext uri="{BB962C8B-B14F-4D97-AF65-F5344CB8AC3E}">
        <p14:creationId xmlns:p14="http://schemas.microsoft.com/office/powerpoint/2010/main" val="218937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18C6AA4-E434-4B89-93A6-82A0F8578506}" type="slidenum">
              <a:rPr lang="en-US" altLang="zh-TW" smtClean="0">
                <a:solidFill>
                  <a:prstClr val="black"/>
                </a:solidFill>
              </a:rPr>
              <a:pPr>
                <a:defRPr/>
              </a:pPr>
              <a:t>32</a:t>
            </a:fld>
            <a:endParaRPr lang="en-US" altLang="zh-TW">
              <a:solidFill>
                <a:prstClr val="black"/>
              </a:solidFill>
            </a:endParaRPr>
          </a:p>
        </p:txBody>
      </p:sp>
    </p:spTree>
    <p:extLst>
      <p:ext uri="{BB962C8B-B14F-4D97-AF65-F5344CB8AC3E}">
        <p14:creationId xmlns:p14="http://schemas.microsoft.com/office/powerpoint/2010/main" val="218937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a:xfrm>
            <a:off x="922338" y="746125"/>
            <a:ext cx="4959350" cy="3719513"/>
          </a:xfrm>
          <a:ln/>
        </p:spPr>
      </p:sp>
      <p:sp>
        <p:nvSpPr>
          <p:cNvPr id="48131" name="Rectangle 3"/>
          <p:cNvSpPr>
            <a:spLocks noGrp="1"/>
          </p:cNvSpPr>
          <p:nvPr>
            <p:ph type="body" idx="1"/>
          </p:nvPr>
        </p:nvSpPr>
        <p:spPr>
          <a:xfrm>
            <a:off x="906463" y="4714875"/>
            <a:ext cx="4984750"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8" tIns="46349" rIns="92698" bIns="46349"/>
          <a:lstStyle/>
          <a:p>
            <a:pPr eaLnBrk="1" hangingPunct="1"/>
            <a:endParaRPr lang="zh-TW" altLang="en-US"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4"/>
          <p:cNvSpPr>
            <a:spLocks noGrp="1"/>
          </p:cNvSpPr>
          <p:nvPr>
            <p:ph type="dt" sz="half" idx="10"/>
          </p:nvPr>
        </p:nvSpPr>
        <p:spPr/>
        <p:txBody>
          <a:bodyPr/>
          <a:lstStyle>
            <a:lvl1pPr>
              <a:defRPr/>
            </a:lvl1pPr>
          </a:lstStyle>
          <a:p>
            <a:pPr>
              <a:defRPr/>
            </a:pPr>
            <a:fld id="{6B29E40C-1165-4CDC-8614-15F225076C9E}" type="datetimeFigureOut">
              <a:rPr lang="zh-TW" altLang="en-US"/>
              <a:pPr>
                <a:defRPr/>
              </a:pPr>
              <a:t>2019/5/21</a:t>
            </a:fld>
            <a:endParaRPr lang="en-US" altLang="zh-TW"/>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D8A35E0D-AD49-4DAF-B5BA-8E7AEDDB0AB9}" type="slidenum">
              <a:rPr lang="zh-TW" altLang="en-US"/>
              <a:pPr>
                <a:defRPr/>
              </a:pPr>
              <a:t>‹#›</a:t>
            </a:fld>
            <a:endParaRPr lang="en-US" altLang="zh-TW"/>
          </a:p>
        </p:txBody>
      </p:sp>
    </p:spTree>
    <p:extLst>
      <p:ext uri="{BB962C8B-B14F-4D97-AF65-F5344CB8AC3E}">
        <p14:creationId xmlns:p14="http://schemas.microsoft.com/office/powerpoint/2010/main" val="13220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4"/>
          <p:cNvSpPr>
            <a:spLocks noGrp="1"/>
          </p:cNvSpPr>
          <p:nvPr>
            <p:ph type="dt" sz="half" idx="10"/>
          </p:nvPr>
        </p:nvSpPr>
        <p:spPr/>
        <p:txBody>
          <a:bodyPr/>
          <a:lstStyle>
            <a:lvl1pPr>
              <a:defRPr/>
            </a:lvl1pPr>
          </a:lstStyle>
          <a:p>
            <a:pPr>
              <a:defRPr/>
            </a:pPr>
            <a:fld id="{5DF34D19-5722-4DE1-966D-BBD8C7BE812E}" type="datetimeFigureOut">
              <a:rPr lang="zh-TW" altLang="en-US"/>
              <a:pPr>
                <a:defRPr/>
              </a:pPr>
              <a:t>2019/5/21</a:t>
            </a:fld>
            <a:endParaRPr lang="en-US" altLang="zh-TW"/>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6A9C86A3-8AEE-49FB-A82D-3E0EF96928F6}" type="slidenum">
              <a:rPr lang="zh-TW" altLang="en-US"/>
              <a:pPr>
                <a:defRPr/>
              </a:pPr>
              <a:t>‹#›</a:t>
            </a:fld>
            <a:endParaRPr lang="en-US" altLang="zh-TW"/>
          </a:p>
        </p:txBody>
      </p:sp>
    </p:spTree>
    <p:extLst>
      <p:ext uri="{BB962C8B-B14F-4D97-AF65-F5344CB8AC3E}">
        <p14:creationId xmlns:p14="http://schemas.microsoft.com/office/powerpoint/2010/main" val="180784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704850"/>
            <a:ext cx="2057400" cy="5619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704850"/>
            <a:ext cx="6019800"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4"/>
          <p:cNvSpPr>
            <a:spLocks noGrp="1"/>
          </p:cNvSpPr>
          <p:nvPr>
            <p:ph type="dt" sz="half" idx="10"/>
          </p:nvPr>
        </p:nvSpPr>
        <p:spPr/>
        <p:txBody>
          <a:bodyPr/>
          <a:lstStyle>
            <a:lvl1pPr>
              <a:defRPr/>
            </a:lvl1pPr>
          </a:lstStyle>
          <a:p>
            <a:pPr>
              <a:defRPr/>
            </a:pPr>
            <a:fld id="{E507F401-46FB-4673-9523-88E39D416442}" type="datetimeFigureOut">
              <a:rPr lang="zh-TW" altLang="en-US"/>
              <a:pPr>
                <a:defRPr/>
              </a:pPr>
              <a:t>2019/5/21</a:t>
            </a:fld>
            <a:endParaRPr lang="en-US" altLang="zh-TW"/>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3C081BB3-074B-4B82-810E-CCC1D35BAD49}" type="slidenum">
              <a:rPr lang="zh-TW" altLang="en-US"/>
              <a:pPr>
                <a:defRPr/>
              </a:pPr>
              <a:t>‹#›</a:t>
            </a:fld>
            <a:endParaRPr lang="en-US" altLang="zh-TW"/>
          </a:p>
        </p:txBody>
      </p:sp>
    </p:spTree>
    <p:extLst>
      <p:ext uri="{BB962C8B-B14F-4D97-AF65-F5344CB8AC3E}">
        <p14:creationId xmlns:p14="http://schemas.microsoft.com/office/powerpoint/2010/main" val="310548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04850"/>
            <a:ext cx="8229600" cy="56197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4"/>
          <p:cNvSpPr>
            <a:spLocks noGrp="1"/>
          </p:cNvSpPr>
          <p:nvPr>
            <p:ph type="dt" sz="half" idx="10"/>
          </p:nvPr>
        </p:nvSpPr>
        <p:spPr/>
        <p:txBody>
          <a:bodyPr/>
          <a:lstStyle>
            <a:lvl1pPr>
              <a:defRPr/>
            </a:lvl1pPr>
          </a:lstStyle>
          <a:p>
            <a:pPr>
              <a:defRPr/>
            </a:pPr>
            <a:fld id="{BBE592D4-0978-45FE-8FAA-D1FCDA577AB6}" type="datetimeFigureOut">
              <a:rPr lang="zh-TW" altLang="en-US"/>
              <a:pPr>
                <a:defRPr/>
              </a:pPr>
              <a:t>2019/5/21</a:t>
            </a:fld>
            <a:endParaRPr lang="en-US" altLang="zh-TW"/>
          </a:p>
        </p:txBody>
      </p:sp>
      <p:sp>
        <p:nvSpPr>
          <p:cNvPr id="4" name="頁尾版面配置區 5"/>
          <p:cNvSpPr>
            <a:spLocks noGrp="1"/>
          </p:cNvSpPr>
          <p:nvPr>
            <p:ph type="ftr" sz="quarter" idx="11"/>
          </p:nvPr>
        </p:nvSpPr>
        <p:spPr/>
        <p:txBody>
          <a:bodyPr/>
          <a:lstStyle>
            <a:lvl1pPr>
              <a:defRPr/>
            </a:lvl1pPr>
          </a:lstStyle>
          <a:p>
            <a:pPr>
              <a:defRPr/>
            </a:pPr>
            <a:endParaRPr lang="en-US" altLang="zh-TW"/>
          </a:p>
        </p:txBody>
      </p:sp>
      <p:sp>
        <p:nvSpPr>
          <p:cNvPr id="5" name="投影片編號版面配置區 6"/>
          <p:cNvSpPr>
            <a:spLocks noGrp="1"/>
          </p:cNvSpPr>
          <p:nvPr>
            <p:ph type="sldNum" sz="quarter" idx="12"/>
          </p:nvPr>
        </p:nvSpPr>
        <p:spPr/>
        <p:txBody>
          <a:bodyPr/>
          <a:lstStyle>
            <a:lvl1pPr>
              <a:defRPr/>
            </a:lvl1pPr>
          </a:lstStyle>
          <a:p>
            <a:pPr>
              <a:defRPr/>
            </a:pPr>
            <a:fld id="{E3EBCECF-1BF3-4CF2-B073-FFCC0445C001}" type="slidenum">
              <a:rPr lang="zh-TW" altLang="en-US"/>
              <a:pPr>
                <a:defRPr/>
              </a:pPr>
              <a:t>‹#›</a:t>
            </a:fld>
            <a:endParaRPr lang="en-US" altLang="zh-TW"/>
          </a:p>
        </p:txBody>
      </p:sp>
    </p:spTree>
    <p:extLst>
      <p:ext uri="{BB962C8B-B14F-4D97-AF65-F5344CB8AC3E}">
        <p14:creationId xmlns:p14="http://schemas.microsoft.com/office/powerpoint/2010/main" val="1514324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Date Placeholder 3"/>
          <p:cNvSpPr>
            <a:spLocks noGrp="1"/>
          </p:cNvSpPr>
          <p:nvPr>
            <p:ph type="dt" sz="half" idx="10"/>
          </p:nvPr>
        </p:nvSpPr>
        <p:spPr/>
        <p:txBody>
          <a:bodyPr/>
          <a:lstStyle>
            <a:lvl1pPr>
              <a:defRPr/>
            </a:lvl1pPr>
          </a:lstStyle>
          <a:p>
            <a:pPr>
              <a:defRPr/>
            </a:pPr>
            <a:fld id="{09763EE8-80CB-4045-B39F-A0E318C61246}" type="datetimeFigureOut">
              <a:rPr lang="zh-TW" altLang="en-US"/>
              <a:pPr>
                <a:defRPr/>
              </a:pPr>
              <a:t>2019/5/21</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6BAC9A67-1AAC-42E3-9987-E129AE045348}" type="slidenum">
              <a:rPr lang="zh-TW" altLang="en-US"/>
              <a:pPr>
                <a:defRPr/>
              </a:pPr>
              <a:t>‹#›</a:t>
            </a:fld>
            <a:endParaRPr lang="zh-TW" altLang="en-US"/>
          </a:p>
        </p:txBody>
      </p:sp>
    </p:spTree>
    <p:extLst>
      <p:ext uri="{BB962C8B-B14F-4D97-AF65-F5344CB8AC3E}">
        <p14:creationId xmlns:p14="http://schemas.microsoft.com/office/powerpoint/2010/main" val="367915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4"/>
          <p:cNvSpPr>
            <a:spLocks noGrp="1"/>
          </p:cNvSpPr>
          <p:nvPr>
            <p:ph type="dt" sz="half" idx="10"/>
          </p:nvPr>
        </p:nvSpPr>
        <p:spPr/>
        <p:txBody>
          <a:bodyPr/>
          <a:lstStyle>
            <a:lvl1pPr>
              <a:defRPr/>
            </a:lvl1pPr>
          </a:lstStyle>
          <a:p>
            <a:pPr>
              <a:defRPr/>
            </a:pPr>
            <a:fld id="{51A8F40D-0A30-457E-B0BF-B3181E71093A}" type="datetimeFigureOut">
              <a:rPr lang="zh-TW" altLang="en-US"/>
              <a:pPr>
                <a:defRPr/>
              </a:pPr>
              <a:t>2019/5/21</a:t>
            </a:fld>
            <a:endParaRPr lang="en-US" altLang="zh-TW"/>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B75BE7B2-2A7A-499A-9700-EEB2922B5760}" type="slidenum">
              <a:rPr lang="zh-TW" altLang="en-US"/>
              <a:pPr>
                <a:defRPr/>
              </a:pPr>
              <a:t>‹#›</a:t>
            </a:fld>
            <a:endParaRPr lang="en-US" altLang="zh-TW"/>
          </a:p>
        </p:txBody>
      </p:sp>
    </p:spTree>
    <p:extLst>
      <p:ext uri="{BB962C8B-B14F-4D97-AF65-F5344CB8AC3E}">
        <p14:creationId xmlns:p14="http://schemas.microsoft.com/office/powerpoint/2010/main" val="252447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4"/>
          <p:cNvSpPr>
            <a:spLocks noGrp="1"/>
          </p:cNvSpPr>
          <p:nvPr>
            <p:ph type="dt" sz="half" idx="10"/>
          </p:nvPr>
        </p:nvSpPr>
        <p:spPr/>
        <p:txBody>
          <a:bodyPr/>
          <a:lstStyle>
            <a:lvl1pPr>
              <a:defRPr/>
            </a:lvl1pPr>
          </a:lstStyle>
          <a:p>
            <a:pPr>
              <a:defRPr/>
            </a:pPr>
            <a:fld id="{9F19C1DF-A4FE-4749-A8C7-4DC68F974BB2}" type="datetimeFigureOut">
              <a:rPr lang="zh-TW" altLang="en-US"/>
              <a:pPr>
                <a:defRPr/>
              </a:pPr>
              <a:t>2019/5/21</a:t>
            </a:fld>
            <a:endParaRPr lang="en-US" altLang="zh-TW"/>
          </a:p>
        </p:txBody>
      </p:sp>
      <p:sp>
        <p:nvSpPr>
          <p:cNvPr id="5" name="頁尾版面配置區 5"/>
          <p:cNvSpPr>
            <a:spLocks noGrp="1"/>
          </p:cNvSpPr>
          <p:nvPr>
            <p:ph type="ftr" sz="quarter" idx="11"/>
          </p:nvPr>
        </p:nvSpPr>
        <p:spPr/>
        <p:txBody>
          <a:bodyPr/>
          <a:lstStyle>
            <a:lvl1pPr>
              <a:defRPr/>
            </a:lvl1pPr>
          </a:lstStyle>
          <a:p>
            <a:pPr>
              <a:defRPr/>
            </a:pPr>
            <a:endParaRPr lang="en-US" altLang="zh-TW"/>
          </a:p>
        </p:txBody>
      </p:sp>
      <p:sp>
        <p:nvSpPr>
          <p:cNvPr id="6" name="投影片編號版面配置區 6"/>
          <p:cNvSpPr>
            <a:spLocks noGrp="1"/>
          </p:cNvSpPr>
          <p:nvPr>
            <p:ph type="sldNum" sz="quarter" idx="12"/>
          </p:nvPr>
        </p:nvSpPr>
        <p:spPr/>
        <p:txBody>
          <a:bodyPr/>
          <a:lstStyle>
            <a:lvl1pPr>
              <a:defRPr/>
            </a:lvl1pPr>
          </a:lstStyle>
          <a:p>
            <a:pPr>
              <a:defRPr/>
            </a:pPr>
            <a:fld id="{9F0AA33B-7995-49EA-AC3E-20F46DFC9FD2}" type="slidenum">
              <a:rPr lang="zh-TW" altLang="en-US"/>
              <a:pPr>
                <a:defRPr/>
              </a:pPr>
              <a:t>‹#›</a:t>
            </a:fld>
            <a:endParaRPr lang="en-US" altLang="zh-TW"/>
          </a:p>
        </p:txBody>
      </p:sp>
    </p:spTree>
    <p:extLst>
      <p:ext uri="{BB962C8B-B14F-4D97-AF65-F5344CB8AC3E}">
        <p14:creationId xmlns:p14="http://schemas.microsoft.com/office/powerpoint/2010/main" val="100889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pPr>
              <a:defRPr/>
            </a:pPr>
            <a:fld id="{B23DF12B-A40E-4EC0-A13D-5B368A0DCF2E}" type="datetimeFigureOut">
              <a:rPr lang="zh-TW" altLang="en-US"/>
              <a:pPr>
                <a:defRPr/>
              </a:pPr>
              <a:t>2019/5/21</a:t>
            </a:fld>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D367BF2F-7008-42D3-8541-7CC0164A310A}" type="slidenum">
              <a:rPr lang="zh-TW" altLang="en-US"/>
              <a:pPr>
                <a:defRPr/>
              </a:pPr>
              <a:t>‹#›</a:t>
            </a:fld>
            <a:endParaRPr lang="en-US" altLang="zh-TW"/>
          </a:p>
        </p:txBody>
      </p:sp>
    </p:spTree>
    <p:extLst>
      <p:ext uri="{BB962C8B-B14F-4D97-AF65-F5344CB8AC3E}">
        <p14:creationId xmlns:p14="http://schemas.microsoft.com/office/powerpoint/2010/main" val="317436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4"/>
          <p:cNvSpPr>
            <a:spLocks noGrp="1"/>
          </p:cNvSpPr>
          <p:nvPr>
            <p:ph type="dt" sz="half" idx="10"/>
          </p:nvPr>
        </p:nvSpPr>
        <p:spPr/>
        <p:txBody>
          <a:bodyPr/>
          <a:lstStyle>
            <a:lvl1pPr>
              <a:defRPr/>
            </a:lvl1pPr>
          </a:lstStyle>
          <a:p>
            <a:pPr>
              <a:defRPr/>
            </a:pPr>
            <a:fld id="{97DEF7DF-BD0D-487D-99B5-F115F06C0CD4}" type="datetimeFigureOut">
              <a:rPr lang="zh-TW" altLang="en-US"/>
              <a:pPr>
                <a:defRPr/>
              </a:pPr>
              <a:t>2019/5/21</a:t>
            </a:fld>
            <a:endParaRPr lang="en-US" altLang="zh-TW"/>
          </a:p>
        </p:txBody>
      </p:sp>
      <p:sp>
        <p:nvSpPr>
          <p:cNvPr id="8" name="頁尾版面配置區 5"/>
          <p:cNvSpPr>
            <a:spLocks noGrp="1"/>
          </p:cNvSpPr>
          <p:nvPr>
            <p:ph type="ftr" sz="quarter" idx="11"/>
          </p:nvPr>
        </p:nvSpPr>
        <p:spPr/>
        <p:txBody>
          <a:bodyPr/>
          <a:lstStyle>
            <a:lvl1pPr>
              <a:defRPr/>
            </a:lvl1pPr>
          </a:lstStyle>
          <a:p>
            <a:pPr>
              <a:defRPr/>
            </a:pPr>
            <a:endParaRPr lang="en-US" altLang="zh-TW"/>
          </a:p>
        </p:txBody>
      </p:sp>
      <p:sp>
        <p:nvSpPr>
          <p:cNvPr id="9" name="投影片編號版面配置區 6"/>
          <p:cNvSpPr>
            <a:spLocks noGrp="1"/>
          </p:cNvSpPr>
          <p:nvPr>
            <p:ph type="sldNum" sz="quarter" idx="12"/>
          </p:nvPr>
        </p:nvSpPr>
        <p:spPr/>
        <p:txBody>
          <a:bodyPr/>
          <a:lstStyle>
            <a:lvl1pPr>
              <a:defRPr/>
            </a:lvl1pPr>
          </a:lstStyle>
          <a:p>
            <a:pPr>
              <a:defRPr/>
            </a:pPr>
            <a:fld id="{7496C925-546B-46D9-A7C1-B2CAE43C4AAB}" type="slidenum">
              <a:rPr lang="zh-TW" altLang="en-US"/>
              <a:pPr>
                <a:defRPr/>
              </a:pPr>
              <a:t>‹#›</a:t>
            </a:fld>
            <a:endParaRPr lang="en-US" altLang="zh-TW"/>
          </a:p>
        </p:txBody>
      </p:sp>
    </p:spTree>
    <p:extLst>
      <p:ext uri="{BB962C8B-B14F-4D97-AF65-F5344CB8AC3E}">
        <p14:creationId xmlns:p14="http://schemas.microsoft.com/office/powerpoint/2010/main" val="370291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4"/>
          <p:cNvSpPr>
            <a:spLocks noGrp="1"/>
          </p:cNvSpPr>
          <p:nvPr>
            <p:ph type="dt" sz="half" idx="10"/>
          </p:nvPr>
        </p:nvSpPr>
        <p:spPr/>
        <p:txBody>
          <a:bodyPr/>
          <a:lstStyle>
            <a:lvl1pPr>
              <a:defRPr/>
            </a:lvl1pPr>
          </a:lstStyle>
          <a:p>
            <a:pPr>
              <a:defRPr/>
            </a:pPr>
            <a:fld id="{482D3F6C-BAA6-451D-92CC-D2311D609EB7}" type="datetimeFigureOut">
              <a:rPr lang="zh-TW" altLang="en-US"/>
              <a:pPr>
                <a:defRPr/>
              </a:pPr>
              <a:t>2019/5/21</a:t>
            </a:fld>
            <a:endParaRPr lang="en-US" altLang="zh-TW"/>
          </a:p>
        </p:txBody>
      </p:sp>
      <p:sp>
        <p:nvSpPr>
          <p:cNvPr id="4" name="頁尾版面配置區 5"/>
          <p:cNvSpPr>
            <a:spLocks noGrp="1"/>
          </p:cNvSpPr>
          <p:nvPr>
            <p:ph type="ftr" sz="quarter" idx="11"/>
          </p:nvPr>
        </p:nvSpPr>
        <p:spPr/>
        <p:txBody>
          <a:bodyPr/>
          <a:lstStyle>
            <a:lvl1pPr>
              <a:defRPr/>
            </a:lvl1pPr>
          </a:lstStyle>
          <a:p>
            <a:pPr>
              <a:defRPr/>
            </a:pPr>
            <a:endParaRPr lang="en-US" altLang="zh-TW"/>
          </a:p>
        </p:txBody>
      </p:sp>
      <p:sp>
        <p:nvSpPr>
          <p:cNvPr id="5" name="投影片編號版面配置區 6"/>
          <p:cNvSpPr>
            <a:spLocks noGrp="1"/>
          </p:cNvSpPr>
          <p:nvPr>
            <p:ph type="sldNum" sz="quarter" idx="12"/>
          </p:nvPr>
        </p:nvSpPr>
        <p:spPr/>
        <p:txBody>
          <a:bodyPr/>
          <a:lstStyle>
            <a:lvl1pPr>
              <a:defRPr/>
            </a:lvl1pPr>
          </a:lstStyle>
          <a:p>
            <a:pPr>
              <a:defRPr/>
            </a:pPr>
            <a:fld id="{75BF7BA9-9BE9-4576-8C67-F6481FE548DB}" type="slidenum">
              <a:rPr lang="zh-TW" altLang="en-US"/>
              <a:pPr>
                <a:defRPr/>
              </a:pPr>
              <a:t>‹#›</a:t>
            </a:fld>
            <a:endParaRPr lang="en-US" altLang="zh-TW"/>
          </a:p>
        </p:txBody>
      </p:sp>
    </p:spTree>
    <p:extLst>
      <p:ext uri="{BB962C8B-B14F-4D97-AF65-F5344CB8AC3E}">
        <p14:creationId xmlns:p14="http://schemas.microsoft.com/office/powerpoint/2010/main" val="255446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4"/>
          <p:cNvSpPr>
            <a:spLocks noGrp="1"/>
          </p:cNvSpPr>
          <p:nvPr>
            <p:ph type="dt" sz="half" idx="10"/>
          </p:nvPr>
        </p:nvSpPr>
        <p:spPr/>
        <p:txBody>
          <a:bodyPr/>
          <a:lstStyle>
            <a:lvl1pPr>
              <a:defRPr/>
            </a:lvl1pPr>
          </a:lstStyle>
          <a:p>
            <a:pPr>
              <a:defRPr/>
            </a:pPr>
            <a:fld id="{E28D0227-101D-445E-9FE7-E7FAB75687CE}" type="datetimeFigureOut">
              <a:rPr lang="zh-TW" altLang="en-US"/>
              <a:pPr>
                <a:defRPr/>
              </a:pPr>
              <a:t>2019/5/21</a:t>
            </a:fld>
            <a:endParaRPr lang="en-US" altLang="zh-TW"/>
          </a:p>
        </p:txBody>
      </p:sp>
      <p:sp>
        <p:nvSpPr>
          <p:cNvPr id="3" name="頁尾版面配置區 5"/>
          <p:cNvSpPr>
            <a:spLocks noGrp="1"/>
          </p:cNvSpPr>
          <p:nvPr>
            <p:ph type="ftr" sz="quarter" idx="11"/>
          </p:nvPr>
        </p:nvSpPr>
        <p:spPr/>
        <p:txBody>
          <a:bodyPr/>
          <a:lstStyle>
            <a:lvl1pPr>
              <a:defRPr/>
            </a:lvl1pPr>
          </a:lstStyle>
          <a:p>
            <a:pPr>
              <a:defRPr/>
            </a:pPr>
            <a:endParaRPr lang="en-US" altLang="zh-TW"/>
          </a:p>
        </p:txBody>
      </p:sp>
      <p:sp>
        <p:nvSpPr>
          <p:cNvPr id="4" name="投影片編號版面配置區 6"/>
          <p:cNvSpPr>
            <a:spLocks noGrp="1"/>
          </p:cNvSpPr>
          <p:nvPr>
            <p:ph type="sldNum" sz="quarter" idx="12"/>
          </p:nvPr>
        </p:nvSpPr>
        <p:spPr/>
        <p:txBody>
          <a:bodyPr/>
          <a:lstStyle>
            <a:lvl1pPr>
              <a:defRPr/>
            </a:lvl1pPr>
          </a:lstStyle>
          <a:p>
            <a:pPr>
              <a:defRPr/>
            </a:pPr>
            <a:fld id="{FCB73304-36A0-4DDE-A296-9C6F5B89B550}" type="slidenum">
              <a:rPr lang="zh-TW" altLang="en-US"/>
              <a:pPr>
                <a:defRPr/>
              </a:pPr>
              <a:t>‹#›</a:t>
            </a:fld>
            <a:endParaRPr lang="en-US" altLang="zh-TW"/>
          </a:p>
        </p:txBody>
      </p:sp>
    </p:spTree>
    <p:extLst>
      <p:ext uri="{BB962C8B-B14F-4D97-AF65-F5344CB8AC3E}">
        <p14:creationId xmlns:p14="http://schemas.microsoft.com/office/powerpoint/2010/main" val="148348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67B7CE58-9540-4B9A-9E6D-244F4AFE3F62}" type="datetimeFigureOut">
              <a:rPr lang="zh-TW" altLang="en-US"/>
              <a:pPr>
                <a:defRPr/>
              </a:pPr>
              <a:t>2019/5/21</a:t>
            </a:fld>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1DF03F2A-00E6-4B0B-A296-E15475146520}" type="slidenum">
              <a:rPr lang="zh-TW" altLang="en-US"/>
              <a:pPr>
                <a:defRPr/>
              </a:pPr>
              <a:t>‹#›</a:t>
            </a:fld>
            <a:endParaRPr lang="en-US" altLang="zh-TW"/>
          </a:p>
        </p:txBody>
      </p:sp>
    </p:spTree>
    <p:extLst>
      <p:ext uri="{BB962C8B-B14F-4D97-AF65-F5344CB8AC3E}">
        <p14:creationId xmlns:p14="http://schemas.microsoft.com/office/powerpoint/2010/main" val="201533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50C2D1D7-1093-4F28-9FB1-00DC0A8A734D}" type="datetimeFigureOut">
              <a:rPr lang="zh-TW" altLang="en-US"/>
              <a:pPr>
                <a:defRPr/>
              </a:pPr>
              <a:t>2019/5/21</a:t>
            </a:fld>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D5F9F646-636F-4377-96A0-52BE570BEB26}" type="slidenum">
              <a:rPr lang="zh-TW" altLang="en-US"/>
              <a:pPr>
                <a:defRPr/>
              </a:pPr>
              <a:t>‹#›</a:t>
            </a:fld>
            <a:endParaRPr lang="en-US" altLang="zh-TW"/>
          </a:p>
        </p:txBody>
      </p:sp>
    </p:spTree>
    <p:extLst>
      <p:ext uri="{BB962C8B-B14F-4D97-AF65-F5344CB8AC3E}">
        <p14:creationId xmlns:p14="http://schemas.microsoft.com/office/powerpoint/2010/main" val="268188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4" name="剪去並圓角化單一角落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手繪多邊形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17" name="手繪多邊形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1030" name="標題版面配置區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31" name="文字版面配置區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9" name="日期版面配置區 4"/>
          <p:cNvSpPr>
            <a:spLocks noGrp="1"/>
          </p:cNvSpPr>
          <p:nvPr>
            <p:ph type="dt" sz="half" idx="2"/>
          </p:nvPr>
        </p:nvSpPr>
        <p:spPr>
          <a:xfrm>
            <a:off x="457200" y="6356350"/>
            <a:ext cx="2133600" cy="365125"/>
          </a:xfrm>
          <a:prstGeom prst="rect">
            <a:avLst/>
          </a:prstGeom>
        </p:spPr>
        <p:txBody>
          <a:bodyPr vert="horz" lIns="0" tIns="0" rIns="0" bIns="0" anchor="b"/>
          <a:lstStyle>
            <a:lvl1pPr eaLnBrk="1" hangingPunct="1">
              <a:defRPr sz="1200">
                <a:solidFill>
                  <a:schemeClr val="tx2">
                    <a:shade val="90000"/>
                  </a:schemeClr>
                </a:solidFill>
                <a:ea typeface="新細明體" pitchFamily="18" charset="-120"/>
              </a:defRPr>
            </a:lvl1pPr>
          </a:lstStyle>
          <a:p>
            <a:pPr>
              <a:defRPr/>
            </a:pPr>
            <a:fld id="{9A2A315E-728D-4666-A833-5118600413FD}" type="datetimeFigureOut">
              <a:rPr lang="zh-TW" altLang="en-US"/>
              <a:pPr>
                <a:defRPr/>
              </a:pPr>
              <a:t>2019/5/21</a:t>
            </a:fld>
            <a:endParaRPr lang="en-US" altLang="zh-TW"/>
          </a:p>
        </p:txBody>
      </p:sp>
      <p:sp>
        <p:nvSpPr>
          <p:cNvPr id="20" name="頁尾版面配置區 5"/>
          <p:cNvSpPr>
            <a:spLocks noGrp="1"/>
          </p:cNvSpPr>
          <p:nvPr>
            <p:ph type="ftr" sz="quarter" idx="3"/>
          </p:nvPr>
        </p:nvSpPr>
        <p:spPr>
          <a:xfrm>
            <a:off x="2667000" y="6356350"/>
            <a:ext cx="3352800" cy="365125"/>
          </a:xfrm>
          <a:prstGeom prst="rect">
            <a:avLst/>
          </a:prstGeom>
        </p:spPr>
        <p:txBody>
          <a:bodyPr vert="horz" lIns="0" tIns="0" rIns="0" bIns="0" anchor="b"/>
          <a:lstStyle>
            <a:lvl1pPr eaLnBrk="1" hangingPunct="1">
              <a:defRPr sz="1200">
                <a:solidFill>
                  <a:schemeClr val="tx2">
                    <a:shade val="90000"/>
                  </a:schemeClr>
                </a:solidFill>
                <a:ea typeface="新細明體" pitchFamily="18" charset="-120"/>
              </a:defRPr>
            </a:lvl1pPr>
          </a:lstStyle>
          <a:p>
            <a:pPr>
              <a:defRPr/>
            </a:pPr>
            <a:endParaRPr lang="en-US" altLang="zh-TW"/>
          </a:p>
        </p:txBody>
      </p:sp>
      <p:sp>
        <p:nvSpPr>
          <p:cNvPr id="21" name="投影片編號版面配置區 6"/>
          <p:cNvSpPr>
            <a:spLocks noGrp="1"/>
          </p:cNvSpPr>
          <p:nvPr>
            <p:ph type="sldNum" sz="quarter" idx="4"/>
          </p:nvPr>
        </p:nvSpPr>
        <p:spPr>
          <a:xfrm>
            <a:off x="8077200" y="6356350"/>
            <a:ext cx="609600" cy="365125"/>
          </a:xfrm>
          <a:prstGeom prst="rect">
            <a:avLst/>
          </a:prstGeom>
        </p:spPr>
        <p:txBody>
          <a:bodyPr vert="horz" lIns="0" tIns="0" rIns="0" bIns="0" anchor="b"/>
          <a:lstStyle>
            <a:lvl1pPr algn="r" eaLnBrk="1" hangingPunct="1">
              <a:defRPr sz="1200">
                <a:solidFill>
                  <a:schemeClr val="tx2">
                    <a:shade val="90000"/>
                  </a:schemeClr>
                </a:solidFill>
                <a:ea typeface="新細明體" pitchFamily="18" charset="-120"/>
              </a:defRPr>
            </a:lvl1pPr>
          </a:lstStyle>
          <a:p>
            <a:pPr>
              <a:defRPr/>
            </a:pPr>
            <a:fld id="{18A4B223-30B4-4C7B-9DD9-E14CE1E22C11}"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46" r:id="rId1"/>
    <p:sldLayoutId id="2147483845" r:id="rId2"/>
    <p:sldLayoutId id="2147483844" r:id="rId3"/>
    <p:sldLayoutId id="2147483843" r:id="rId4"/>
    <p:sldLayoutId id="2147483842" r:id="rId5"/>
    <p:sldLayoutId id="2147483841" r:id="rId6"/>
    <p:sldLayoutId id="2147483840" r:id="rId7"/>
    <p:sldLayoutId id="2147483839" r:id="rId8"/>
    <p:sldLayoutId id="2147483838" r:id="rId9"/>
    <p:sldLayoutId id="2147483837" r:id="rId10"/>
    <p:sldLayoutId id="2147483836" r:id="rId11"/>
    <p:sldLayoutId id="2147483835" r:id="rId12"/>
    <p:sldLayoutId id="2147483847" r:id="rId13"/>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pitchFamily="34" charset="-120"/>
        </a:defRPr>
      </a:lvl2pPr>
      <a:lvl3pPr algn="l" rtl="0" eaLnBrk="0" fontAlgn="base" hangingPunct="0">
        <a:spcBef>
          <a:spcPct val="0"/>
        </a:spcBef>
        <a:spcAft>
          <a:spcPct val="0"/>
        </a:spcAft>
        <a:defRPr sz="5000">
          <a:solidFill>
            <a:schemeClr val="tx2"/>
          </a:solidFill>
          <a:latin typeface="Calibri" pitchFamily="34" charset="0"/>
          <a:ea typeface="微軟正黑體" pitchFamily="34" charset="-120"/>
        </a:defRPr>
      </a:lvl3pPr>
      <a:lvl4pPr algn="l" rtl="0" eaLnBrk="0" fontAlgn="base" hangingPunct="0">
        <a:spcBef>
          <a:spcPct val="0"/>
        </a:spcBef>
        <a:spcAft>
          <a:spcPct val="0"/>
        </a:spcAft>
        <a:defRPr sz="5000">
          <a:solidFill>
            <a:schemeClr val="tx2"/>
          </a:solidFill>
          <a:latin typeface="Calibri" pitchFamily="34" charset="0"/>
          <a:ea typeface="微軟正黑體" pitchFamily="34" charset="-120"/>
        </a:defRPr>
      </a:lvl4pPr>
      <a:lvl5pPr algn="l" rtl="0" eaLnBrk="0" fontAlgn="base" hangingPunct="0">
        <a:spcBef>
          <a:spcPct val="0"/>
        </a:spcBef>
        <a:spcAft>
          <a:spcPct val="0"/>
        </a:spcAft>
        <a:defRPr sz="5000">
          <a:solidFill>
            <a:schemeClr val="tx2"/>
          </a:solidFill>
          <a:latin typeface="Calibri" pitchFamily="34" charset="0"/>
          <a:ea typeface="微軟正黑體" pitchFamily="34" charset="-120"/>
        </a:defRPr>
      </a:lvl5pPr>
      <a:lvl6pPr marL="457200" algn="l" rtl="0" fontAlgn="base">
        <a:spcBef>
          <a:spcPct val="0"/>
        </a:spcBef>
        <a:spcAft>
          <a:spcPct val="0"/>
        </a:spcAft>
        <a:defRPr sz="5000">
          <a:solidFill>
            <a:schemeClr val="tx2"/>
          </a:solidFill>
          <a:latin typeface="Calibri" pitchFamily="34" charset="0"/>
          <a:ea typeface="微軟正黑體" pitchFamily="34" charset="-120"/>
        </a:defRPr>
      </a:lvl6pPr>
      <a:lvl7pPr marL="914400" algn="l" rtl="0" fontAlgn="base">
        <a:spcBef>
          <a:spcPct val="0"/>
        </a:spcBef>
        <a:spcAft>
          <a:spcPct val="0"/>
        </a:spcAft>
        <a:defRPr sz="5000">
          <a:solidFill>
            <a:schemeClr val="tx2"/>
          </a:solidFill>
          <a:latin typeface="Calibri" pitchFamily="34" charset="0"/>
          <a:ea typeface="微軟正黑體" pitchFamily="34" charset="-120"/>
        </a:defRPr>
      </a:lvl7pPr>
      <a:lvl8pPr marL="1371600" algn="l" rtl="0" fontAlgn="base">
        <a:spcBef>
          <a:spcPct val="0"/>
        </a:spcBef>
        <a:spcAft>
          <a:spcPct val="0"/>
        </a:spcAft>
        <a:defRPr sz="5000">
          <a:solidFill>
            <a:schemeClr val="tx2"/>
          </a:solidFill>
          <a:latin typeface="Calibri" pitchFamily="34" charset="0"/>
          <a:ea typeface="微軟正黑體" pitchFamily="34" charset="-120"/>
        </a:defRPr>
      </a:lvl8pPr>
      <a:lvl9pPr marL="1828800" algn="l" rtl="0" fontAlgn="base">
        <a:spcBef>
          <a:spcPct val="0"/>
        </a:spcBef>
        <a:spcAft>
          <a:spcPct val="0"/>
        </a:spcAft>
        <a:defRPr sz="5000">
          <a:solidFill>
            <a:schemeClr val="tx2"/>
          </a:solidFill>
          <a:latin typeface="Calibri" pitchFamily="34" charset="0"/>
          <a:ea typeface="微軟正黑體" pitchFamily="34" charset="-12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395288" y="1700213"/>
            <a:ext cx="8229600" cy="1368425"/>
          </a:xfrm>
        </p:spPr>
        <p:txBody>
          <a:bodyPr/>
          <a:lstStyle/>
          <a:p>
            <a:pPr algn="ctr" eaLnBrk="1" hangingPunct="1"/>
            <a:r>
              <a:rPr lang="en-US" altLang="zh-TW" sz="6000" b="1" dirty="0" smtClean="0">
                <a:ea typeface="標楷體" pitchFamily="65" charset="-120"/>
              </a:rPr>
              <a:t>107</a:t>
            </a:r>
            <a:r>
              <a:rPr lang="zh-TW" altLang="en-US" sz="6000" b="1" dirty="0" smtClean="0">
                <a:ea typeface="標楷體" pitchFamily="65" charset="-120"/>
              </a:rPr>
              <a:t>學年度</a:t>
            </a:r>
            <a:r>
              <a:rPr lang="en-US" altLang="zh-TW" sz="6000" b="1" dirty="0" smtClean="0">
                <a:ea typeface="標楷體" pitchFamily="65" charset="-120"/>
              </a:rPr>
              <a:t/>
            </a:r>
            <a:br>
              <a:rPr lang="en-US" altLang="zh-TW" sz="6000" b="1" dirty="0" smtClean="0">
                <a:ea typeface="標楷體" pitchFamily="65" charset="-120"/>
              </a:rPr>
            </a:br>
            <a:r>
              <a:rPr lang="zh-TW" altLang="en-US" sz="6000" b="1" dirty="0" smtClean="0">
                <a:ea typeface="標楷體" pitchFamily="65" charset="-120"/>
              </a:rPr>
              <a:t>高一</a:t>
            </a:r>
            <a:r>
              <a:rPr lang="zh-TW" altLang="en-US" sz="6000" b="1" dirty="0" smtClean="0">
                <a:solidFill>
                  <a:srgbClr val="FF6600"/>
                </a:solidFill>
                <a:ea typeface="標楷體" pitchFamily="65" charset="-120"/>
              </a:rPr>
              <a:t>選組</a:t>
            </a:r>
            <a:r>
              <a:rPr lang="zh-TW" altLang="en-US" sz="6000" b="1" dirty="0" smtClean="0">
                <a:ea typeface="標楷體" pitchFamily="65" charset="-120"/>
              </a:rPr>
              <a:t>說明會</a:t>
            </a:r>
            <a:r>
              <a:rPr lang="en-US" altLang="zh-TW" sz="6000" b="1" dirty="0" smtClean="0">
                <a:ea typeface="標楷體" pitchFamily="65" charset="-120"/>
              </a:rPr>
              <a:t>(</a:t>
            </a:r>
            <a:r>
              <a:rPr lang="zh-TW" altLang="en-US" sz="6000" b="1" dirty="0" smtClean="0">
                <a:ea typeface="標楷體" pitchFamily="65" charset="-120"/>
              </a:rPr>
              <a:t>普高</a:t>
            </a:r>
            <a:r>
              <a:rPr lang="en-US" altLang="zh-TW" sz="6000" b="1" dirty="0" smtClean="0">
                <a:ea typeface="標楷體" pitchFamily="65" charset="-120"/>
              </a:rPr>
              <a:t>)</a:t>
            </a:r>
            <a:endParaRPr lang="zh-TW" altLang="en-US" sz="6000" b="1" dirty="0" smtClean="0">
              <a:ea typeface="標楷體" pitchFamily="65" charset="-120"/>
            </a:endParaRPr>
          </a:p>
        </p:txBody>
      </p:sp>
      <p:sp>
        <p:nvSpPr>
          <p:cNvPr id="3075" name="Rectangle 3"/>
          <p:cNvSpPr>
            <a:spLocks noGrp="1"/>
          </p:cNvSpPr>
          <p:nvPr>
            <p:ph type="body" idx="1"/>
          </p:nvPr>
        </p:nvSpPr>
        <p:spPr>
          <a:xfrm>
            <a:off x="457200" y="4292600"/>
            <a:ext cx="8002588" cy="2032000"/>
          </a:xfrm>
        </p:spPr>
        <p:txBody>
          <a:bodyPr/>
          <a:lstStyle/>
          <a:p>
            <a:pPr algn="r" eaLnBrk="1" hangingPunct="1">
              <a:buClr>
                <a:srgbClr val="FF0000"/>
              </a:buClr>
            </a:pPr>
            <a:r>
              <a:rPr lang="zh-TW" altLang="en-US" sz="3600" b="1" dirty="0" smtClean="0">
                <a:solidFill>
                  <a:srgbClr val="660066"/>
                </a:solidFill>
                <a:latin typeface="標楷體" pitchFamily="65" charset="-120"/>
                <a:ea typeface="標楷體" pitchFamily="65" charset="-120"/>
              </a:rPr>
              <a:t>永年高中 教務處</a:t>
            </a:r>
          </a:p>
          <a:p>
            <a:pPr algn="r" eaLnBrk="1" hangingPunct="1">
              <a:buFont typeface="Wingdings 2" pitchFamily="18" charset="2"/>
              <a:buNone/>
            </a:pPr>
            <a:endParaRPr lang="zh-TW" altLang="en-US" dirty="0" smtClean="0">
              <a:ea typeface="華康超明體" pitchFamily="49" charset="-120"/>
            </a:endParaRP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476250"/>
            <a:ext cx="8229600" cy="1008063"/>
          </a:xfrm>
        </p:spPr>
        <p:txBody>
          <a:bodyPr/>
          <a:lstStyle/>
          <a:p>
            <a:pPr eaLnBrk="1" hangingPunct="1"/>
            <a:r>
              <a:rPr lang="zh-TW" altLang="en-US" smtClean="0">
                <a:ea typeface="標楷體" pitchFamily="65" charset="-120"/>
              </a:rPr>
              <a:t> 大考中心</a:t>
            </a:r>
            <a:r>
              <a:rPr lang="zh-TW" altLang="en-US" smtClean="0">
                <a:solidFill>
                  <a:srgbClr val="FF0000"/>
                </a:solidFill>
                <a:ea typeface="標楷體" pitchFamily="65" charset="-120"/>
              </a:rPr>
              <a:t>興趣量表</a:t>
            </a:r>
            <a:r>
              <a:rPr lang="en-US" altLang="zh-TW" sz="1800" smtClean="0">
                <a:solidFill>
                  <a:srgbClr val="04617B"/>
                </a:solidFill>
                <a:ea typeface="標楷體" pitchFamily="65" charset="-120"/>
              </a:rPr>
              <a:t>2/2</a:t>
            </a:r>
            <a:endParaRPr lang="zh-TW" altLang="en-US" smtClean="0">
              <a:solidFill>
                <a:srgbClr val="FF0000"/>
              </a:solidFill>
              <a:ea typeface="標楷體" pitchFamily="65" charset="-120"/>
            </a:endParaRPr>
          </a:p>
        </p:txBody>
      </p:sp>
      <p:sp>
        <p:nvSpPr>
          <p:cNvPr id="111619" name="Rectangle 3"/>
          <p:cNvSpPr>
            <a:spLocks noGrp="1" noChangeArrowheads="1"/>
          </p:cNvSpPr>
          <p:nvPr>
            <p:ph idx="4294967295"/>
          </p:nvPr>
        </p:nvSpPr>
        <p:spPr>
          <a:xfrm>
            <a:off x="576263" y="1585913"/>
            <a:ext cx="8397875" cy="4629150"/>
          </a:xfrm>
        </p:spPr>
        <p:txBody>
          <a:bodyPr/>
          <a:lstStyle/>
          <a:p>
            <a:pPr marL="0" indent="0" eaLnBrk="1" hangingPunct="1">
              <a:buFont typeface="Wingdings 2" pitchFamily="18" charset="2"/>
              <a:buNone/>
              <a:defRPr/>
            </a:pPr>
            <a:r>
              <a:rPr lang="zh-TW" altLang="en-US" sz="3200" b="1" dirty="0" smtClean="0">
                <a:solidFill>
                  <a:srgbClr val="FF0000"/>
                </a:solidFill>
                <a:latin typeface="標楷體" pitchFamily="65" charset="-120"/>
                <a:ea typeface="標楷體" pitchFamily="65" charset="-120"/>
              </a:rPr>
              <a:t>解釋與運用</a:t>
            </a:r>
          </a:p>
          <a:p>
            <a:pPr eaLnBrk="1" hangingPunct="1">
              <a:buFont typeface="Wingdings" pitchFamily="2" charset="2"/>
              <a:buNone/>
              <a:defRPr/>
            </a:pPr>
            <a:r>
              <a:rPr lang="en-US" altLang="zh-TW" sz="2800" dirty="0" smtClean="0">
                <a:latin typeface="標楷體" pitchFamily="65" charset="-120"/>
                <a:ea typeface="標楷體" pitchFamily="65" charset="-120"/>
              </a:rPr>
              <a:t>1.</a:t>
            </a:r>
            <a:r>
              <a:rPr lang="zh-TW" altLang="en-US" sz="2800" dirty="0" smtClean="0">
                <a:solidFill>
                  <a:srgbClr val="660066"/>
                </a:solidFill>
                <a:latin typeface="標楷體" pitchFamily="65" charset="-120"/>
                <a:ea typeface="標楷體" pitchFamily="65" charset="-120"/>
              </a:rPr>
              <a:t>自然組</a:t>
            </a:r>
            <a:r>
              <a:rPr lang="zh-TW" altLang="en-US" sz="2800" dirty="0" smtClean="0">
                <a:latin typeface="標楷體" pitchFamily="65" charset="-120"/>
                <a:ea typeface="標楷體" pitchFamily="65" charset="-120"/>
              </a:rPr>
              <a:t>同學興趣代碼的</a:t>
            </a:r>
            <a:r>
              <a:rPr lang="zh-TW" altLang="en-US" sz="2800" u="sng" dirty="0" smtClean="0">
                <a:latin typeface="標楷體" pitchFamily="65" charset="-120"/>
                <a:ea typeface="標楷體" pitchFamily="65" charset="-120"/>
              </a:rPr>
              <a:t>首碼</a:t>
            </a:r>
            <a:r>
              <a:rPr lang="zh-TW" altLang="en-US" sz="2800" dirty="0" smtClean="0">
                <a:latin typeface="標楷體" pitchFamily="65" charset="-120"/>
                <a:ea typeface="標楷體" pitchFamily="65" charset="-120"/>
              </a:rPr>
              <a:t>較多是</a:t>
            </a:r>
            <a:r>
              <a:rPr lang="en-US" altLang="zh-TW" sz="2800" b="1" u="sng" dirty="0" smtClean="0">
                <a:solidFill>
                  <a:srgbClr val="660066"/>
                </a:solidFill>
                <a:latin typeface="標楷體" pitchFamily="65" charset="-120"/>
                <a:ea typeface="標楷體" pitchFamily="65" charset="-120"/>
              </a:rPr>
              <a:t>R、I</a:t>
            </a:r>
            <a:r>
              <a:rPr lang="zh-TW" altLang="en-US" sz="2800" dirty="0" smtClean="0">
                <a:solidFill>
                  <a:srgbClr val="660066"/>
                </a:solidFill>
                <a:latin typeface="標楷體" pitchFamily="65" charset="-120"/>
                <a:ea typeface="標楷體" pitchFamily="65" charset="-120"/>
              </a:rPr>
              <a:t>。</a:t>
            </a:r>
          </a:p>
          <a:p>
            <a:pPr eaLnBrk="1" hangingPunct="1">
              <a:buFont typeface="Wingdings" pitchFamily="2" charset="2"/>
              <a:buNone/>
              <a:defRPr/>
            </a:pPr>
            <a:r>
              <a:rPr lang="en-US" altLang="zh-TW" sz="2800" dirty="0" smtClean="0">
                <a:solidFill>
                  <a:srgbClr val="660066"/>
                </a:solidFill>
                <a:latin typeface="標楷體" pitchFamily="65" charset="-120"/>
                <a:ea typeface="標楷體" pitchFamily="65" charset="-120"/>
              </a:rPr>
              <a:t>2.</a:t>
            </a:r>
            <a:r>
              <a:rPr lang="zh-TW" altLang="en-US" sz="2800" dirty="0" smtClean="0">
                <a:solidFill>
                  <a:srgbClr val="660066"/>
                </a:solidFill>
                <a:latin typeface="標楷體" pitchFamily="65" charset="-120"/>
                <a:ea typeface="標楷體" pitchFamily="65" charset="-120"/>
              </a:rPr>
              <a:t>社會組</a:t>
            </a:r>
            <a:r>
              <a:rPr lang="zh-TW" altLang="en-US" sz="2800" dirty="0" smtClean="0">
                <a:latin typeface="標楷體" pitchFamily="65" charset="-120"/>
                <a:ea typeface="標楷體" pitchFamily="65" charset="-120"/>
              </a:rPr>
              <a:t>同學興趣代碼的</a:t>
            </a:r>
            <a:r>
              <a:rPr lang="zh-TW" altLang="en-US" sz="2800" u="sng" dirty="0" smtClean="0">
                <a:latin typeface="標楷體" pitchFamily="65" charset="-120"/>
                <a:ea typeface="標楷體" pitchFamily="65" charset="-120"/>
              </a:rPr>
              <a:t>首碼</a:t>
            </a:r>
            <a:r>
              <a:rPr lang="zh-TW" altLang="en-US" sz="2800" dirty="0" smtClean="0">
                <a:latin typeface="標楷體" pitchFamily="65" charset="-120"/>
                <a:ea typeface="標楷體" pitchFamily="65" charset="-120"/>
              </a:rPr>
              <a:t>較多是</a:t>
            </a:r>
            <a:r>
              <a:rPr lang="en-US" altLang="zh-TW" sz="2800" b="1" u="sng" dirty="0" smtClean="0">
                <a:solidFill>
                  <a:srgbClr val="660066"/>
                </a:solidFill>
                <a:latin typeface="標楷體" pitchFamily="65" charset="-120"/>
                <a:ea typeface="標楷體" pitchFamily="65" charset="-120"/>
              </a:rPr>
              <a:t>A、S、E、C</a:t>
            </a:r>
          </a:p>
          <a:p>
            <a:pPr eaLnBrk="1" hangingPunct="1">
              <a:buFont typeface="Wingdings" pitchFamily="2" charset="2"/>
              <a:buNone/>
              <a:defRPr/>
            </a:pPr>
            <a:r>
              <a:rPr lang="en-US" altLang="zh-TW" sz="2800" dirty="0" smtClean="0">
                <a:solidFill>
                  <a:srgbClr val="660066"/>
                </a:solidFill>
                <a:latin typeface="標楷體" pitchFamily="65" charset="-120"/>
                <a:ea typeface="標楷體" pitchFamily="65" charset="-120"/>
              </a:rPr>
              <a:t>3.</a:t>
            </a:r>
            <a:r>
              <a:rPr lang="zh-TW" altLang="en-US" sz="2800" dirty="0" smtClean="0">
                <a:solidFill>
                  <a:srgbClr val="660066"/>
                </a:solidFill>
                <a:latin typeface="標楷體" pitchFamily="65" charset="-120"/>
                <a:ea typeface="標楷體" pitchFamily="65" charset="-120"/>
              </a:rPr>
              <a:t>「實用型</a:t>
            </a:r>
            <a:r>
              <a:rPr lang="en-US" altLang="zh-TW" sz="2800" dirty="0" smtClean="0">
                <a:solidFill>
                  <a:srgbClr val="660066"/>
                </a:solidFill>
                <a:latin typeface="標楷體" pitchFamily="65" charset="-120"/>
                <a:ea typeface="標楷體" pitchFamily="65" charset="-120"/>
              </a:rPr>
              <a:t>R</a:t>
            </a:r>
            <a:r>
              <a:rPr lang="zh-TW" altLang="en-US" sz="2800" dirty="0" smtClean="0">
                <a:solidFill>
                  <a:srgbClr val="660066"/>
                </a:solidFill>
                <a:latin typeface="標楷體" pitchFamily="65" charset="-120"/>
                <a:ea typeface="標楷體" pitchFamily="65" charset="-120"/>
              </a:rPr>
              <a:t>」－工學院</a:t>
            </a:r>
          </a:p>
          <a:p>
            <a:pPr eaLnBrk="1" hangingPunct="1">
              <a:buFont typeface="Wingdings" pitchFamily="2" charset="2"/>
              <a:buNone/>
              <a:defRPr/>
            </a:pPr>
            <a:r>
              <a:rPr lang="en-US" altLang="zh-TW" sz="2800" dirty="0" smtClean="0">
                <a:solidFill>
                  <a:srgbClr val="660066"/>
                </a:solidFill>
                <a:latin typeface="標楷體" pitchFamily="65" charset="-120"/>
                <a:ea typeface="標楷體" pitchFamily="65" charset="-120"/>
              </a:rPr>
              <a:t>4.</a:t>
            </a:r>
            <a:r>
              <a:rPr lang="zh-TW" altLang="en-US" sz="2800" dirty="0" smtClean="0">
                <a:solidFill>
                  <a:srgbClr val="660066"/>
                </a:solidFill>
                <a:latin typeface="標楷體" pitchFamily="65" charset="-120"/>
                <a:ea typeface="標楷體" pitchFamily="65" charset="-120"/>
              </a:rPr>
              <a:t>「研究型</a:t>
            </a:r>
            <a:r>
              <a:rPr lang="en-US" altLang="zh-TW" sz="2800" dirty="0" smtClean="0">
                <a:solidFill>
                  <a:srgbClr val="660066"/>
                </a:solidFill>
                <a:latin typeface="標楷體" pitchFamily="65" charset="-120"/>
                <a:ea typeface="標楷體" pitchFamily="65" charset="-120"/>
              </a:rPr>
              <a:t>I</a:t>
            </a:r>
            <a:r>
              <a:rPr lang="zh-TW" altLang="en-US" sz="2800" dirty="0" smtClean="0">
                <a:solidFill>
                  <a:srgbClr val="660066"/>
                </a:solidFill>
                <a:latin typeface="標楷體" pitchFamily="65" charset="-120"/>
                <a:ea typeface="標楷體" pitchFamily="65" charset="-120"/>
              </a:rPr>
              <a:t>」－理學院</a:t>
            </a:r>
            <a:r>
              <a:rPr lang="en-US" altLang="zh-TW" sz="2800" dirty="0" smtClean="0">
                <a:solidFill>
                  <a:srgbClr val="660066"/>
                </a:solidFill>
                <a:latin typeface="標楷體" pitchFamily="65" charset="-120"/>
                <a:ea typeface="標楷體" pitchFamily="65" charset="-120"/>
              </a:rPr>
              <a:t>、</a:t>
            </a:r>
            <a:r>
              <a:rPr lang="zh-TW" altLang="en-US" sz="2800" dirty="0" smtClean="0">
                <a:solidFill>
                  <a:srgbClr val="660066"/>
                </a:solidFill>
                <a:latin typeface="標楷體" pitchFamily="65" charset="-120"/>
                <a:ea typeface="標楷體" pitchFamily="65" charset="-120"/>
              </a:rPr>
              <a:t>醫學院</a:t>
            </a:r>
            <a:r>
              <a:rPr lang="en-US" altLang="zh-TW" sz="2800" dirty="0" smtClean="0">
                <a:solidFill>
                  <a:srgbClr val="660066"/>
                </a:solidFill>
                <a:latin typeface="標楷體" pitchFamily="65" charset="-120"/>
                <a:ea typeface="標楷體" pitchFamily="65" charset="-120"/>
              </a:rPr>
              <a:t>、</a:t>
            </a:r>
            <a:r>
              <a:rPr lang="zh-TW" altLang="en-US" sz="2800" dirty="0" smtClean="0">
                <a:solidFill>
                  <a:srgbClr val="660066"/>
                </a:solidFill>
                <a:latin typeface="標楷體" pitchFamily="65" charset="-120"/>
                <a:ea typeface="標楷體" pitchFamily="65" charset="-120"/>
              </a:rPr>
              <a:t>生命科學院</a:t>
            </a:r>
            <a:endParaRPr lang="en-US" altLang="zh-TW" sz="2800" dirty="0" smtClean="0">
              <a:solidFill>
                <a:srgbClr val="660066"/>
              </a:solidFill>
              <a:latin typeface="標楷體" pitchFamily="65" charset="-120"/>
              <a:ea typeface="標楷體" pitchFamily="65" charset="-120"/>
            </a:endParaRPr>
          </a:p>
          <a:p>
            <a:pPr eaLnBrk="1" hangingPunct="1">
              <a:buFont typeface="Wingdings" pitchFamily="2" charset="2"/>
              <a:buNone/>
              <a:defRPr/>
            </a:pPr>
            <a:r>
              <a:rPr lang="en-US" altLang="zh-TW" sz="2800" dirty="0" smtClean="0">
                <a:solidFill>
                  <a:srgbClr val="660066"/>
                </a:solidFill>
                <a:latin typeface="標楷體" pitchFamily="65" charset="-120"/>
                <a:ea typeface="標楷體" pitchFamily="65" charset="-120"/>
              </a:rPr>
              <a:t>5.</a:t>
            </a:r>
            <a:r>
              <a:rPr lang="zh-TW" altLang="en-US" sz="2800" dirty="0" smtClean="0">
                <a:solidFill>
                  <a:srgbClr val="660066"/>
                </a:solidFill>
                <a:latin typeface="標楷體" pitchFamily="65" charset="-120"/>
                <a:ea typeface="標楷體" pitchFamily="65" charset="-120"/>
              </a:rPr>
              <a:t>「藝術型</a:t>
            </a:r>
            <a:r>
              <a:rPr lang="en-US" altLang="zh-TW" sz="2800" dirty="0" smtClean="0">
                <a:solidFill>
                  <a:srgbClr val="660066"/>
                </a:solidFill>
                <a:latin typeface="標楷體" pitchFamily="65" charset="-120"/>
                <a:ea typeface="標楷體" pitchFamily="65" charset="-120"/>
              </a:rPr>
              <a:t>A</a:t>
            </a:r>
            <a:r>
              <a:rPr lang="zh-TW" altLang="en-US" sz="2800" dirty="0" smtClean="0">
                <a:solidFill>
                  <a:srgbClr val="660066"/>
                </a:solidFill>
                <a:latin typeface="標楷體" pitchFamily="65" charset="-120"/>
                <a:ea typeface="標楷體" pitchFamily="65" charset="-120"/>
              </a:rPr>
              <a:t>」－文學院</a:t>
            </a:r>
            <a:r>
              <a:rPr lang="en-US" altLang="zh-TW" sz="2800" dirty="0" smtClean="0">
                <a:solidFill>
                  <a:srgbClr val="660066"/>
                </a:solidFill>
                <a:latin typeface="標楷體" pitchFamily="65" charset="-120"/>
                <a:ea typeface="標楷體" pitchFamily="65" charset="-120"/>
              </a:rPr>
              <a:t>、</a:t>
            </a:r>
            <a:r>
              <a:rPr lang="zh-TW" altLang="en-US" sz="2800" dirty="0" smtClean="0">
                <a:solidFill>
                  <a:srgbClr val="660066"/>
                </a:solidFill>
                <a:latin typeface="標楷體" pitchFamily="65" charset="-120"/>
                <a:ea typeface="標楷體" pitchFamily="65" charset="-120"/>
              </a:rPr>
              <a:t>藝術學院</a:t>
            </a:r>
            <a:r>
              <a:rPr lang="en-US" altLang="zh-TW" sz="2800" dirty="0" smtClean="0">
                <a:solidFill>
                  <a:srgbClr val="660066"/>
                </a:solidFill>
                <a:latin typeface="標楷體" pitchFamily="65" charset="-120"/>
                <a:ea typeface="標楷體" pitchFamily="65" charset="-120"/>
              </a:rPr>
              <a:t>、</a:t>
            </a:r>
            <a:r>
              <a:rPr lang="zh-TW" altLang="en-US" sz="2800" dirty="0" smtClean="0">
                <a:solidFill>
                  <a:srgbClr val="660066"/>
                </a:solidFill>
                <a:latin typeface="標楷體" pitchFamily="65" charset="-120"/>
                <a:ea typeface="標楷體" pitchFamily="65" charset="-120"/>
              </a:rPr>
              <a:t>設計學院</a:t>
            </a:r>
          </a:p>
          <a:p>
            <a:pPr eaLnBrk="1" hangingPunct="1">
              <a:buFont typeface="Wingdings" pitchFamily="2" charset="2"/>
              <a:buNone/>
              <a:defRPr/>
            </a:pPr>
            <a:r>
              <a:rPr lang="en-US" altLang="zh-TW" sz="2800" dirty="0" smtClean="0">
                <a:solidFill>
                  <a:srgbClr val="660066"/>
                </a:solidFill>
                <a:latin typeface="標楷體" pitchFamily="65" charset="-120"/>
                <a:ea typeface="標楷體" pitchFamily="65" charset="-120"/>
              </a:rPr>
              <a:t>6.</a:t>
            </a:r>
            <a:r>
              <a:rPr lang="zh-TW" altLang="en-US" sz="2800" dirty="0" smtClean="0">
                <a:solidFill>
                  <a:srgbClr val="660066"/>
                </a:solidFill>
                <a:latin typeface="標楷體" pitchFamily="65" charset="-120"/>
                <a:ea typeface="標楷體" pitchFamily="65" charset="-120"/>
              </a:rPr>
              <a:t>「社會型</a:t>
            </a:r>
            <a:r>
              <a:rPr lang="en-US" altLang="zh-TW" sz="2800" dirty="0" smtClean="0">
                <a:solidFill>
                  <a:srgbClr val="660066"/>
                </a:solidFill>
                <a:latin typeface="標楷體" pitchFamily="65" charset="-120"/>
                <a:ea typeface="標楷體" pitchFamily="65" charset="-120"/>
              </a:rPr>
              <a:t>S</a:t>
            </a:r>
            <a:r>
              <a:rPr lang="zh-TW" altLang="en-US" sz="2800" dirty="0" smtClean="0">
                <a:solidFill>
                  <a:srgbClr val="660066"/>
                </a:solidFill>
                <a:latin typeface="標楷體" pitchFamily="65" charset="-120"/>
                <a:ea typeface="標楷體" pitchFamily="65" charset="-120"/>
              </a:rPr>
              <a:t>」－教育學院</a:t>
            </a:r>
            <a:r>
              <a:rPr lang="en-US" altLang="zh-TW" sz="2800" dirty="0" smtClean="0">
                <a:solidFill>
                  <a:srgbClr val="660066"/>
                </a:solidFill>
                <a:latin typeface="標楷體" pitchFamily="65" charset="-120"/>
                <a:ea typeface="標楷體" pitchFamily="65" charset="-120"/>
              </a:rPr>
              <a:t>、</a:t>
            </a:r>
            <a:r>
              <a:rPr lang="zh-TW" altLang="en-US" sz="2800" dirty="0" smtClean="0">
                <a:solidFill>
                  <a:srgbClr val="660066"/>
                </a:solidFill>
                <a:latin typeface="標楷體" pitchFamily="65" charset="-120"/>
                <a:ea typeface="標楷體" pitchFamily="65" charset="-120"/>
              </a:rPr>
              <a:t>社會學院</a:t>
            </a:r>
          </a:p>
          <a:p>
            <a:pPr eaLnBrk="1" hangingPunct="1">
              <a:buFont typeface="Wingdings" pitchFamily="2" charset="2"/>
              <a:buNone/>
              <a:defRPr/>
            </a:pPr>
            <a:r>
              <a:rPr lang="en-US" altLang="zh-TW" sz="2800" dirty="0" smtClean="0">
                <a:solidFill>
                  <a:srgbClr val="660066"/>
                </a:solidFill>
                <a:latin typeface="標楷體" pitchFamily="65" charset="-120"/>
                <a:ea typeface="標楷體" pitchFamily="65" charset="-120"/>
              </a:rPr>
              <a:t>7.</a:t>
            </a:r>
            <a:r>
              <a:rPr lang="zh-TW" altLang="en-US" sz="2800" dirty="0" smtClean="0">
                <a:solidFill>
                  <a:srgbClr val="660066"/>
                </a:solidFill>
                <a:latin typeface="標楷體" pitchFamily="65" charset="-120"/>
                <a:ea typeface="標楷體" pitchFamily="65" charset="-120"/>
              </a:rPr>
              <a:t>「企業型</a:t>
            </a:r>
            <a:r>
              <a:rPr lang="en-US" altLang="zh-TW" sz="2800" dirty="0" smtClean="0">
                <a:solidFill>
                  <a:srgbClr val="660066"/>
                </a:solidFill>
                <a:latin typeface="標楷體" pitchFamily="65" charset="-120"/>
                <a:ea typeface="標楷體" pitchFamily="65" charset="-120"/>
              </a:rPr>
              <a:t>E</a:t>
            </a:r>
            <a:r>
              <a:rPr lang="zh-TW" altLang="en-US" sz="2800" dirty="0" smtClean="0">
                <a:solidFill>
                  <a:srgbClr val="660066"/>
                </a:solidFill>
                <a:latin typeface="標楷體" pitchFamily="65" charset="-120"/>
                <a:ea typeface="標楷體" pitchFamily="65" charset="-120"/>
              </a:rPr>
              <a:t>」「事務型</a:t>
            </a:r>
            <a:r>
              <a:rPr lang="en-US" altLang="zh-TW" sz="2800" dirty="0" smtClean="0">
                <a:solidFill>
                  <a:srgbClr val="660066"/>
                </a:solidFill>
                <a:latin typeface="標楷體" pitchFamily="65" charset="-120"/>
                <a:ea typeface="標楷體" pitchFamily="65" charset="-120"/>
              </a:rPr>
              <a:t>C</a:t>
            </a:r>
            <a:r>
              <a:rPr lang="zh-TW" altLang="en-US" sz="2800" dirty="0" smtClean="0">
                <a:solidFill>
                  <a:srgbClr val="660066"/>
                </a:solidFill>
                <a:latin typeface="標楷體" pitchFamily="65" charset="-120"/>
                <a:ea typeface="標楷體" pitchFamily="65" charset="-120"/>
              </a:rPr>
              <a:t>」</a:t>
            </a:r>
            <a:r>
              <a:rPr lang="zh-TW" altLang="zh-TW" sz="2800" dirty="0" smtClean="0">
                <a:solidFill>
                  <a:srgbClr val="660066"/>
                </a:solidFill>
                <a:latin typeface="標楷體" pitchFamily="65" charset="-120"/>
                <a:ea typeface="標楷體" pitchFamily="65" charset="-120"/>
              </a:rPr>
              <a:t>－</a:t>
            </a:r>
            <a:r>
              <a:rPr lang="zh-TW" altLang="en-US" sz="2800" dirty="0" smtClean="0">
                <a:solidFill>
                  <a:srgbClr val="660066"/>
                </a:solidFill>
                <a:latin typeface="標楷體" pitchFamily="65" charset="-120"/>
                <a:ea typeface="標楷體" pitchFamily="65" charset="-120"/>
              </a:rPr>
              <a:t>法學院、管理學院</a:t>
            </a:r>
          </a:p>
          <a:p>
            <a:pPr eaLnBrk="1" hangingPunct="1">
              <a:buFont typeface="Wingdings" pitchFamily="2" charset="2"/>
              <a:buNone/>
              <a:defRPr/>
            </a:pPr>
            <a:r>
              <a:rPr lang="zh-TW" altLang="en-US" sz="2800" dirty="0" smtClean="0">
                <a:solidFill>
                  <a:srgbClr val="660066"/>
                </a:solidFill>
                <a:latin typeface="標楷體" pitchFamily="65" charset="-120"/>
                <a:ea typeface="標楷體" pitchFamily="65" charset="-120"/>
              </a:rPr>
              <a:t>   學類興趣扇形區域</a:t>
            </a:r>
            <a:endParaRPr lang="en-US" altLang="zh-TW" sz="2800" dirty="0" smtClean="0">
              <a:solidFill>
                <a:srgbClr val="660066"/>
              </a:solidFill>
              <a:latin typeface="標楷體" pitchFamily="65" charset="-120"/>
              <a:ea typeface="標楷體" pitchFamily="65" charset="-120"/>
            </a:endParaRP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idx="4294967295"/>
          </p:nvPr>
        </p:nvSpPr>
        <p:spPr>
          <a:xfrm>
            <a:off x="683568" y="310980"/>
            <a:ext cx="6013450" cy="1143000"/>
          </a:xfrm>
        </p:spPr>
        <p:txBody>
          <a:bodyPr>
            <a:normAutofit/>
          </a:bodyPr>
          <a:lstStyle/>
          <a:p>
            <a:pPr eaLnBrk="1" hangingPunct="1">
              <a:defRPr/>
            </a:pPr>
            <a:r>
              <a:rPr lang="zh-TW" altLang="en-US" dirty="0" smtClean="0">
                <a:solidFill>
                  <a:srgbClr val="3D949D"/>
                </a:solidFill>
                <a:effectLst>
                  <a:outerShdw blurRad="38100" dist="38100" dir="2700000" algn="tl">
                    <a:srgbClr val="C0C0C0"/>
                  </a:outerShdw>
                </a:effectLst>
                <a:ea typeface="標楷體" pitchFamily="65" charset="-120"/>
              </a:rPr>
              <a:t>個性</a:t>
            </a:r>
          </a:p>
        </p:txBody>
      </p:sp>
      <p:sp>
        <p:nvSpPr>
          <p:cNvPr id="13315" name="Rectangle 3"/>
          <p:cNvSpPr>
            <a:spLocks noGrp="1" noRot="1" noChangeArrowheads="1"/>
          </p:cNvSpPr>
          <p:nvPr>
            <p:ph idx="4294967295"/>
          </p:nvPr>
        </p:nvSpPr>
        <p:spPr>
          <a:xfrm>
            <a:off x="466725" y="1676400"/>
            <a:ext cx="8229600" cy="4389438"/>
          </a:xfrm>
        </p:spPr>
        <p:txBody>
          <a:bodyPr/>
          <a:lstStyle/>
          <a:p>
            <a:pPr eaLnBrk="1" hangingPunct="1">
              <a:lnSpc>
                <a:spcPct val="90000"/>
              </a:lnSpc>
              <a:buClr>
                <a:srgbClr val="660066"/>
              </a:buClr>
            </a:pPr>
            <a:r>
              <a:rPr lang="zh-TW" altLang="en-US" sz="3600" smtClean="0">
                <a:ea typeface="標楷體" pitchFamily="65" charset="-120"/>
              </a:rPr>
              <a:t>是指個人各種行為特質的總合體，</a:t>
            </a:r>
          </a:p>
          <a:p>
            <a:pPr eaLnBrk="1" hangingPunct="1">
              <a:lnSpc>
                <a:spcPct val="90000"/>
              </a:lnSpc>
              <a:buFont typeface="Wingdings" pitchFamily="2" charset="2"/>
              <a:buNone/>
            </a:pPr>
            <a:r>
              <a:rPr lang="zh-TW" altLang="en-US" sz="3600" smtClean="0">
                <a:ea typeface="標楷體" pitchFamily="65" charset="-120"/>
              </a:rPr>
              <a:t>  包括了</a:t>
            </a:r>
            <a:r>
              <a:rPr lang="zh-TW" altLang="en-US" sz="3600" smtClean="0">
                <a:solidFill>
                  <a:srgbClr val="FF0000"/>
                </a:solidFill>
                <a:ea typeface="標楷體" pitchFamily="65" charset="-120"/>
              </a:rPr>
              <a:t>行為方式</a:t>
            </a:r>
            <a:r>
              <a:rPr lang="zh-TW" altLang="en-US" sz="3600" smtClean="0">
                <a:ea typeface="標楷體" pitchFamily="65" charset="-120"/>
              </a:rPr>
              <a:t>、</a:t>
            </a:r>
            <a:r>
              <a:rPr lang="zh-TW" altLang="en-US" sz="3600" smtClean="0">
                <a:solidFill>
                  <a:srgbClr val="FF0000"/>
                </a:solidFill>
                <a:ea typeface="標楷體" pitchFamily="65" charset="-120"/>
              </a:rPr>
              <a:t>態度</a:t>
            </a:r>
            <a:r>
              <a:rPr lang="zh-TW" altLang="en-US" sz="3600" smtClean="0">
                <a:ea typeface="標楷體" pitchFamily="65" charset="-120"/>
              </a:rPr>
              <a:t>等</a:t>
            </a:r>
          </a:p>
          <a:p>
            <a:pPr eaLnBrk="1" hangingPunct="1">
              <a:lnSpc>
                <a:spcPct val="90000"/>
              </a:lnSpc>
            </a:pPr>
            <a:endParaRPr lang="zh-TW" altLang="en-US" sz="3600" smtClean="0">
              <a:solidFill>
                <a:srgbClr val="FFFF00"/>
              </a:solidFill>
              <a:ea typeface="標楷體" pitchFamily="65" charset="-120"/>
            </a:endParaRPr>
          </a:p>
          <a:p>
            <a:pPr eaLnBrk="1" hangingPunct="1">
              <a:lnSpc>
                <a:spcPct val="90000"/>
              </a:lnSpc>
              <a:buClr>
                <a:srgbClr val="660066"/>
              </a:buClr>
            </a:pPr>
            <a:r>
              <a:rPr lang="zh-TW" altLang="en-US" sz="3600" smtClean="0">
                <a:ea typeface="標楷體" pitchFamily="65" charset="-120"/>
              </a:rPr>
              <a:t>每個人的個性都有其獨特性，若能依照</a:t>
            </a:r>
          </a:p>
          <a:p>
            <a:pPr eaLnBrk="1" hangingPunct="1">
              <a:lnSpc>
                <a:spcPct val="90000"/>
              </a:lnSpc>
              <a:buFont typeface="Wingdings" pitchFamily="2" charset="2"/>
              <a:buNone/>
            </a:pPr>
            <a:r>
              <a:rPr lang="zh-TW" altLang="en-US" sz="3600" smtClean="0">
                <a:ea typeface="標楷體" pitchFamily="65" charset="-120"/>
              </a:rPr>
              <a:t>   個人性格的獨特性去發展，成功的機會比較大</a:t>
            </a:r>
            <a:endParaRPr lang="zh-TW" altLang="en-US" sz="3800" smtClean="0">
              <a:ea typeface="標楷體" pitchFamily="65" charset="-120"/>
            </a:endParaRPr>
          </a:p>
          <a:p>
            <a:pPr eaLnBrk="1" hangingPunct="1">
              <a:lnSpc>
                <a:spcPct val="90000"/>
              </a:lnSpc>
            </a:pPr>
            <a:endParaRPr lang="zh-TW" altLang="en-US" smtClean="0"/>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idx="4294967295"/>
          </p:nvPr>
        </p:nvSpPr>
        <p:spPr>
          <a:xfrm>
            <a:off x="485775" y="466725"/>
            <a:ext cx="8229600" cy="1143000"/>
          </a:xfrm>
        </p:spPr>
        <p:txBody>
          <a:bodyPr>
            <a:normAutofit/>
          </a:bodyPr>
          <a:lstStyle/>
          <a:p>
            <a:pPr eaLnBrk="1" hangingPunct="1">
              <a:defRPr/>
            </a:pPr>
            <a:r>
              <a:rPr lang="zh-TW" altLang="en-US" dirty="0" smtClean="0">
                <a:solidFill>
                  <a:srgbClr val="318CA9"/>
                </a:solidFill>
                <a:effectLst>
                  <a:outerShdw blurRad="38100" dist="38100" dir="2700000" algn="tl">
                    <a:srgbClr val="C0C0C0"/>
                  </a:outerShdw>
                </a:effectLst>
                <a:ea typeface="標楷體" pitchFamily="65" charset="-120"/>
              </a:rPr>
              <a:t>價值觀</a:t>
            </a:r>
            <a:endParaRPr lang="zh-TW" altLang="en-US" dirty="0" smtClean="0">
              <a:solidFill>
                <a:srgbClr val="318CA9"/>
              </a:solidFill>
              <a:ea typeface="標楷體" pitchFamily="65" charset="-120"/>
            </a:endParaRPr>
          </a:p>
        </p:txBody>
      </p:sp>
      <p:sp>
        <p:nvSpPr>
          <p:cNvPr id="14339" name="Rectangle 3"/>
          <p:cNvSpPr>
            <a:spLocks noGrp="1" noRot="1" noChangeArrowheads="1"/>
          </p:cNvSpPr>
          <p:nvPr>
            <p:ph idx="4294967295"/>
          </p:nvPr>
        </p:nvSpPr>
        <p:spPr>
          <a:xfrm>
            <a:off x="358775" y="1739900"/>
            <a:ext cx="8842375" cy="4422775"/>
          </a:xfrm>
        </p:spPr>
        <p:txBody>
          <a:bodyPr/>
          <a:lstStyle/>
          <a:p>
            <a:pPr eaLnBrk="1" hangingPunct="1">
              <a:buClr>
                <a:srgbClr val="660066"/>
              </a:buClr>
            </a:pPr>
            <a:r>
              <a:rPr lang="zh-TW" altLang="en-US" sz="3600" smtClean="0">
                <a:latin typeface="標楷體" pitchFamily="65" charset="-120"/>
                <a:ea typeface="標楷體" pitchFamily="65" charset="-120"/>
              </a:rPr>
              <a:t>個人的自我期望常受以前的</a:t>
            </a:r>
            <a:r>
              <a:rPr lang="zh-TW" altLang="en-US" sz="3600" smtClean="0">
                <a:solidFill>
                  <a:srgbClr val="FF0000"/>
                </a:solidFill>
                <a:latin typeface="標楷體" pitchFamily="65" charset="-120"/>
                <a:ea typeface="標楷體" pitchFamily="65" charset="-120"/>
              </a:rPr>
              <a:t>生活經驗和</a:t>
            </a:r>
          </a:p>
          <a:p>
            <a:pPr eaLnBrk="1" hangingPunct="1">
              <a:buFont typeface="Wingdings" pitchFamily="2" charset="2"/>
              <a:buNone/>
            </a:pPr>
            <a:r>
              <a:rPr lang="zh-TW" altLang="en-US" sz="3600" smtClean="0">
                <a:solidFill>
                  <a:srgbClr val="FF0000"/>
                </a:solidFill>
                <a:latin typeface="標楷體" pitchFamily="65" charset="-120"/>
                <a:ea typeface="標楷體" pitchFamily="65" charset="-120"/>
              </a:rPr>
              <a:t>  學業成就</a:t>
            </a:r>
            <a:r>
              <a:rPr lang="zh-TW" altLang="en-US" sz="3600" smtClean="0">
                <a:latin typeface="標楷體" pitchFamily="65" charset="-120"/>
                <a:ea typeface="標楷體" pitchFamily="65" charset="-120"/>
              </a:rPr>
              <a:t>影響，希望以後從事什麼工作</a:t>
            </a:r>
          </a:p>
          <a:p>
            <a:pPr eaLnBrk="1" hangingPunct="1">
              <a:buFont typeface="Wingdings" pitchFamily="2" charset="2"/>
              <a:buNone/>
            </a:pPr>
            <a:r>
              <a:rPr lang="zh-TW" altLang="en-US" sz="3600" smtClean="0">
                <a:latin typeface="標楷體" pitchFamily="65" charset="-120"/>
                <a:ea typeface="標楷體" pitchFamily="65" charset="-120"/>
              </a:rPr>
              <a:t>  、成為怎樣的人、過怎樣的生活</a:t>
            </a:r>
            <a:endParaRPr lang="zh-TW" altLang="en-US" sz="3600" smtClean="0">
              <a:solidFill>
                <a:srgbClr val="FF0066"/>
              </a:solidFill>
              <a:latin typeface="標楷體" pitchFamily="65" charset="-120"/>
              <a:ea typeface="標楷體" pitchFamily="65" charset="-120"/>
            </a:endParaRPr>
          </a:p>
          <a:p>
            <a:pPr eaLnBrk="1" hangingPunct="1">
              <a:buClr>
                <a:srgbClr val="660066"/>
              </a:buClr>
            </a:pPr>
            <a:r>
              <a:rPr lang="zh-TW" altLang="en-US" sz="3600" smtClean="0">
                <a:solidFill>
                  <a:srgbClr val="006600"/>
                </a:solidFill>
                <a:latin typeface="標楷體" pitchFamily="65" charset="-120"/>
                <a:ea typeface="標楷體" pitchFamily="65" charset="-120"/>
              </a:rPr>
              <a:t>愈是高深的學問，愈要有學習的熱情支持，必須</a:t>
            </a:r>
            <a:r>
              <a:rPr lang="zh-TW" altLang="en-US" sz="3600" smtClean="0">
                <a:solidFill>
                  <a:srgbClr val="D60093"/>
                </a:solidFill>
                <a:latin typeface="標楷體" pitchFamily="65" charset="-120"/>
                <a:ea typeface="標楷體" pitchFamily="65" charset="-120"/>
              </a:rPr>
              <a:t>務實地審視自己的條件</a:t>
            </a:r>
            <a:r>
              <a:rPr lang="zh-TW" altLang="en-US" sz="3600" smtClean="0">
                <a:solidFill>
                  <a:srgbClr val="006600"/>
                </a:solidFill>
                <a:latin typeface="標楷體" pitchFamily="65" charset="-120"/>
                <a:ea typeface="標楷體" pitchFamily="65" charset="-120"/>
              </a:rPr>
              <a:t>，才可以找出</a:t>
            </a:r>
            <a:r>
              <a:rPr lang="zh-TW" altLang="en-US" sz="3600" smtClean="0">
                <a:solidFill>
                  <a:srgbClr val="D60093"/>
                </a:solidFill>
                <a:latin typeface="標楷體" pitchFamily="65" charset="-120"/>
                <a:ea typeface="標楷體" pitchFamily="65" charset="-120"/>
              </a:rPr>
              <a:t>自己適合</a:t>
            </a:r>
            <a:r>
              <a:rPr lang="zh-TW" altLang="en-US" sz="3600" smtClean="0">
                <a:solidFill>
                  <a:srgbClr val="006600"/>
                </a:solidFill>
                <a:latin typeface="標楷體" pitchFamily="65" charset="-120"/>
                <a:ea typeface="標楷體" pitchFamily="65" charset="-120"/>
              </a:rPr>
              <a:t>的方向</a:t>
            </a:r>
            <a:endParaRPr lang="en-US" altLang="zh-TW" sz="3600" smtClean="0">
              <a:solidFill>
                <a:srgbClr val="006600"/>
              </a:solidFill>
              <a:latin typeface="標楷體" pitchFamily="65" charset="-120"/>
              <a:ea typeface="標楷體" pitchFamily="65" charset="-120"/>
            </a:endParaRPr>
          </a:p>
          <a:p>
            <a:pPr eaLnBrk="1" hangingPunct="1">
              <a:buFont typeface="Wingdings" pitchFamily="2" charset="2"/>
              <a:buNone/>
            </a:pPr>
            <a:endParaRPr lang="zh-TW" altLang="en-US" sz="3600" smtClean="0"/>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67544" y="404664"/>
            <a:ext cx="8229600" cy="1143000"/>
          </a:xfrm>
        </p:spPr>
        <p:txBody>
          <a:bodyPr/>
          <a:lstStyle/>
          <a:p>
            <a:pPr eaLnBrk="1" hangingPunct="1"/>
            <a:r>
              <a:rPr lang="zh-TW" altLang="en-US" b="1" dirty="0" smtClean="0">
                <a:solidFill>
                  <a:srgbClr val="660066"/>
                </a:solidFill>
                <a:ea typeface="標楷體" pitchFamily="65" charset="-120"/>
              </a:rPr>
              <a:t>二</a:t>
            </a:r>
            <a:r>
              <a:rPr lang="zh-TW" altLang="en-US" b="1" dirty="0" smtClean="0">
                <a:solidFill>
                  <a:srgbClr val="660066"/>
                </a:solidFill>
                <a:latin typeface="新細明體" charset="-120"/>
                <a:ea typeface="新細明體" charset="-120"/>
              </a:rPr>
              <a:t>、</a:t>
            </a:r>
            <a:r>
              <a:rPr lang="zh-TW" altLang="en-US" b="1" dirty="0" smtClean="0">
                <a:solidFill>
                  <a:srgbClr val="660066"/>
                </a:solidFill>
                <a:ea typeface="標楷體" pitchFamily="65" charset="-120"/>
              </a:rPr>
              <a:t>教育與職業資料</a:t>
            </a:r>
          </a:p>
        </p:txBody>
      </p:sp>
      <p:sp>
        <p:nvSpPr>
          <p:cNvPr id="15363" name="Rectangle 3"/>
          <p:cNvSpPr>
            <a:spLocks noGrp="1" noChangeArrowheads="1"/>
          </p:cNvSpPr>
          <p:nvPr>
            <p:ph idx="4294967295"/>
          </p:nvPr>
        </p:nvSpPr>
        <p:spPr>
          <a:solidFill>
            <a:schemeClr val="bg1"/>
          </a:solidFill>
          <a:ln>
            <a:solidFill>
              <a:srgbClr val="660066"/>
            </a:solidFill>
            <a:miter lim="800000"/>
            <a:headEnd/>
            <a:tailEnd/>
          </a:ln>
        </p:spPr>
        <p:txBody>
          <a:bodyPr/>
          <a:lstStyle/>
          <a:p>
            <a:pPr eaLnBrk="1" hangingPunct="1">
              <a:lnSpc>
                <a:spcPct val="140000"/>
              </a:lnSpc>
              <a:buFont typeface="Wingdings" pitchFamily="2" charset="2"/>
              <a:buNone/>
            </a:pPr>
            <a:endParaRPr lang="en-US" altLang="zh-TW" smtClean="0">
              <a:latin typeface="標楷體" pitchFamily="65" charset="-120"/>
              <a:ea typeface="標楷體" pitchFamily="65" charset="-120"/>
            </a:endParaRPr>
          </a:p>
          <a:p>
            <a:pPr eaLnBrk="1" hangingPunct="1">
              <a:lnSpc>
                <a:spcPct val="140000"/>
              </a:lnSpc>
              <a:buFont typeface="Wingdings" pitchFamily="2" charset="2"/>
              <a:buNone/>
            </a:pPr>
            <a:r>
              <a:rPr lang="en-US" altLang="zh-TW" sz="2800" smtClean="0">
                <a:latin typeface="標楷體" pitchFamily="65" charset="-120"/>
                <a:ea typeface="標楷體" pitchFamily="65" charset="-120"/>
              </a:rPr>
              <a:t>1.</a:t>
            </a:r>
            <a:r>
              <a:rPr lang="zh-TW" altLang="en-US" sz="2800" smtClean="0">
                <a:solidFill>
                  <a:srgbClr val="FF0000"/>
                </a:solidFill>
                <a:latin typeface="標楷體" pitchFamily="65" charset="-120"/>
                <a:ea typeface="標楷體" pitchFamily="65" charset="-120"/>
              </a:rPr>
              <a:t>選組</a:t>
            </a:r>
            <a:r>
              <a:rPr lang="en-US" altLang="zh-TW" sz="2800" smtClean="0">
                <a:solidFill>
                  <a:srgbClr val="FF0000"/>
                </a:solidFill>
                <a:latin typeface="標楷體" pitchFamily="65" charset="-120"/>
                <a:ea typeface="標楷體" pitchFamily="65" charset="-120"/>
              </a:rPr>
              <a:t>-</a:t>
            </a:r>
            <a:r>
              <a:rPr lang="zh-TW" altLang="en-US" sz="2800" smtClean="0">
                <a:latin typeface="標楷體" pitchFamily="65" charset="-120"/>
                <a:ea typeface="標楷體" pitchFamily="65" charset="-120"/>
              </a:rPr>
              <a:t>了解</a:t>
            </a:r>
            <a:r>
              <a:rPr lang="zh-TW" altLang="en-US" sz="2800" u="sng" smtClean="0">
                <a:latin typeface="標楷體" pitchFamily="65" charset="-120"/>
                <a:ea typeface="標楷體" pitchFamily="65" charset="-120"/>
              </a:rPr>
              <a:t>各類組課程</a:t>
            </a:r>
            <a:r>
              <a:rPr lang="zh-TW" altLang="en-US" sz="2800" smtClean="0">
                <a:latin typeface="標楷體" pitchFamily="65" charset="-120"/>
                <a:ea typeface="標楷體" pitchFamily="65" charset="-120"/>
              </a:rPr>
              <a:t>學科資料</a:t>
            </a:r>
            <a:endParaRPr lang="en-US" altLang="zh-TW" sz="2800" smtClean="0">
              <a:latin typeface="標楷體" pitchFamily="65" charset="-120"/>
              <a:ea typeface="標楷體" pitchFamily="65" charset="-120"/>
            </a:endParaRPr>
          </a:p>
          <a:p>
            <a:pPr eaLnBrk="1" hangingPunct="1">
              <a:lnSpc>
                <a:spcPct val="140000"/>
              </a:lnSpc>
              <a:buFont typeface="Wingdings" pitchFamily="2" charset="2"/>
              <a:buNone/>
            </a:pPr>
            <a:r>
              <a:rPr lang="en-US" altLang="zh-TW" sz="2800" smtClean="0">
                <a:latin typeface="標楷體" pitchFamily="65" charset="-120"/>
                <a:ea typeface="標楷體" pitchFamily="65" charset="-120"/>
              </a:rPr>
              <a:t>2.</a:t>
            </a:r>
            <a:r>
              <a:rPr lang="zh-TW" altLang="en-US" sz="2800" smtClean="0">
                <a:solidFill>
                  <a:srgbClr val="FF0000"/>
                </a:solidFill>
                <a:latin typeface="標楷體" pitchFamily="65" charset="-120"/>
                <a:ea typeface="標楷體" pitchFamily="65" charset="-120"/>
              </a:rPr>
              <a:t>升大學</a:t>
            </a:r>
            <a:r>
              <a:rPr lang="en-US" altLang="zh-TW" sz="2800" smtClean="0">
                <a:solidFill>
                  <a:srgbClr val="FF0000"/>
                </a:solidFill>
                <a:latin typeface="標楷體" pitchFamily="65" charset="-120"/>
                <a:ea typeface="標楷體" pitchFamily="65" charset="-120"/>
              </a:rPr>
              <a:t>-</a:t>
            </a:r>
            <a:r>
              <a:rPr lang="zh-TW" altLang="en-US" sz="2800" smtClean="0">
                <a:latin typeface="標楷體" pitchFamily="65" charset="-120"/>
                <a:ea typeface="標楷體" pitchFamily="65" charset="-120"/>
              </a:rPr>
              <a:t>了解大學</a:t>
            </a:r>
            <a:r>
              <a:rPr lang="zh-TW" altLang="en-US" sz="2800" u="sng" smtClean="0">
                <a:latin typeface="標楷體" pitchFamily="65" charset="-120"/>
                <a:ea typeface="標楷體" pitchFamily="65" charset="-120"/>
              </a:rPr>
              <a:t>學群</a:t>
            </a:r>
            <a:r>
              <a:rPr lang="zh-TW" altLang="en-US" sz="2800" smtClean="0">
                <a:latin typeface="標楷體" pitchFamily="65" charset="-120"/>
                <a:ea typeface="標楷體" pitchFamily="65" charset="-120"/>
              </a:rPr>
              <a:t>、</a:t>
            </a:r>
            <a:r>
              <a:rPr lang="zh-TW" altLang="en-US" sz="2800" u="sng" smtClean="0">
                <a:latin typeface="標楷體" pitchFamily="65" charset="-120"/>
                <a:ea typeface="標楷體" pitchFamily="65" charset="-120"/>
              </a:rPr>
              <a:t>多元入學方案</a:t>
            </a:r>
            <a:endParaRPr lang="en-US" altLang="zh-TW" sz="2800" u="sng" smtClean="0">
              <a:latin typeface="標楷體" pitchFamily="65" charset="-120"/>
              <a:ea typeface="標楷體" pitchFamily="65" charset="-120"/>
            </a:endParaRPr>
          </a:p>
          <a:p>
            <a:pPr eaLnBrk="1" hangingPunct="1">
              <a:lnSpc>
                <a:spcPct val="140000"/>
              </a:lnSpc>
              <a:buFont typeface="Wingdings" pitchFamily="2" charset="2"/>
              <a:buNone/>
            </a:pPr>
            <a:r>
              <a:rPr lang="zh-TW" altLang="en-US" sz="2800" smtClean="0">
                <a:latin typeface="標楷體" pitchFamily="65" charset="-120"/>
                <a:ea typeface="標楷體" pitchFamily="65" charset="-120"/>
              </a:rPr>
              <a:t>         了解大學</a:t>
            </a:r>
            <a:r>
              <a:rPr lang="zh-TW" altLang="en-US" sz="2800" u="sng" smtClean="0">
                <a:latin typeface="標楷體" pitchFamily="65" charset="-120"/>
                <a:ea typeface="標楷體" pitchFamily="65" charset="-120"/>
              </a:rPr>
              <a:t>科系</a:t>
            </a:r>
            <a:r>
              <a:rPr lang="zh-TW" altLang="en-US" sz="2800" smtClean="0">
                <a:latin typeface="標楷體" pitchFamily="65" charset="-120"/>
                <a:ea typeface="標楷體" pitchFamily="65" charset="-120"/>
              </a:rPr>
              <a:t>之</a:t>
            </a:r>
            <a:r>
              <a:rPr lang="zh-TW" altLang="en-US" sz="2800" u="sng" smtClean="0">
                <a:latin typeface="標楷體" pitchFamily="65" charset="-120"/>
                <a:ea typeface="標楷體" pitchFamily="65" charset="-120"/>
              </a:rPr>
              <a:t>必修選修課程</a:t>
            </a:r>
          </a:p>
          <a:p>
            <a:pPr eaLnBrk="1" hangingPunct="1">
              <a:lnSpc>
                <a:spcPct val="140000"/>
              </a:lnSpc>
              <a:buFont typeface="Wingdings" pitchFamily="2" charset="2"/>
              <a:buNone/>
            </a:pPr>
            <a:r>
              <a:rPr lang="en-US" altLang="zh-TW" sz="2800" smtClean="0">
                <a:latin typeface="標楷體" pitchFamily="65" charset="-120"/>
                <a:ea typeface="標楷體" pitchFamily="65" charset="-120"/>
              </a:rPr>
              <a:t>3.</a:t>
            </a:r>
            <a:r>
              <a:rPr lang="zh-TW" altLang="en-US" sz="2800" smtClean="0">
                <a:solidFill>
                  <a:srgbClr val="FF0000"/>
                </a:solidFill>
                <a:latin typeface="標楷體" pitchFamily="65" charset="-120"/>
                <a:ea typeface="標楷體" pitchFamily="65" charset="-120"/>
              </a:rPr>
              <a:t>了解職業世界</a:t>
            </a: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6"/>
          <p:cNvSpPr>
            <a:spLocks noGrp="1" noChangeArrowheads="1"/>
          </p:cNvSpPr>
          <p:nvPr>
            <p:ph type="title" idx="4294967295"/>
          </p:nvPr>
        </p:nvSpPr>
        <p:spPr>
          <a:xfrm>
            <a:off x="539750" y="549275"/>
            <a:ext cx="8001000" cy="1039813"/>
          </a:xfrm>
        </p:spPr>
        <p:txBody>
          <a:bodyPr/>
          <a:lstStyle/>
          <a:p>
            <a:pPr eaLnBrk="1" hangingPunct="1"/>
            <a:r>
              <a:rPr lang="zh-TW" altLang="en-US" b="1" smtClean="0">
                <a:ea typeface="標楷體" pitchFamily="65" charset="-120"/>
              </a:rPr>
              <a:t>各類組選修課程  </a:t>
            </a:r>
          </a:p>
        </p:txBody>
      </p:sp>
      <p:graphicFrame>
        <p:nvGraphicFramePr>
          <p:cNvPr id="257077" name="Group 53"/>
          <p:cNvGraphicFramePr>
            <a:graphicFrameLocks noGrp="1"/>
          </p:cNvGraphicFramePr>
          <p:nvPr/>
        </p:nvGraphicFramePr>
        <p:xfrm>
          <a:off x="542925" y="1979613"/>
          <a:ext cx="8001000" cy="4267201"/>
        </p:xfrm>
        <a:graphic>
          <a:graphicData uri="http://schemas.openxmlformats.org/drawingml/2006/table">
            <a:tbl>
              <a:tblPr/>
              <a:tblGrid>
                <a:gridCol w="887413"/>
                <a:gridCol w="890587"/>
                <a:gridCol w="889000"/>
                <a:gridCol w="887413"/>
                <a:gridCol w="892175"/>
                <a:gridCol w="887412"/>
                <a:gridCol w="887413"/>
                <a:gridCol w="892175"/>
                <a:gridCol w="887412"/>
              </a:tblGrid>
              <a:tr h="1422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第一類組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國文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英文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數乙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歷史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地理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zh-TW" sz="2600" b="0" i="0" u="none" strike="noStrike" cap="none" normalizeH="0" baseline="0" smtClean="0">
                          <a:ln>
                            <a:noFill/>
                          </a:ln>
                          <a:solidFill>
                            <a:schemeClr val="tx1"/>
                          </a:solidFill>
                          <a:effectLst/>
                          <a:latin typeface="標楷體" pitchFamily="65" charset="-120"/>
                          <a:ea typeface="標楷體" pitchFamily="65" charset="-120"/>
                        </a:rPr>
                        <a:t>公民社會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生物</a:t>
                      </a:r>
                      <a:endParaRPr kumimoji="1" lang="zh-TW" altLang="zh-TW" sz="2600" b="0"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1" lang="zh-TW" altLang="zh-TW" sz="2600" b="0"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39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第二類組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國文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英文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數甲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歷史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地理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zh-TW" sz="2600" b="0" i="0" u="none" strike="noStrike" cap="none" normalizeH="0" baseline="0" smtClean="0">
                          <a:ln>
                            <a:noFill/>
                          </a:ln>
                          <a:solidFill>
                            <a:schemeClr val="tx1"/>
                          </a:solidFill>
                          <a:effectLst/>
                          <a:latin typeface="標楷體" pitchFamily="65" charset="-120"/>
                          <a:ea typeface="標楷體" pitchFamily="65" charset="-120"/>
                        </a:rPr>
                        <a:t>公民社會</a:t>
                      </a:r>
                      <a:endParaRPr kumimoji="1" lang="zh-TW" altLang="en-US" sz="2600" b="0"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物理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化學</a:t>
                      </a:r>
                      <a:endParaRPr kumimoji="1" lang="zh-TW" altLang="zh-TW" sz="2600" b="0"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08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第三類組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國文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英文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數甲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歷史 地理</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公民社會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物理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化學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生物</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投影片編號版面配置區 5"/>
          <p:cNvSpPr>
            <a:spLocks noGrp="1"/>
          </p:cNvSpPr>
          <p:nvPr>
            <p:ph type="sldNum" sz="quarter" idx="12"/>
          </p:nvPr>
        </p:nvSpPr>
        <p:spPr/>
        <p:txBody>
          <a:bodyPr/>
          <a:lstStyle/>
          <a:p>
            <a:pPr>
              <a:defRPr/>
            </a:pPr>
            <a:fld id="{DAC22136-5321-41CC-B401-1A246DEF6D73}" type="slidenum">
              <a:rPr lang="en-US" altLang="zh-TW"/>
              <a:pPr>
                <a:defRPr/>
              </a:pPr>
              <a:t>15</a:t>
            </a:fld>
            <a:endParaRPr lang="en-US" altLang="zh-TW"/>
          </a:p>
        </p:txBody>
      </p:sp>
      <p:sp>
        <p:nvSpPr>
          <p:cNvPr id="310274" name="Rectangle 2"/>
          <p:cNvSpPr>
            <a:spLocks noGrp="1" noRot="1" noChangeArrowheads="1"/>
          </p:cNvSpPr>
          <p:nvPr>
            <p:ph type="title"/>
          </p:nvPr>
        </p:nvSpPr>
        <p:spPr>
          <a:xfrm>
            <a:off x="250825" y="476250"/>
            <a:ext cx="7793038" cy="852488"/>
          </a:xfrm>
        </p:spPr>
        <p:txBody>
          <a:bodyPr/>
          <a:lstStyle/>
          <a:p>
            <a:pPr eaLnBrk="1" hangingPunct="1">
              <a:defRPr/>
            </a:pPr>
            <a:r>
              <a:rPr lang="zh-TW" altLang="en-US" sz="4800" b="1" dirty="0" smtClean="0">
                <a:solidFill>
                  <a:srgbClr val="000099"/>
                </a:solidFill>
                <a:effectLst>
                  <a:outerShdw blurRad="38100" dist="38100" dir="2700000" algn="tl">
                    <a:srgbClr val="C0C0C0"/>
                  </a:outerShdw>
                </a:effectLst>
                <a:ea typeface="標楷體" pitchFamily="65" charset="-120"/>
              </a:rPr>
              <a:t>各</a:t>
            </a:r>
            <a:r>
              <a:rPr lang="zh-TW" altLang="en-US" sz="4800" b="1" dirty="0">
                <a:solidFill>
                  <a:srgbClr val="000099"/>
                </a:solidFill>
                <a:effectLst>
                  <a:outerShdw blurRad="38100" dist="38100" dir="2700000" algn="tl">
                    <a:srgbClr val="C0C0C0"/>
                  </a:outerShdw>
                </a:effectLst>
                <a:ea typeface="標楷體" pitchFamily="65" charset="-120"/>
              </a:rPr>
              <a:t>組考科與學群的</a:t>
            </a:r>
            <a:r>
              <a:rPr lang="zh-TW" altLang="en-US" sz="4800" b="1" dirty="0" smtClean="0">
                <a:solidFill>
                  <a:srgbClr val="000099"/>
                </a:solidFill>
                <a:effectLst>
                  <a:outerShdw blurRad="38100" dist="38100" dir="2700000" algn="tl">
                    <a:srgbClr val="C0C0C0"/>
                  </a:outerShdw>
                </a:effectLst>
                <a:ea typeface="標楷體" pitchFamily="65" charset="-120"/>
              </a:rPr>
              <a:t>關聯</a:t>
            </a:r>
            <a:endParaRPr lang="zh-TW" altLang="en-US" sz="4800" b="1" dirty="0">
              <a:solidFill>
                <a:srgbClr val="000099"/>
              </a:solidFill>
              <a:effectLst>
                <a:outerShdw blurRad="38100" dist="38100" dir="2700000" algn="tl">
                  <a:srgbClr val="C0C0C0"/>
                </a:outerShdw>
              </a:effectLst>
              <a:ea typeface="標楷體" pitchFamily="65" charset="-120"/>
            </a:endParaRPr>
          </a:p>
        </p:txBody>
      </p:sp>
      <p:graphicFrame>
        <p:nvGraphicFramePr>
          <p:cNvPr id="310307" name="Group 35"/>
          <p:cNvGraphicFramePr>
            <a:graphicFrameLocks noGrp="1"/>
          </p:cNvGraphicFramePr>
          <p:nvPr>
            <p:ph idx="1"/>
          </p:nvPr>
        </p:nvGraphicFramePr>
        <p:xfrm>
          <a:off x="230188" y="1700213"/>
          <a:ext cx="8445500" cy="4089401"/>
        </p:xfrm>
        <a:graphic>
          <a:graphicData uri="http://schemas.openxmlformats.org/drawingml/2006/table">
            <a:tbl>
              <a:tblPr/>
              <a:tblGrid>
                <a:gridCol w="796925"/>
                <a:gridCol w="914400"/>
                <a:gridCol w="2393950"/>
                <a:gridCol w="4340225"/>
              </a:tblGrid>
              <a:tr h="109537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類組</a:t>
                      </a:r>
                      <a:endParaRPr kumimoji="1" lang="zh-TW" altLang="en-US" sz="2400" b="0"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主要考科</a:t>
                      </a:r>
                      <a:endParaRPr kumimoji="1" lang="zh-TW" altLang="en-US" sz="2400" b="0"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2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主要學群</a:t>
                      </a:r>
                      <a:endParaRPr kumimoji="1" lang="zh-TW" altLang="en-US" sz="2400" b="0"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社</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會</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組</a:t>
                      </a:r>
                      <a:endParaRPr kumimoji="1" lang="zh-TW" altLang="en-US" sz="2400" b="0" i="0" u="none" strike="noStrike" cap="none" normalizeH="0" baseline="0" smtClean="0">
                        <a:ln>
                          <a:noFill/>
                        </a:ln>
                        <a:solidFill>
                          <a:srgbClr val="D60093"/>
                        </a:solidFill>
                        <a:effectLst/>
                        <a:latin typeface="Arial" pitchFamily="34" charset="0"/>
                        <a:ea typeface="標楷體" pitchFamily="65" charset="-12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第一</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類組</a:t>
                      </a:r>
                      <a:endParaRPr kumimoji="1" lang="zh-TW" altLang="en-US" sz="2400" b="0" i="0" u="none" strike="noStrike" cap="none" normalizeH="0" baseline="0" smtClean="0">
                        <a:ln>
                          <a:noFill/>
                        </a:ln>
                        <a:solidFill>
                          <a:srgbClr val="D60093"/>
                        </a:solidFill>
                        <a:effectLst/>
                        <a:latin typeface="Arial" pitchFamily="34" charset="0"/>
                        <a:ea typeface="標楷體" pitchFamily="65" charset="-12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國、英、數乙、</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史、地、公民</a:t>
                      </a:r>
                      <a:endParaRPr kumimoji="1" lang="zh-TW" altLang="en-US" sz="2400" b="0" i="0" u="none" strike="noStrike" cap="none" normalizeH="0" baseline="0" smtClean="0">
                        <a:ln>
                          <a:noFill/>
                        </a:ln>
                        <a:solidFill>
                          <a:srgbClr val="D60093"/>
                        </a:solidFill>
                        <a:effectLst/>
                        <a:latin typeface="Arial" pitchFamily="34" charset="0"/>
                        <a:ea typeface="標楷體" pitchFamily="65" charset="-12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文史哲、外語、社會心理、藝</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術、大眾傳播、教育、法政、</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D60093"/>
                          </a:solidFill>
                          <a:effectLst/>
                          <a:latin typeface="標楷體" pitchFamily="65" charset="-120"/>
                          <a:ea typeface="標楷體" pitchFamily="65" charset="-120"/>
                          <a:cs typeface="Times New Roman" pitchFamily="18" charset="0"/>
                        </a:rPr>
                        <a:t>管理、財經</a:t>
                      </a:r>
                      <a:endParaRPr kumimoji="1" lang="zh-TW" altLang="en-US" sz="2400" b="0" i="0" u="none" strike="noStrike" cap="none" normalizeH="0" baseline="0" smtClean="0">
                        <a:ln>
                          <a:noFill/>
                        </a:ln>
                        <a:solidFill>
                          <a:srgbClr val="D60093"/>
                        </a:solidFill>
                        <a:effectLst/>
                        <a:latin typeface="Arial" pitchFamily="34" charset="0"/>
                        <a:ea typeface="標楷體" pitchFamily="65" charset="-12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7413">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然</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組</a:t>
                      </a:r>
                      <a:endParaRPr kumimoji="1" lang="zh-TW" altLang="en-US" sz="2400" b="0" i="0" u="none" strike="noStrike" cap="none" normalizeH="0" baseline="0" dirty="0" smtClean="0">
                        <a:ln>
                          <a:noFill/>
                        </a:ln>
                        <a:solidFill>
                          <a:srgbClr val="0000FF"/>
                        </a:solidFill>
                        <a:effectLst/>
                        <a:latin typeface="Arial" pitchFamily="34" charset="0"/>
                        <a:ea typeface="標楷體" pitchFamily="65" charset="-12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第二</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類組</a:t>
                      </a:r>
                      <a:endParaRPr kumimoji="1" lang="zh-TW" altLang="en-US" sz="2400" b="0" i="0" u="none" strike="noStrike" cap="none" normalizeH="0" baseline="0" dirty="0" smtClean="0">
                        <a:ln>
                          <a:noFill/>
                        </a:ln>
                        <a:solidFill>
                          <a:srgbClr val="0000FF"/>
                        </a:solidFill>
                        <a:effectLst/>
                        <a:latin typeface="Arial" pitchFamily="34" charset="0"/>
                        <a:ea typeface="標楷體" pitchFamily="65" charset="-12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國、英、數甲、</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物、化</a:t>
                      </a:r>
                      <a:endParaRPr kumimoji="1" lang="zh-TW" altLang="en-US" sz="2400" b="0" i="0" u="none" strike="noStrike" cap="none" normalizeH="0" baseline="0" smtClean="0">
                        <a:ln>
                          <a:noFill/>
                        </a:ln>
                        <a:solidFill>
                          <a:srgbClr val="0000FF"/>
                        </a:solidFill>
                        <a:effectLst/>
                        <a:latin typeface="Arial" pitchFamily="34" charset="0"/>
                        <a:ea typeface="標楷體" pitchFamily="65" charset="-12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數理化、工程、資訊、</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地球與環境、建築與設計</a:t>
                      </a:r>
                      <a:endParaRPr kumimoji="1" lang="zh-TW" altLang="en-US" sz="2400" b="0" i="0" u="none" strike="noStrike" cap="none" normalizeH="0" baseline="0" smtClean="0">
                        <a:ln>
                          <a:noFill/>
                        </a:ln>
                        <a:solidFill>
                          <a:srgbClr val="0000FF"/>
                        </a:solidFill>
                        <a:effectLst/>
                        <a:latin typeface="Arial" pitchFamily="34" charset="0"/>
                        <a:ea typeface="標楷體" pitchFamily="65" charset="-12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第三</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類組</a:t>
                      </a:r>
                      <a:endParaRPr kumimoji="1" lang="zh-TW" altLang="en-US" sz="2400" b="0" i="0" u="none" strike="noStrike" cap="none" normalizeH="0" baseline="0" smtClean="0">
                        <a:ln>
                          <a:noFill/>
                        </a:ln>
                        <a:solidFill>
                          <a:srgbClr val="0000FF"/>
                        </a:solidFill>
                        <a:effectLst/>
                        <a:latin typeface="Arial" pitchFamily="34" charset="0"/>
                        <a:ea typeface="標楷體" pitchFamily="65" charset="-12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國、英、數甲、</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物、化、生</a:t>
                      </a:r>
                      <a:endParaRPr kumimoji="1" lang="zh-TW" altLang="en-US" sz="2400" b="0" i="0" u="none" strike="noStrike" cap="none" normalizeH="0" baseline="0" smtClean="0">
                        <a:ln>
                          <a:noFill/>
                        </a:ln>
                        <a:solidFill>
                          <a:srgbClr val="0000FF"/>
                        </a:solidFill>
                        <a:effectLst/>
                        <a:latin typeface="Arial" pitchFamily="34" charset="0"/>
                        <a:ea typeface="標楷體" pitchFamily="65" charset="-12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醫藥衛生、生命科學、體育、生物資源</a:t>
                      </a:r>
                      <a:endParaRPr kumimoji="1" lang="zh-TW" altLang="en-US" sz="2400" b="0" i="0" u="none" strike="noStrike" cap="none" normalizeH="0" baseline="0" smtClean="0">
                        <a:ln>
                          <a:noFill/>
                        </a:ln>
                        <a:solidFill>
                          <a:srgbClr val="0000FF"/>
                        </a:solidFill>
                        <a:effectLst/>
                        <a:latin typeface="Arial" pitchFamily="34" charset="0"/>
                        <a:ea typeface="標楷體" pitchFamily="65" charset="-12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37" name="AutoShape 32"/>
          <p:cNvSpPr>
            <a:spLocks noChangeArrowheads="1"/>
          </p:cNvSpPr>
          <p:nvPr/>
        </p:nvSpPr>
        <p:spPr bwMode="auto">
          <a:xfrm>
            <a:off x="6407150" y="1412875"/>
            <a:ext cx="2736850" cy="1079500"/>
          </a:xfrm>
          <a:prstGeom prst="cloudCallout">
            <a:avLst>
              <a:gd name="adj1" fmla="val -60384"/>
              <a:gd name="adj2" fmla="val 6764"/>
            </a:avLst>
          </a:prstGeom>
          <a:solidFill>
            <a:srgbClr val="FFFF99"/>
          </a:solidFill>
          <a:ln w="9525">
            <a:solidFill>
              <a:schemeClr val="tx1"/>
            </a:solidFill>
            <a:round/>
            <a:headEnd/>
            <a:tailEnd/>
          </a:ln>
        </p:spPr>
        <p:txBody>
          <a:bodyPr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r>
              <a:rPr lang="zh-TW" altLang="en-US"/>
              <a:t>學群：</a:t>
            </a:r>
          </a:p>
          <a:p>
            <a:pPr algn="ctr"/>
            <a:r>
              <a:rPr lang="zh-TW" altLang="en-US"/>
              <a:t>依據科系性質，類似放在一起</a:t>
            </a:r>
          </a:p>
        </p:txBody>
      </p:sp>
      <p:pic>
        <p:nvPicPr>
          <p:cNvPr id="17438" name="Picture 38" descr="cloud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350" y="6237288"/>
            <a:ext cx="576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Administrator\Desktop\永年校徽校名圖檔.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投影片編號版面配置區 5"/>
          <p:cNvSpPr>
            <a:spLocks noGrp="1"/>
          </p:cNvSpPr>
          <p:nvPr>
            <p:ph type="sldNum" sz="quarter" idx="12"/>
          </p:nvPr>
        </p:nvSpPr>
        <p:spPr/>
        <p:txBody>
          <a:bodyPr/>
          <a:lstStyle/>
          <a:p>
            <a:pPr>
              <a:defRPr/>
            </a:pPr>
            <a:fld id="{ABF22249-308D-41A2-A02D-C2692402FAC2}" type="slidenum">
              <a:rPr lang="en-US" altLang="zh-TW"/>
              <a:pPr>
                <a:defRPr/>
              </a:pPr>
              <a:t>16</a:t>
            </a:fld>
            <a:endParaRPr lang="en-US" altLang="zh-TW"/>
          </a:p>
        </p:txBody>
      </p:sp>
      <p:sp>
        <p:nvSpPr>
          <p:cNvPr id="314370" name="Rectangle 2"/>
          <p:cNvSpPr>
            <a:spLocks noGrp="1" noRot="1" noChangeArrowheads="1"/>
          </p:cNvSpPr>
          <p:nvPr>
            <p:ph type="title"/>
          </p:nvPr>
        </p:nvSpPr>
        <p:spPr>
          <a:xfrm>
            <a:off x="250825" y="187325"/>
            <a:ext cx="8540750" cy="1143000"/>
          </a:xfrm>
        </p:spPr>
        <p:txBody>
          <a:bodyPr/>
          <a:lstStyle/>
          <a:p>
            <a:pPr eaLnBrk="1" hangingPunct="1">
              <a:defRPr/>
            </a:pPr>
            <a:r>
              <a:rPr lang="zh-TW" altLang="en-US" sz="4800" b="1" dirty="0" smtClean="0">
                <a:solidFill>
                  <a:srgbClr val="0038A8"/>
                </a:solidFill>
                <a:effectLst>
                  <a:outerShdw blurRad="38100" dist="38100" dir="2700000" algn="tl">
                    <a:srgbClr val="C0C0C0"/>
                  </a:outerShdw>
                </a:effectLst>
                <a:ea typeface="標楷體" pitchFamily="65" charset="-120"/>
              </a:rPr>
              <a:t>各組與</a:t>
            </a:r>
            <a:r>
              <a:rPr lang="zh-TW" altLang="en-US" sz="4800" b="1" dirty="0">
                <a:solidFill>
                  <a:srgbClr val="0038A8"/>
                </a:solidFill>
                <a:effectLst>
                  <a:outerShdw blurRad="38100" dist="38100" dir="2700000" algn="tl">
                    <a:srgbClr val="C0C0C0"/>
                  </a:outerShdw>
                </a:effectLst>
                <a:ea typeface="標楷體" pitchFamily="65" charset="-120"/>
              </a:rPr>
              <a:t>大學</a:t>
            </a:r>
            <a:r>
              <a:rPr lang="zh-TW" altLang="en-US" sz="4800" b="1" dirty="0" smtClean="0">
                <a:solidFill>
                  <a:srgbClr val="0038A8"/>
                </a:solidFill>
                <a:effectLst>
                  <a:outerShdw blurRad="38100" dist="38100" dir="2700000" algn="tl">
                    <a:srgbClr val="C0C0C0"/>
                  </a:outerShdw>
                </a:effectLst>
                <a:ea typeface="標楷體" pitchFamily="65" charset="-120"/>
              </a:rPr>
              <a:t>學群關聯</a:t>
            </a:r>
            <a:endParaRPr lang="zh-TW" altLang="en-US" sz="4800" b="1" dirty="0">
              <a:solidFill>
                <a:srgbClr val="0038A8"/>
              </a:solidFill>
              <a:effectLst>
                <a:outerShdw blurRad="38100" dist="38100" dir="2700000" algn="tl">
                  <a:srgbClr val="C0C0C0"/>
                </a:outerShdw>
              </a:effectLst>
              <a:ea typeface="標楷體" pitchFamily="65" charset="-120"/>
            </a:endParaRPr>
          </a:p>
        </p:txBody>
      </p:sp>
      <p:graphicFrame>
        <p:nvGraphicFramePr>
          <p:cNvPr id="314521" name="Group 153"/>
          <p:cNvGraphicFramePr>
            <a:graphicFrameLocks noGrp="1"/>
          </p:cNvGraphicFramePr>
          <p:nvPr>
            <p:ph type="tbl" idx="1"/>
          </p:nvPr>
        </p:nvGraphicFramePr>
        <p:xfrm>
          <a:off x="114300" y="1617663"/>
          <a:ext cx="8966200" cy="4614863"/>
        </p:xfrm>
        <a:graphic>
          <a:graphicData uri="http://schemas.openxmlformats.org/drawingml/2006/table">
            <a:tbl>
              <a:tblPr/>
              <a:tblGrid>
                <a:gridCol w="4584700"/>
                <a:gridCol w="4381500"/>
              </a:tblGrid>
              <a:tr h="5150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資訊學群（</a:t>
                      </a: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a:t>
                      </a: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2</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類組）</a:t>
                      </a:r>
                      <a:endParaRPr kumimoji="1" lang="zh-TW" altLang="en-US" sz="2200" b="0" i="0" u="none" strike="noStrike" cap="none" normalizeH="0" baseline="0" dirty="0" smtClean="0">
                        <a:ln>
                          <a:noFill/>
                        </a:ln>
                        <a:solidFill>
                          <a:srgbClr val="008000"/>
                        </a:solidFill>
                        <a:effectLst/>
                        <a:latin typeface="Arial" charset="0"/>
                        <a:ea typeface="新細明體" pitchFamily="18" charset="-120"/>
                      </a:endParaRPr>
                    </a:p>
                  </a:txBody>
                  <a:tcPr marT="45716" marB="45716"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10.</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社會與心理學群（</a:t>
                      </a: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a:t>
                      </a: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3</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類組）</a:t>
                      </a:r>
                    </a:p>
                  </a:txBody>
                  <a:tcPr marT="45716" marB="45716"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69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0099"/>
                          </a:solidFill>
                          <a:effectLst/>
                          <a:latin typeface="標楷體" pitchFamily="65" charset="-120"/>
                          <a:ea typeface="標楷體" pitchFamily="65" charset="-120"/>
                        </a:rPr>
                        <a:t>2.</a:t>
                      </a:r>
                      <a:r>
                        <a:rPr kumimoji="1" lang="zh-TW" altLang="en-US" sz="2200" b="0" i="0" u="none" strike="noStrike" cap="none" normalizeH="0" baseline="0" dirty="0" smtClean="0">
                          <a:ln>
                            <a:noFill/>
                          </a:ln>
                          <a:solidFill>
                            <a:srgbClr val="000099"/>
                          </a:solidFill>
                          <a:effectLst/>
                          <a:latin typeface="標楷體" pitchFamily="65" charset="-120"/>
                          <a:ea typeface="標楷體" pitchFamily="65" charset="-120"/>
                        </a:rPr>
                        <a:t>工程學群（</a:t>
                      </a:r>
                      <a:r>
                        <a:rPr kumimoji="1" lang="en-US" altLang="zh-TW" sz="2200" b="0" i="0" u="none" strike="noStrike" cap="none" normalizeH="0" baseline="0" dirty="0" smtClean="0">
                          <a:ln>
                            <a:noFill/>
                          </a:ln>
                          <a:solidFill>
                            <a:srgbClr val="000099"/>
                          </a:solidFill>
                          <a:effectLst/>
                          <a:latin typeface="標楷體" pitchFamily="65" charset="-120"/>
                          <a:ea typeface="標楷體" pitchFamily="65" charset="-120"/>
                        </a:rPr>
                        <a:t>2</a:t>
                      </a:r>
                      <a:r>
                        <a:rPr kumimoji="1" lang="zh-TW" altLang="en-US" sz="2200" b="0" i="0" u="none" strike="noStrike" cap="none" normalizeH="0" baseline="0" dirty="0" smtClean="0">
                          <a:ln>
                            <a:noFill/>
                          </a:ln>
                          <a:solidFill>
                            <a:srgbClr val="000099"/>
                          </a:solidFill>
                          <a:effectLst/>
                          <a:latin typeface="標楷體" pitchFamily="65" charset="-120"/>
                          <a:ea typeface="標楷體" pitchFamily="65" charset="-120"/>
                        </a:rPr>
                        <a:t>類組）</a:t>
                      </a:r>
                      <a:endParaRPr kumimoji="1" lang="zh-TW" altLang="en-US" sz="2200" b="0" i="0" u="none" strike="noStrike" cap="none" normalizeH="0" baseline="0" dirty="0" smtClean="0">
                        <a:ln>
                          <a:noFill/>
                        </a:ln>
                        <a:solidFill>
                          <a:srgbClr val="000099"/>
                        </a:solidFill>
                        <a:effectLst/>
                        <a:latin typeface="Arial" charset="0"/>
                        <a:ea typeface="新細明體" pitchFamily="18" charset="-120"/>
                      </a:endParaRPr>
                    </a:p>
                  </a:txBody>
                  <a:tcPr marT="45716" marB="45716"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11.</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大眾傳播學群（</a:t>
                      </a: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a:t>
                      </a: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2</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類組）</a:t>
                      </a:r>
                    </a:p>
                  </a:txBody>
                  <a:tcPr marT="45716" marB="45716"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6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0099"/>
                          </a:solidFill>
                          <a:effectLst/>
                          <a:latin typeface="標楷體" pitchFamily="65" charset="-120"/>
                          <a:ea typeface="標楷體" pitchFamily="65" charset="-120"/>
                        </a:rPr>
                        <a:t>3.</a:t>
                      </a:r>
                      <a:r>
                        <a:rPr kumimoji="1" lang="zh-TW" altLang="en-US" sz="2200" b="0" i="0" u="none" strike="noStrike" cap="none" normalizeH="0" baseline="0" dirty="0" smtClean="0">
                          <a:ln>
                            <a:noFill/>
                          </a:ln>
                          <a:solidFill>
                            <a:srgbClr val="000099"/>
                          </a:solidFill>
                          <a:effectLst/>
                          <a:latin typeface="標楷體" pitchFamily="65" charset="-120"/>
                          <a:ea typeface="標楷體" pitchFamily="65" charset="-120"/>
                        </a:rPr>
                        <a:t>數理化學群（</a:t>
                      </a:r>
                      <a:r>
                        <a:rPr kumimoji="1" lang="en-US" altLang="zh-TW" sz="2200" b="0" i="0" u="none" strike="noStrike" cap="none" normalizeH="0" baseline="0" dirty="0" smtClean="0">
                          <a:ln>
                            <a:noFill/>
                          </a:ln>
                          <a:solidFill>
                            <a:srgbClr val="000099"/>
                          </a:solidFill>
                          <a:effectLst/>
                          <a:latin typeface="標楷體" pitchFamily="65" charset="-120"/>
                          <a:ea typeface="標楷體" pitchFamily="65" charset="-120"/>
                        </a:rPr>
                        <a:t>2</a:t>
                      </a:r>
                      <a:r>
                        <a:rPr kumimoji="1" lang="zh-TW" altLang="en-US" sz="2200" b="0" i="0" u="none" strike="noStrike" cap="none" normalizeH="0" baseline="0" dirty="0" smtClean="0">
                          <a:ln>
                            <a:noFill/>
                          </a:ln>
                          <a:solidFill>
                            <a:srgbClr val="000099"/>
                          </a:solidFill>
                          <a:effectLst/>
                          <a:latin typeface="標楷體" pitchFamily="65" charset="-120"/>
                          <a:ea typeface="標楷體" pitchFamily="65" charset="-120"/>
                        </a:rPr>
                        <a:t>類組）</a:t>
                      </a:r>
                    </a:p>
                  </a:txBody>
                  <a:tcPr marT="45716" marB="45716"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D60093"/>
                          </a:solidFill>
                          <a:effectLst/>
                          <a:latin typeface="標楷體" pitchFamily="65" charset="-120"/>
                          <a:ea typeface="標楷體" pitchFamily="65" charset="-120"/>
                        </a:rPr>
                        <a:t>12.</a:t>
                      </a:r>
                      <a:r>
                        <a:rPr kumimoji="1" lang="zh-TW" altLang="en-US" sz="2200" b="0" i="0" u="none" strike="noStrike" cap="none" normalizeH="0" baseline="0" dirty="0" smtClean="0">
                          <a:ln>
                            <a:noFill/>
                          </a:ln>
                          <a:solidFill>
                            <a:srgbClr val="D60093"/>
                          </a:solidFill>
                          <a:effectLst/>
                          <a:latin typeface="標楷體" pitchFamily="65" charset="-120"/>
                          <a:ea typeface="標楷體" pitchFamily="65" charset="-120"/>
                        </a:rPr>
                        <a:t>外語學群（</a:t>
                      </a:r>
                      <a:r>
                        <a:rPr kumimoji="1" lang="en-US" altLang="zh-TW" sz="2200" b="0" i="0" u="none" strike="noStrike" cap="none" normalizeH="0" baseline="0" dirty="0" smtClean="0">
                          <a:ln>
                            <a:noFill/>
                          </a:ln>
                          <a:solidFill>
                            <a:srgbClr val="D60093"/>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D60093"/>
                          </a:solidFill>
                          <a:effectLst/>
                          <a:latin typeface="標楷體" pitchFamily="65" charset="-120"/>
                          <a:ea typeface="標楷體" pitchFamily="65" charset="-120"/>
                        </a:rPr>
                        <a:t>類組） </a:t>
                      </a:r>
                      <a:endParaRPr kumimoji="1" lang="zh-TW" altLang="en-US" sz="2200" b="0" i="0" u="none" strike="noStrike" cap="none" normalizeH="0" baseline="0" dirty="0" smtClean="0">
                        <a:ln>
                          <a:noFill/>
                        </a:ln>
                        <a:solidFill>
                          <a:srgbClr val="D60093"/>
                        </a:solidFill>
                        <a:effectLst/>
                        <a:latin typeface="Arial" charset="0"/>
                        <a:ea typeface="新細明體" pitchFamily="18" charset="-120"/>
                      </a:endParaRPr>
                    </a:p>
                  </a:txBody>
                  <a:tcPr marT="45716" marB="45716"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382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0099"/>
                          </a:solidFill>
                          <a:effectLst/>
                          <a:latin typeface="標楷體" pitchFamily="65" charset="-120"/>
                          <a:ea typeface="標楷體" pitchFamily="65" charset="-120"/>
                        </a:rPr>
                        <a:t>4.</a:t>
                      </a:r>
                      <a:r>
                        <a:rPr kumimoji="1" lang="zh-TW" altLang="en-US" sz="2200" b="0" i="0" u="none" strike="noStrike" cap="none" normalizeH="0" baseline="0" dirty="0" smtClean="0">
                          <a:ln>
                            <a:noFill/>
                          </a:ln>
                          <a:solidFill>
                            <a:srgbClr val="000099"/>
                          </a:solidFill>
                          <a:effectLst/>
                          <a:latin typeface="標楷體" pitchFamily="65" charset="-120"/>
                          <a:ea typeface="標楷體" pitchFamily="65" charset="-120"/>
                        </a:rPr>
                        <a:t>醫藥衛生學群（</a:t>
                      </a:r>
                      <a:r>
                        <a:rPr kumimoji="1" lang="en-US" altLang="zh-TW" sz="2200" b="0" i="0" u="none" strike="noStrike" cap="none" normalizeH="0" baseline="0" dirty="0" smtClean="0">
                          <a:ln>
                            <a:noFill/>
                          </a:ln>
                          <a:solidFill>
                            <a:srgbClr val="000099"/>
                          </a:solidFill>
                          <a:effectLst/>
                          <a:latin typeface="標楷體" pitchFamily="65" charset="-120"/>
                          <a:ea typeface="標楷體" pitchFamily="65" charset="-120"/>
                        </a:rPr>
                        <a:t>3</a:t>
                      </a:r>
                      <a:r>
                        <a:rPr kumimoji="1" lang="zh-TW" altLang="en-US" sz="2200" b="0" i="0" u="none" strike="noStrike" cap="none" normalizeH="0" baseline="0" dirty="0" smtClean="0">
                          <a:ln>
                            <a:noFill/>
                          </a:ln>
                          <a:solidFill>
                            <a:srgbClr val="000099"/>
                          </a:solidFill>
                          <a:effectLst/>
                          <a:latin typeface="標楷體" pitchFamily="65" charset="-120"/>
                          <a:ea typeface="標楷體" pitchFamily="65" charset="-120"/>
                        </a:rPr>
                        <a:t>類組）</a:t>
                      </a:r>
                    </a:p>
                  </a:txBody>
                  <a:tcPr marT="45716" marB="45716"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D60093"/>
                          </a:solidFill>
                          <a:effectLst/>
                          <a:latin typeface="標楷體" pitchFamily="65" charset="-120"/>
                          <a:ea typeface="標楷體" pitchFamily="65" charset="-120"/>
                        </a:rPr>
                        <a:t>13.</a:t>
                      </a:r>
                      <a:r>
                        <a:rPr kumimoji="1" lang="zh-TW" altLang="en-US" sz="2200" b="0" i="0" u="none" strike="noStrike" cap="none" normalizeH="0" baseline="0" dirty="0" smtClean="0">
                          <a:ln>
                            <a:noFill/>
                          </a:ln>
                          <a:solidFill>
                            <a:srgbClr val="D60093"/>
                          </a:solidFill>
                          <a:effectLst/>
                          <a:latin typeface="標楷體" pitchFamily="65" charset="-120"/>
                          <a:ea typeface="標楷體" pitchFamily="65" charset="-120"/>
                        </a:rPr>
                        <a:t>文史哲學群（</a:t>
                      </a:r>
                      <a:r>
                        <a:rPr kumimoji="1" lang="en-US" altLang="zh-TW" sz="2200" b="0" i="0" u="none" strike="noStrike" cap="none" normalizeH="0" baseline="0" dirty="0" smtClean="0">
                          <a:ln>
                            <a:noFill/>
                          </a:ln>
                          <a:solidFill>
                            <a:srgbClr val="D60093"/>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D60093"/>
                          </a:solidFill>
                          <a:effectLst/>
                          <a:latin typeface="標楷體" pitchFamily="65" charset="-120"/>
                          <a:ea typeface="標楷體" pitchFamily="65" charset="-120"/>
                        </a:rPr>
                        <a:t>類組）</a:t>
                      </a:r>
                    </a:p>
                  </a:txBody>
                  <a:tcPr marT="45716" marB="45716"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26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0099"/>
                          </a:solidFill>
                          <a:effectLst/>
                          <a:latin typeface="標楷體" pitchFamily="65" charset="-120"/>
                          <a:ea typeface="標楷體" pitchFamily="65" charset="-120"/>
                        </a:rPr>
                        <a:t>5.</a:t>
                      </a:r>
                      <a:r>
                        <a:rPr kumimoji="1" lang="zh-TW" altLang="en-US" sz="2200" b="0" i="0" u="none" strike="noStrike" cap="none" normalizeH="0" baseline="0" dirty="0" smtClean="0">
                          <a:ln>
                            <a:noFill/>
                          </a:ln>
                          <a:solidFill>
                            <a:srgbClr val="000099"/>
                          </a:solidFill>
                          <a:effectLst/>
                          <a:latin typeface="標楷體" pitchFamily="65" charset="-120"/>
                          <a:ea typeface="標楷體" pitchFamily="65" charset="-120"/>
                        </a:rPr>
                        <a:t>生命科學學群（</a:t>
                      </a:r>
                      <a:r>
                        <a:rPr kumimoji="1" lang="en-US" altLang="zh-TW" sz="2200" b="0" i="0" u="none" strike="noStrike" cap="none" normalizeH="0" baseline="0" dirty="0" smtClean="0">
                          <a:ln>
                            <a:noFill/>
                          </a:ln>
                          <a:solidFill>
                            <a:srgbClr val="000099"/>
                          </a:solidFill>
                          <a:effectLst/>
                          <a:latin typeface="標楷體" pitchFamily="65" charset="-120"/>
                          <a:ea typeface="標楷體" pitchFamily="65" charset="-120"/>
                        </a:rPr>
                        <a:t>3</a:t>
                      </a:r>
                      <a:r>
                        <a:rPr kumimoji="1" lang="zh-TW" altLang="en-US" sz="2200" b="0" i="0" u="none" strike="noStrike" cap="none" normalizeH="0" baseline="0" dirty="0" smtClean="0">
                          <a:ln>
                            <a:noFill/>
                          </a:ln>
                          <a:solidFill>
                            <a:srgbClr val="000099"/>
                          </a:solidFill>
                          <a:effectLst/>
                          <a:latin typeface="標楷體" pitchFamily="65" charset="-120"/>
                          <a:ea typeface="標楷體" pitchFamily="65" charset="-120"/>
                        </a:rPr>
                        <a:t>類組）</a:t>
                      </a:r>
                    </a:p>
                  </a:txBody>
                  <a:tcPr marT="45716" marB="45716"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14.</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教育學群（</a:t>
                      </a: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a:t>
                      </a: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2</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a:t>
                      </a: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3</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類組）</a:t>
                      </a:r>
                      <a:endParaRPr kumimoji="1" lang="zh-TW" altLang="en-US" sz="2200" b="0" i="0" u="none" strike="noStrike" cap="none" normalizeH="0" baseline="0" dirty="0" smtClean="0">
                        <a:ln>
                          <a:noFill/>
                        </a:ln>
                        <a:solidFill>
                          <a:srgbClr val="006C00"/>
                        </a:solidFill>
                        <a:effectLst/>
                        <a:latin typeface="Arial" charset="0"/>
                        <a:ea typeface="新細明體" pitchFamily="18" charset="-120"/>
                      </a:endParaRPr>
                    </a:p>
                  </a:txBody>
                  <a:tcPr marT="45716" marB="45716"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25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0099"/>
                          </a:solidFill>
                          <a:effectLst/>
                          <a:latin typeface="標楷體" pitchFamily="65" charset="-120"/>
                          <a:ea typeface="標楷體" pitchFamily="65" charset="-120"/>
                        </a:rPr>
                        <a:t>6.</a:t>
                      </a:r>
                      <a:r>
                        <a:rPr kumimoji="1" lang="zh-TW" altLang="en-US" sz="2200" b="0" i="0" u="none" strike="noStrike" cap="none" normalizeH="0" baseline="0" dirty="0" smtClean="0">
                          <a:ln>
                            <a:noFill/>
                          </a:ln>
                          <a:solidFill>
                            <a:srgbClr val="000099"/>
                          </a:solidFill>
                          <a:effectLst/>
                          <a:latin typeface="標楷體" pitchFamily="65" charset="-120"/>
                          <a:ea typeface="標楷體" pitchFamily="65" charset="-120"/>
                        </a:rPr>
                        <a:t>生物資源學群（</a:t>
                      </a:r>
                      <a:r>
                        <a:rPr kumimoji="1" lang="en-US" altLang="zh-TW" sz="2200" b="0" i="0" u="none" strike="noStrike" cap="none" normalizeH="0" baseline="0" dirty="0" smtClean="0">
                          <a:ln>
                            <a:noFill/>
                          </a:ln>
                          <a:solidFill>
                            <a:srgbClr val="000099"/>
                          </a:solidFill>
                          <a:effectLst/>
                          <a:latin typeface="標楷體" pitchFamily="65" charset="-120"/>
                          <a:ea typeface="標楷體" pitchFamily="65" charset="-120"/>
                        </a:rPr>
                        <a:t>3</a:t>
                      </a:r>
                      <a:r>
                        <a:rPr kumimoji="1" lang="zh-TW" altLang="en-US" sz="2200" b="0" i="0" u="none" strike="noStrike" cap="none" normalizeH="0" baseline="0" dirty="0" smtClean="0">
                          <a:ln>
                            <a:noFill/>
                          </a:ln>
                          <a:solidFill>
                            <a:srgbClr val="000099"/>
                          </a:solidFill>
                          <a:effectLst/>
                          <a:latin typeface="標楷體" pitchFamily="65" charset="-120"/>
                          <a:ea typeface="標楷體" pitchFamily="65" charset="-120"/>
                        </a:rPr>
                        <a:t>類組）</a:t>
                      </a:r>
                    </a:p>
                  </a:txBody>
                  <a:tcPr marT="45716" marB="45716"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D60093"/>
                          </a:solidFill>
                          <a:effectLst/>
                          <a:latin typeface="標楷體" pitchFamily="65" charset="-120"/>
                          <a:ea typeface="標楷體" pitchFamily="65" charset="-120"/>
                        </a:rPr>
                        <a:t>15.</a:t>
                      </a:r>
                      <a:r>
                        <a:rPr kumimoji="1" lang="zh-TW" altLang="en-US" sz="2200" b="0" i="0" u="none" strike="noStrike" cap="none" normalizeH="0" baseline="0" dirty="0" smtClean="0">
                          <a:ln>
                            <a:noFill/>
                          </a:ln>
                          <a:solidFill>
                            <a:srgbClr val="D60093"/>
                          </a:solidFill>
                          <a:effectLst/>
                          <a:latin typeface="標楷體" pitchFamily="65" charset="-120"/>
                          <a:ea typeface="標楷體" pitchFamily="65" charset="-120"/>
                        </a:rPr>
                        <a:t>法政學群（</a:t>
                      </a:r>
                      <a:r>
                        <a:rPr kumimoji="1" lang="en-US" altLang="zh-TW" sz="2200" b="0" i="0" u="none" strike="noStrike" cap="none" normalizeH="0" baseline="0" dirty="0" smtClean="0">
                          <a:ln>
                            <a:noFill/>
                          </a:ln>
                          <a:solidFill>
                            <a:srgbClr val="D60093"/>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D60093"/>
                          </a:solidFill>
                          <a:effectLst/>
                          <a:latin typeface="標楷體" pitchFamily="65" charset="-120"/>
                          <a:ea typeface="標楷體" pitchFamily="65" charset="-120"/>
                        </a:rPr>
                        <a:t>類組）</a:t>
                      </a:r>
                    </a:p>
                  </a:txBody>
                  <a:tcPr marT="45716" marB="45716"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69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7.</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地球與環境學群（</a:t>
                      </a: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a:t>
                      </a: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2</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類組）</a:t>
                      </a:r>
                    </a:p>
                  </a:txBody>
                  <a:tcPr marT="45716" marB="45716"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16.</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管理學群（</a:t>
                      </a: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a:t>
                      </a: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2</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類組）</a:t>
                      </a:r>
                      <a:endParaRPr kumimoji="1" lang="zh-TW" altLang="en-US" sz="2200" b="0" i="0" u="none" strike="noStrike" cap="none" normalizeH="0" baseline="0" dirty="0" smtClean="0">
                        <a:ln>
                          <a:noFill/>
                        </a:ln>
                        <a:solidFill>
                          <a:srgbClr val="008000"/>
                        </a:solidFill>
                        <a:effectLst/>
                        <a:latin typeface="Arial" charset="0"/>
                        <a:ea typeface="新細明體" pitchFamily="18" charset="-120"/>
                      </a:endParaRPr>
                    </a:p>
                  </a:txBody>
                  <a:tcPr marT="45716" marB="45716"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8.</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建築與設計學群（</a:t>
                      </a: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a:t>
                      </a:r>
                      <a:r>
                        <a:rPr kumimoji="1" lang="en-US" altLang="zh-TW" sz="2200" b="0" i="0" u="none" strike="noStrike" cap="none" normalizeH="0" baseline="0" dirty="0" smtClean="0">
                          <a:ln>
                            <a:noFill/>
                          </a:ln>
                          <a:solidFill>
                            <a:srgbClr val="008000"/>
                          </a:solidFill>
                          <a:effectLst/>
                          <a:latin typeface="標楷體" pitchFamily="65" charset="-120"/>
                          <a:ea typeface="標楷體" pitchFamily="65" charset="-120"/>
                        </a:rPr>
                        <a:t>2</a:t>
                      </a:r>
                      <a:r>
                        <a:rPr kumimoji="1" lang="zh-TW" altLang="en-US" sz="2200" b="0" i="0" u="none" strike="noStrike" cap="none" normalizeH="0" baseline="0" dirty="0" smtClean="0">
                          <a:ln>
                            <a:noFill/>
                          </a:ln>
                          <a:solidFill>
                            <a:srgbClr val="008000"/>
                          </a:solidFill>
                          <a:effectLst/>
                          <a:latin typeface="標楷體" pitchFamily="65" charset="-120"/>
                          <a:ea typeface="標楷體" pitchFamily="65" charset="-120"/>
                        </a:rPr>
                        <a:t>類組）</a:t>
                      </a:r>
                    </a:p>
                  </a:txBody>
                  <a:tcPr marT="45716" marB="45716"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D60093"/>
                          </a:solidFill>
                          <a:effectLst/>
                          <a:latin typeface="標楷體" pitchFamily="65" charset="-120"/>
                          <a:ea typeface="標楷體" pitchFamily="65" charset="-120"/>
                        </a:rPr>
                        <a:t>17.</a:t>
                      </a:r>
                      <a:r>
                        <a:rPr kumimoji="1" lang="zh-TW" altLang="en-US" sz="2200" b="0" i="0" u="none" strike="noStrike" cap="none" normalizeH="0" baseline="0" dirty="0" smtClean="0">
                          <a:ln>
                            <a:noFill/>
                          </a:ln>
                          <a:solidFill>
                            <a:srgbClr val="D60093"/>
                          </a:solidFill>
                          <a:effectLst/>
                          <a:latin typeface="標楷體" pitchFamily="65" charset="-120"/>
                          <a:ea typeface="標楷體" pitchFamily="65" charset="-120"/>
                        </a:rPr>
                        <a:t>財經學群 （</a:t>
                      </a:r>
                      <a:r>
                        <a:rPr kumimoji="1" lang="en-US" altLang="zh-TW" sz="2200" b="0" i="0" u="none" strike="noStrike" cap="none" normalizeH="0" baseline="0" dirty="0" smtClean="0">
                          <a:ln>
                            <a:noFill/>
                          </a:ln>
                          <a:solidFill>
                            <a:srgbClr val="D60093"/>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D60093"/>
                          </a:solidFill>
                          <a:effectLst/>
                          <a:latin typeface="標楷體" pitchFamily="65" charset="-120"/>
                          <a:ea typeface="標楷體" pitchFamily="65" charset="-120"/>
                        </a:rPr>
                        <a:t>類組）</a:t>
                      </a:r>
                    </a:p>
                  </a:txBody>
                  <a:tcPr marT="45716" marB="45716"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D60093"/>
                          </a:solidFill>
                          <a:effectLst/>
                          <a:latin typeface="標楷體" pitchFamily="65" charset="-120"/>
                          <a:ea typeface="標楷體" pitchFamily="65" charset="-120"/>
                        </a:rPr>
                        <a:t>9.</a:t>
                      </a:r>
                      <a:r>
                        <a:rPr kumimoji="1" lang="zh-TW" altLang="en-US" sz="2200" b="0" i="0" u="none" strike="noStrike" cap="none" normalizeH="0" baseline="0" dirty="0" smtClean="0">
                          <a:ln>
                            <a:noFill/>
                          </a:ln>
                          <a:solidFill>
                            <a:srgbClr val="D60093"/>
                          </a:solidFill>
                          <a:effectLst/>
                          <a:latin typeface="標楷體" pitchFamily="65" charset="-120"/>
                          <a:ea typeface="標楷體" pitchFamily="65" charset="-120"/>
                        </a:rPr>
                        <a:t>藝術學群（</a:t>
                      </a:r>
                      <a:r>
                        <a:rPr kumimoji="1" lang="en-US" altLang="zh-TW" sz="2200" b="0" i="0" u="none" strike="noStrike" cap="none" normalizeH="0" baseline="0" dirty="0" smtClean="0">
                          <a:ln>
                            <a:noFill/>
                          </a:ln>
                          <a:solidFill>
                            <a:srgbClr val="D60093"/>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D60093"/>
                          </a:solidFill>
                          <a:effectLst/>
                          <a:latin typeface="標楷體" pitchFamily="65" charset="-120"/>
                          <a:ea typeface="標楷體" pitchFamily="65" charset="-120"/>
                        </a:rPr>
                        <a:t>類組）</a:t>
                      </a:r>
                    </a:p>
                  </a:txBody>
                  <a:tcPr marT="45716" marB="45716"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18.</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遊憩與運動學群（</a:t>
                      </a: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1</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a:t>
                      </a: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3</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類組）</a:t>
                      </a:r>
                    </a:p>
                  </a:txBody>
                  <a:tcPr marT="45716" marB="45716"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200" b="0" i="0" u="none" strike="noStrike" cap="none" normalizeH="0" baseline="0" dirty="0" smtClean="0">
                        <a:ln>
                          <a:noFill/>
                        </a:ln>
                        <a:solidFill>
                          <a:srgbClr val="D60093"/>
                        </a:solidFill>
                        <a:effectLst/>
                        <a:latin typeface="標楷體" pitchFamily="65" charset="-120"/>
                        <a:ea typeface="標楷體" pitchFamily="65" charset="-120"/>
                      </a:endParaRPr>
                    </a:p>
                  </a:txBody>
                  <a:tcPr marT="45716" marB="45716"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19.</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不分系或學位學程（</a:t>
                      </a:r>
                      <a:r>
                        <a:rPr kumimoji="1" lang="en-US" altLang="zh-TW" sz="2200" b="0" i="0" u="none" strike="noStrike" cap="none" normalizeH="0" baseline="0" dirty="0" smtClean="0">
                          <a:ln>
                            <a:noFill/>
                          </a:ln>
                          <a:solidFill>
                            <a:srgbClr val="006C00"/>
                          </a:solidFill>
                          <a:effectLst/>
                          <a:latin typeface="標楷體" pitchFamily="65" charset="-120"/>
                          <a:ea typeface="標楷體" pitchFamily="65" charset="-120"/>
                        </a:rPr>
                        <a:t>123</a:t>
                      </a:r>
                      <a:r>
                        <a:rPr kumimoji="1" lang="zh-TW" altLang="en-US" sz="2200" b="0" i="0" u="none" strike="noStrike" cap="none" normalizeH="0" baseline="0" dirty="0" smtClean="0">
                          <a:ln>
                            <a:noFill/>
                          </a:ln>
                          <a:solidFill>
                            <a:srgbClr val="006C00"/>
                          </a:solidFill>
                          <a:effectLst/>
                          <a:latin typeface="標楷體" pitchFamily="65" charset="-120"/>
                          <a:ea typeface="標楷體" pitchFamily="65" charset="-120"/>
                        </a:rPr>
                        <a:t>類組）</a:t>
                      </a:r>
                    </a:p>
                  </a:txBody>
                  <a:tcPr marT="45716" marB="45716"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18471" name="Picture 154" descr="cloud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6262688"/>
            <a:ext cx="576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67544" y="528307"/>
            <a:ext cx="8229600" cy="1143000"/>
          </a:xfrm>
        </p:spPr>
        <p:txBody>
          <a:bodyPr/>
          <a:lstStyle/>
          <a:p>
            <a:pPr eaLnBrk="1" hangingPunct="1"/>
            <a:r>
              <a:rPr lang="zh-TW" altLang="en-US" b="1" dirty="0" smtClean="0">
                <a:solidFill>
                  <a:srgbClr val="660066"/>
                </a:solidFill>
                <a:ea typeface="標楷體" pitchFamily="65" charset="-120"/>
              </a:rPr>
              <a:t>三</a:t>
            </a:r>
            <a:r>
              <a:rPr lang="zh-TW" altLang="en-US" b="1" dirty="0" smtClean="0">
                <a:solidFill>
                  <a:srgbClr val="660066"/>
                </a:solidFill>
                <a:latin typeface="新細明體" charset="-120"/>
                <a:ea typeface="新細明體" charset="-120"/>
              </a:rPr>
              <a:t>、</a:t>
            </a:r>
            <a:r>
              <a:rPr lang="zh-TW" altLang="en-US" b="1" dirty="0" smtClean="0">
                <a:solidFill>
                  <a:srgbClr val="660066"/>
                </a:solidFill>
                <a:ea typeface="標楷體" pitchFamily="65" charset="-120"/>
              </a:rPr>
              <a:t>社會與環境因素</a:t>
            </a:r>
          </a:p>
        </p:txBody>
      </p:sp>
      <p:sp>
        <p:nvSpPr>
          <p:cNvPr id="19459" name="Rectangle 3"/>
          <p:cNvSpPr>
            <a:spLocks noGrp="1" noChangeArrowheads="1"/>
          </p:cNvSpPr>
          <p:nvPr>
            <p:ph idx="4294967295"/>
          </p:nvPr>
        </p:nvSpPr>
        <p:spPr>
          <a:xfrm>
            <a:off x="690563" y="1935163"/>
            <a:ext cx="6778625" cy="4389437"/>
          </a:xfrm>
        </p:spPr>
        <p:txBody>
          <a:bodyPr/>
          <a:lstStyle/>
          <a:p>
            <a:pPr eaLnBrk="1" hangingPunct="1">
              <a:lnSpc>
                <a:spcPct val="140000"/>
              </a:lnSpc>
              <a:buFont typeface="Wingdings" pitchFamily="2" charset="2"/>
              <a:buNone/>
            </a:pPr>
            <a:r>
              <a:rPr lang="en-US" altLang="zh-TW" sz="3200" smtClean="0">
                <a:latin typeface="標楷體" pitchFamily="65" charset="-120"/>
                <a:ea typeface="標楷體" pitchFamily="65" charset="-120"/>
              </a:rPr>
              <a:t>1.</a:t>
            </a:r>
            <a:r>
              <a:rPr lang="zh-TW" altLang="en-US" sz="3200" smtClean="0">
                <a:latin typeface="標楷體" pitchFamily="65" charset="-120"/>
                <a:ea typeface="標楷體" pitchFamily="65" charset="-120"/>
              </a:rPr>
              <a:t>社會發展的趨勢</a:t>
            </a:r>
          </a:p>
          <a:p>
            <a:pPr eaLnBrk="1" hangingPunct="1">
              <a:lnSpc>
                <a:spcPct val="140000"/>
              </a:lnSpc>
              <a:buFont typeface="Wingdings" pitchFamily="2" charset="2"/>
              <a:buNone/>
            </a:pPr>
            <a:endParaRPr lang="zh-TW" altLang="en-US" sz="1000" smtClean="0">
              <a:latin typeface="標楷體" pitchFamily="65" charset="-120"/>
              <a:ea typeface="標楷體" pitchFamily="65" charset="-120"/>
            </a:endParaRPr>
          </a:p>
          <a:p>
            <a:pPr eaLnBrk="1" hangingPunct="1">
              <a:buFont typeface="Wingdings 2" pitchFamily="18" charset="2"/>
              <a:buNone/>
            </a:pPr>
            <a:r>
              <a:rPr lang="zh-TW" altLang="en-US" sz="3200" smtClean="0">
                <a:latin typeface="標楷體" pitchFamily="65" charset="-120"/>
                <a:ea typeface="標楷體" pitchFamily="65" charset="-120"/>
              </a:rPr>
              <a:t>2.家長的期望</a:t>
            </a:r>
          </a:p>
          <a:p>
            <a:pPr eaLnBrk="1" hangingPunct="1">
              <a:buFont typeface="Wingdings 2" pitchFamily="18" charset="2"/>
              <a:buNone/>
            </a:pPr>
            <a:endParaRPr lang="zh-TW" altLang="en-US" sz="1000" smtClean="0">
              <a:latin typeface="標楷體" pitchFamily="65" charset="-120"/>
              <a:ea typeface="標楷體" pitchFamily="65" charset="-120"/>
            </a:endParaRPr>
          </a:p>
          <a:p>
            <a:pPr eaLnBrk="1" hangingPunct="1">
              <a:buFont typeface="Wingdings 2" pitchFamily="18" charset="2"/>
              <a:buNone/>
            </a:pPr>
            <a:r>
              <a:rPr lang="zh-TW" altLang="en-US" sz="3200" smtClean="0">
                <a:latin typeface="標楷體" pitchFamily="65" charset="-120"/>
                <a:ea typeface="標楷體" pitchFamily="65" charset="-120"/>
              </a:rPr>
              <a:t>3.老師的意見與同班同學的選擇</a:t>
            </a:r>
          </a:p>
          <a:p>
            <a:pPr eaLnBrk="1" hangingPunct="1"/>
            <a:endParaRPr lang="zh-TW" altLang="en-US" sz="3200" smtClean="0">
              <a:latin typeface="標楷體" pitchFamily="65" charset="-120"/>
              <a:ea typeface="標楷體" pitchFamily="65" charset="-120"/>
            </a:endParaRP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971550" y="908050"/>
            <a:ext cx="2160588" cy="862013"/>
          </a:xfrm>
        </p:spPr>
        <p:txBody>
          <a:bodyPr/>
          <a:lstStyle/>
          <a:p>
            <a:pPr eaLnBrk="1" hangingPunct="1"/>
            <a:r>
              <a:rPr lang="zh-TW" altLang="en-US" b="1" smtClean="0">
                <a:solidFill>
                  <a:srgbClr val="418899"/>
                </a:solidFill>
                <a:ea typeface="標楷體" pitchFamily="65" charset="-120"/>
              </a:rPr>
              <a:t>社會</a:t>
            </a:r>
          </a:p>
        </p:txBody>
      </p:sp>
      <p:sp>
        <p:nvSpPr>
          <p:cNvPr id="20483" name="Rectangle 3"/>
          <p:cNvSpPr>
            <a:spLocks noGrp="1" noChangeArrowheads="1"/>
          </p:cNvSpPr>
          <p:nvPr>
            <p:ph type="body" sz="half" idx="4294967295"/>
          </p:nvPr>
        </p:nvSpPr>
        <p:spPr>
          <a:xfrm>
            <a:off x="755650" y="1916113"/>
            <a:ext cx="7772400" cy="3800475"/>
          </a:xfrm>
        </p:spPr>
        <p:txBody>
          <a:bodyPr/>
          <a:lstStyle/>
          <a:p>
            <a:pPr eaLnBrk="1" hangingPunct="1">
              <a:lnSpc>
                <a:spcPct val="120000"/>
              </a:lnSpc>
            </a:pPr>
            <a:r>
              <a:rPr lang="zh-TW" altLang="en-US" sz="3200" smtClean="0">
                <a:ea typeface="標楷體" pitchFamily="65" charset="-120"/>
              </a:rPr>
              <a:t>社會價值觀、社會期許、人才供需狀況、職業發展趨勢，往往會影響選擇</a:t>
            </a:r>
          </a:p>
          <a:p>
            <a:pPr eaLnBrk="1" hangingPunct="1">
              <a:lnSpc>
                <a:spcPct val="120000"/>
              </a:lnSpc>
            </a:pPr>
            <a:r>
              <a:rPr lang="zh-TW" altLang="en-US" sz="3200" smtClean="0">
                <a:ea typeface="標楷體" pitchFamily="65" charset="-120"/>
              </a:rPr>
              <a:t>不要短視於目前的熱門科系，應先確定自己的價值觀，訂定自己的目標慎重選擇，</a:t>
            </a:r>
            <a:r>
              <a:rPr lang="zh-TW" altLang="en-US" sz="3200" smtClean="0">
                <a:solidFill>
                  <a:srgbClr val="FF0000"/>
                </a:solidFill>
                <a:ea typeface="標楷體" pitchFamily="65" charset="-120"/>
              </a:rPr>
              <a:t>切勿盲目跟著潮流走</a:t>
            </a: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116013" y="620713"/>
            <a:ext cx="3384550" cy="1004887"/>
          </a:xfrm>
        </p:spPr>
        <p:txBody>
          <a:bodyPr/>
          <a:lstStyle/>
          <a:p>
            <a:pPr eaLnBrk="1" hangingPunct="1"/>
            <a:r>
              <a:rPr lang="zh-TW" altLang="en-US" b="1" smtClean="0">
                <a:solidFill>
                  <a:srgbClr val="318CA9"/>
                </a:solidFill>
                <a:ea typeface="標楷體" pitchFamily="65" charset="-120"/>
              </a:rPr>
              <a:t>家庭</a:t>
            </a:r>
          </a:p>
        </p:txBody>
      </p:sp>
      <p:sp>
        <p:nvSpPr>
          <p:cNvPr id="21507" name="Rectangle 3"/>
          <p:cNvSpPr>
            <a:spLocks noGrp="1" noChangeArrowheads="1"/>
          </p:cNvSpPr>
          <p:nvPr>
            <p:ph type="body" sz="half" idx="4294967295"/>
          </p:nvPr>
        </p:nvSpPr>
        <p:spPr>
          <a:xfrm>
            <a:off x="796925" y="1817688"/>
            <a:ext cx="7920038" cy="3956050"/>
          </a:xfrm>
        </p:spPr>
        <p:txBody>
          <a:bodyPr/>
          <a:lstStyle/>
          <a:p>
            <a:pPr eaLnBrk="1" hangingPunct="1">
              <a:lnSpc>
                <a:spcPct val="110000"/>
              </a:lnSpc>
            </a:pPr>
            <a:r>
              <a:rPr lang="zh-TW" altLang="en-US" sz="3000" smtClean="0">
                <a:latin typeface="標楷體" pitchFamily="65" charset="-120"/>
                <a:ea typeface="標楷體" pitchFamily="65" charset="-120"/>
              </a:rPr>
              <a:t>父母的期望、家庭背景、社經地位、手足間的模仿或競爭等，都是重要的影響因素</a:t>
            </a:r>
          </a:p>
          <a:p>
            <a:pPr eaLnBrk="1" hangingPunct="1">
              <a:lnSpc>
                <a:spcPct val="110000"/>
              </a:lnSpc>
            </a:pPr>
            <a:r>
              <a:rPr lang="zh-TW" altLang="en-US" sz="3000" smtClean="0">
                <a:latin typeface="標楷體" pitchFamily="65" charset="-120"/>
                <a:ea typeface="標楷體" pitchFamily="65" charset="-120"/>
              </a:rPr>
              <a:t>在選組的過程中，建議父母以</a:t>
            </a:r>
            <a:r>
              <a:rPr lang="zh-TW" altLang="en-US" sz="3000" smtClean="0">
                <a:solidFill>
                  <a:srgbClr val="FF0000"/>
                </a:solidFill>
                <a:latin typeface="標楷體" pitchFamily="65" charset="-120"/>
                <a:ea typeface="標楷體" pitchFamily="65" charset="-120"/>
              </a:rPr>
              <a:t>尊重的態度</a:t>
            </a:r>
            <a:r>
              <a:rPr lang="zh-TW" altLang="en-US" sz="3000" smtClean="0">
                <a:latin typeface="標楷體" pitchFamily="65" charset="-120"/>
                <a:ea typeface="標楷體" pitchFamily="65" charset="-120"/>
              </a:rPr>
              <a:t>去了解，並以開放的方式與孩子共同討論</a:t>
            </a:r>
          </a:p>
          <a:p>
            <a:pPr eaLnBrk="1" hangingPunct="1">
              <a:lnSpc>
                <a:spcPct val="110000"/>
              </a:lnSpc>
            </a:pPr>
            <a:r>
              <a:rPr lang="zh-TW" altLang="en-US" sz="3000" smtClean="0">
                <a:latin typeface="標楷體" pitchFamily="65" charset="-120"/>
                <a:ea typeface="標楷體" pitchFamily="65" charset="-120"/>
              </a:rPr>
              <a:t>父母宜先釐清自己對孩子的期待（或擔憂</a:t>
            </a:r>
            <a:r>
              <a:rPr lang="en-US" altLang="zh-TW" sz="3000" smtClean="0">
                <a:latin typeface="標楷體" pitchFamily="65" charset="-120"/>
                <a:ea typeface="標楷體" pitchFamily="65" charset="-120"/>
              </a:rPr>
              <a:t>?)</a:t>
            </a:r>
          </a:p>
          <a:p>
            <a:pPr eaLnBrk="1" hangingPunct="1">
              <a:lnSpc>
                <a:spcPct val="110000"/>
              </a:lnSpc>
            </a:pPr>
            <a:r>
              <a:rPr lang="zh-TW" altLang="en-US" sz="3000" smtClean="0">
                <a:latin typeface="標楷體" pitchFamily="65" charset="-120"/>
                <a:ea typeface="標楷體" pitchFamily="65" charset="-120"/>
              </a:rPr>
              <a:t>協助孩子深入了解</a:t>
            </a:r>
            <a:r>
              <a:rPr lang="zh-TW" altLang="en-US" sz="3000" smtClean="0">
                <a:solidFill>
                  <a:srgbClr val="FF0000"/>
                </a:solidFill>
                <a:latin typeface="標楷體" pitchFamily="65" charset="-120"/>
                <a:ea typeface="標楷體" pitchFamily="65" charset="-120"/>
              </a:rPr>
              <a:t>真正適合</a:t>
            </a:r>
            <a:r>
              <a:rPr lang="zh-TW" altLang="en-US" sz="3000" smtClean="0">
                <a:latin typeface="標楷體" pitchFamily="65" charset="-120"/>
                <a:ea typeface="標楷體" pitchFamily="65" charset="-120"/>
              </a:rPr>
              <a:t>自己的方向和目標，並提供建議，但請不要幫孩子作決定</a:t>
            </a:r>
          </a:p>
          <a:p>
            <a:pPr eaLnBrk="1" hangingPunct="1">
              <a:lnSpc>
                <a:spcPct val="80000"/>
              </a:lnSpc>
            </a:pPr>
            <a:endParaRPr lang="en-US" altLang="zh-TW" sz="3000" smtClean="0">
              <a:solidFill>
                <a:srgbClr val="FFFF00"/>
              </a:solidFill>
              <a:latin typeface="標楷體" pitchFamily="65" charset="-120"/>
              <a:ea typeface="標楷體" pitchFamily="65" charset="-120"/>
            </a:endParaRP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67544" y="620688"/>
            <a:ext cx="8229600" cy="708025"/>
          </a:xfrm>
        </p:spPr>
        <p:txBody>
          <a:bodyPr/>
          <a:lstStyle/>
          <a:p>
            <a:pPr eaLnBrk="1" hangingPunct="1"/>
            <a:r>
              <a:rPr lang="zh-TW" altLang="en-US" b="1" smtClean="0">
                <a:ea typeface="標楷體" pitchFamily="65" charset="-120"/>
              </a:rPr>
              <a:t>前言</a:t>
            </a:r>
          </a:p>
        </p:txBody>
      </p:sp>
      <p:sp>
        <p:nvSpPr>
          <p:cNvPr id="4099" name="Rectangle 3"/>
          <p:cNvSpPr>
            <a:spLocks noGrp="1" noChangeArrowheads="1"/>
          </p:cNvSpPr>
          <p:nvPr>
            <p:ph idx="4294967295"/>
          </p:nvPr>
        </p:nvSpPr>
        <p:spPr>
          <a:xfrm>
            <a:off x="179388" y="1484313"/>
            <a:ext cx="8785225" cy="4649787"/>
          </a:xfrm>
        </p:spPr>
        <p:txBody>
          <a:bodyPr/>
          <a:lstStyle/>
          <a:p>
            <a:pPr algn="ctr" eaLnBrk="1" hangingPunct="1">
              <a:buFont typeface="Wingdings 2" pitchFamily="18" charset="2"/>
              <a:buNone/>
            </a:pPr>
            <a:r>
              <a:rPr lang="zh-TW" altLang="en-US" sz="3200" b="1" dirty="0" smtClean="0">
                <a:solidFill>
                  <a:srgbClr val="0000FF"/>
                </a:solidFill>
                <a:ea typeface="標楷體" pitchFamily="65" charset="-120"/>
                <a:cs typeface="華康中黑體(P)" pitchFamily="34" charset="-120"/>
              </a:rPr>
              <a:t>高一選修課程會影響未來大學科系</a:t>
            </a:r>
          </a:p>
          <a:p>
            <a:pPr eaLnBrk="1" hangingPunct="1">
              <a:buFont typeface="Wingdings 2" pitchFamily="18" charset="2"/>
              <a:buNone/>
            </a:pPr>
            <a:endParaRPr lang="zh-TW" altLang="en-US" sz="3200" b="1" dirty="0" smtClean="0">
              <a:ea typeface="標楷體" pitchFamily="65" charset="-120"/>
              <a:cs typeface="華康中黑體(P)" pitchFamily="34" charset="-120"/>
            </a:endParaRPr>
          </a:p>
          <a:p>
            <a:pPr algn="ctr" eaLnBrk="1" hangingPunct="1">
              <a:buFont typeface="Wingdings 2" pitchFamily="18" charset="2"/>
              <a:buNone/>
            </a:pPr>
            <a:r>
              <a:rPr lang="zh-TW" altLang="en-US" sz="3200" b="1" dirty="0" smtClean="0">
                <a:solidFill>
                  <a:srgbClr val="006600"/>
                </a:solidFill>
                <a:ea typeface="標楷體" pitchFamily="65" charset="-120"/>
                <a:cs typeface="華康中黑體(P)" pitchFamily="34" charset="-120"/>
              </a:rPr>
              <a:t>大學科系會影響未來職業選擇</a:t>
            </a:r>
          </a:p>
          <a:p>
            <a:pPr algn="ctr" eaLnBrk="1" hangingPunct="1">
              <a:buFont typeface="Wingdings 2" pitchFamily="18" charset="2"/>
              <a:buNone/>
            </a:pPr>
            <a:endParaRPr lang="zh-TW" altLang="en-US" sz="3200" b="1" dirty="0" smtClean="0">
              <a:ea typeface="標楷體" pitchFamily="65" charset="-120"/>
              <a:cs typeface="華康中黑體(P)" pitchFamily="34" charset="-120"/>
            </a:endParaRPr>
          </a:p>
          <a:p>
            <a:pPr algn="ctr" eaLnBrk="1" hangingPunct="1">
              <a:buFont typeface="Wingdings 2" pitchFamily="18" charset="2"/>
              <a:buNone/>
            </a:pPr>
            <a:r>
              <a:rPr lang="zh-TW" altLang="en-US" sz="3200" b="1" dirty="0" smtClean="0">
                <a:solidFill>
                  <a:srgbClr val="FF6600"/>
                </a:solidFill>
                <a:ea typeface="標楷體" pitchFamily="65" charset="-120"/>
                <a:cs typeface="華康中黑體(P)" pitchFamily="34" charset="-120"/>
              </a:rPr>
              <a:t>職業選擇決定了未來生活方式</a:t>
            </a:r>
          </a:p>
          <a:p>
            <a:pPr eaLnBrk="1" hangingPunct="1">
              <a:buFont typeface="Wingdings 2" pitchFamily="18" charset="2"/>
              <a:buNone/>
            </a:pPr>
            <a:endParaRPr lang="zh-TW" altLang="en-US" sz="3200" b="1" dirty="0" smtClean="0">
              <a:ea typeface="標楷體" pitchFamily="65" charset="-120"/>
              <a:cs typeface="華康中黑體(P)" pitchFamily="34" charset="-120"/>
            </a:endParaRPr>
          </a:p>
          <a:p>
            <a:pPr algn="ctr" eaLnBrk="1" hangingPunct="1">
              <a:buFont typeface="Wingdings 2" pitchFamily="18" charset="2"/>
              <a:buNone/>
            </a:pPr>
            <a:r>
              <a:rPr lang="zh-TW" altLang="en-US" sz="3200" b="1" dirty="0" smtClean="0">
                <a:solidFill>
                  <a:srgbClr val="FF0000"/>
                </a:solidFill>
                <a:ea typeface="標楷體" pitchFamily="65" charset="-120"/>
                <a:cs typeface="華康中黑體(P)" pitchFamily="34" charset="-120"/>
              </a:rPr>
              <a:t>生活方式決定了這輩子自己是否幸福</a:t>
            </a:r>
          </a:p>
        </p:txBody>
      </p:sp>
      <p:sp>
        <p:nvSpPr>
          <p:cNvPr id="4101" name="AutoShape 5"/>
          <p:cNvSpPr>
            <a:spLocks noChangeArrowheads="1"/>
          </p:cNvSpPr>
          <p:nvPr/>
        </p:nvSpPr>
        <p:spPr bwMode="auto">
          <a:xfrm>
            <a:off x="4121150" y="2208213"/>
            <a:ext cx="720725" cy="431800"/>
          </a:xfrm>
          <a:prstGeom prst="downArrow">
            <a:avLst>
              <a:gd name="adj1" fmla="val 45815"/>
              <a:gd name="adj2" fmla="val 491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endParaRPr lang="zh-TW" altLang="en-US"/>
          </a:p>
        </p:txBody>
      </p:sp>
      <p:sp>
        <p:nvSpPr>
          <p:cNvPr id="4102" name="AutoShape 6"/>
          <p:cNvSpPr>
            <a:spLocks noChangeArrowheads="1"/>
          </p:cNvSpPr>
          <p:nvPr/>
        </p:nvSpPr>
        <p:spPr bwMode="auto">
          <a:xfrm>
            <a:off x="4140200" y="3338513"/>
            <a:ext cx="720725" cy="431800"/>
          </a:xfrm>
          <a:prstGeom prst="downArrow">
            <a:avLst>
              <a:gd name="adj1" fmla="val 45815"/>
              <a:gd name="adj2" fmla="val 491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endParaRPr lang="zh-TW" altLang="en-US"/>
          </a:p>
        </p:txBody>
      </p:sp>
      <p:sp>
        <p:nvSpPr>
          <p:cNvPr id="4103" name="AutoShape 7"/>
          <p:cNvSpPr>
            <a:spLocks noChangeArrowheads="1"/>
          </p:cNvSpPr>
          <p:nvPr/>
        </p:nvSpPr>
        <p:spPr bwMode="auto">
          <a:xfrm>
            <a:off x="4116388" y="4491038"/>
            <a:ext cx="720725" cy="431800"/>
          </a:xfrm>
          <a:prstGeom prst="downArrow">
            <a:avLst>
              <a:gd name="adj1" fmla="val 45815"/>
              <a:gd name="adj2" fmla="val 491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endParaRPr lang="zh-TW" altLang="en-US"/>
          </a:p>
        </p:txBody>
      </p:sp>
      <p:pic>
        <p:nvPicPr>
          <p:cNvPr id="8"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971550" y="549275"/>
            <a:ext cx="1871663" cy="1325563"/>
          </a:xfrm>
        </p:spPr>
        <p:txBody>
          <a:bodyPr/>
          <a:lstStyle/>
          <a:p>
            <a:pPr eaLnBrk="1" hangingPunct="1"/>
            <a:r>
              <a:rPr lang="zh-TW" altLang="en-US" b="1" smtClean="0">
                <a:solidFill>
                  <a:srgbClr val="318CA9"/>
                </a:solidFill>
                <a:ea typeface="標楷體" pitchFamily="65" charset="-120"/>
              </a:rPr>
              <a:t>學校</a:t>
            </a:r>
          </a:p>
        </p:txBody>
      </p:sp>
      <p:sp>
        <p:nvSpPr>
          <p:cNvPr id="22531" name="Rectangle 3"/>
          <p:cNvSpPr>
            <a:spLocks noGrp="1" noChangeArrowheads="1"/>
          </p:cNvSpPr>
          <p:nvPr>
            <p:ph type="body" sz="half" idx="4294967295"/>
          </p:nvPr>
        </p:nvSpPr>
        <p:spPr>
          <a:xfrm>
            <a:off x="577850" y="1976438"/>
            <a:ext cx="8208963" cy="1511300"/>
          </a:xfrm>
        </p:spPr>
        <p:txBody>
          <a:bodyPr/>
          <a:lstStyle/>
          <a:p>
            <a:pPr eaLnBrk="1" hangingPunct="1">
              <a:lnSpc>
                <a:spcPct val="120000"/>
              </a:lnSpc>
            </a:pPr>
            <a:r>
              <a:rPr lang="zh-TW" altLang="en-US" sz="3200" smtClean="0">
                <a:ea typeface="標楷體" pitchFamily="65" charset="-120"/>
              </a:rPr>
              <a:t>包括老師的指導、學長姐及同學的討論、模仿、競爭，甚至同學彼此間友情的影響</a:t>
            </a:r>
          </a:p>
          <a:p>
            <a:pPr eaLnBrk="1" hangingPunct="1">
              <a:lnSpc>
                <a:spcPct val="80000"/>
              </a:lnSpc>
              <a:buFont typeface="Wingdings" pitchFamily="2" charset="2"/>
              <a:buNone/>
            </a:pPr>
            <a:r>
              <a:rPr lang="zh-TW" altLang="en-US" sz="1600" smtClean="0">
                <a:solidFill>
                  <a:srgbClr val="FF0066"/>
                </a:solidFill>
              </a:rPr>
              <a:t>　</a:t>
            </a:r>
          </a:p>
          <a:p>
            <a:pPr eaLnBrk="1" hangingPunct="1">
              <a:lnSpc>
                <a:spcPct val="80000"/>
              </a:lnSpc>
              <a:buFont typeface="Wingdings" pitchFamily="2" charset="2"/>
              <a:buNone/>
            </a:pPr>
            <a:endParaRPr lang="zh-TW" altLang="en-US" sz="1600" smtClean="0">
              <a:solidFill>
                <a:srgbClr val="FF6600"/>
              </a:solidFill>
            </a:endParaRPr>
          </a:p>
          <a:p>
            <a:pPr eaLnBrk="1" hangingPunct="1">
              <a:lnSpc>
                <a:spcPct val="80000"/>
              </a:lnSpc>
              <a:buFont typeface="Wingdings" pitchFamily="2" charset="2"/>
              <a:buNone/>
            </a:pPr>
            <a:endParaRPr lang="zh-TW" altLang="en-US" sz="1600" smtClean="0">
              <a:solidFill>
                <a:srgbClr val="FF6600"/>
              </a:solidFill>
            </a:endParaRPr>
          </a:p>
          <a:p>
            <a:pPr eaLnBrk="1" hangingPunct="1">
              <a:lnSpc>
                <a:spcPct val="80000"/>
              </a:lnSpc>
              <a:buFont typeface="Wingdings" pitchFamily="2" charset="2"/>
              <a:buNone/>
            </a:pPr>
            <a:endParaRPr lang="zh-TW" altLang="en-US" sz="1600" smtClean="0">
              <a:solidFill>
                <a:srgbClr val="FF6600"/>
              </a:solidFill>
            </a:endParaRPr>
          </a:p>
          <a:p>
            <a:pPr eaLnBrk="1" hangingPunct="1">
              <a:lnSpc>
                <a:spcPct val="80000"/>
              </a:lnSpc>
              <a:buFont typeface="Wingdings" pitchFamily="2" charset="2"/>
              <a:buNone/>
            </a:pPr>
            <a:endParaRPr lang="zh-TW" altLang="en-US" sz="1600" smtClean="0">
              <a:solidFill>
                <a:srgbClr val="FF6600"/>
              </a:solidFill>
            </a:endParaRPr>
          </a:p>
          <a:p>
            <a:pPr eaLnBrk="1" hangingPunct="1">
              <a:lnSpc>
                <a:spcPct val="80000"/>
              </a:lnSpc>
              <a:buFont typeface="Wingdings" pitchFamily="2" charset="2"/>
              <a:buNone/>
            </a:pPr>
            <a:endParaRPr lang="zh-TW" altLang="en-US" sz="1800" smtClean="0"/>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04788"/>
            <a:ext cx="8229600" cy="854075"/>
          </a:xfrm>
        </p:spPr>
        <p:txBody>
          <a:bodyPr/>
          <a:lstStyle/>
          <a:p>
            <a:pPr eaLnBrk="1" hangingPunct="1"/>
            <a:r>
              <a:rPr lang="zh-TW" altLang="en-US" b="1" dirty="0" smtClean="0">
                <a:ea typeface="標楷體" pitchFamily="65" charset="-120"/>
              </a:rPr>
              <a:t>             高一學生</a:t>
            </a:r>
            <a:r>
              <a:rPr kumimoji="1" lang="zh-TW" altLang="en-US" dirty="0" smtClean="0">
                <a:solidFill>
                  <a:srgbClr val="FF0000"/>
                </a:solidFill>
                <a:ea typeface="標楷體" pitchFamily="65" charset="-120"/>
              </a:rPr>
              <a:t>抉擇評估表</a:t>
            </a:r>
            <a:endParaRPr lang="zh-TW" altLang="en-US" b="1" dirty="0" smtClean="0">
              <a:solidFill>
                <a:srgbClr val="FF0000"/>
              </a:solidFill>
              <a:ea typeface="標楷體" pitchFamily="65" charset="-120"/>
            </a:endParaRPr>
          </a:p>
        </p:txBody>
      </p:sp>
      <p:sp>
        <p:nvSpPr>
          <p:cNvPr id="23556" name="Rectangle 5"/>
          <p:cNvSpPr>
            <a:spLocks noChangeArrowheads="1"/>
          </p:cNvSpPr>
          <p:nvPr/>
        </p:nvSpPr>
        <p:spPr bwMode="auto">
          <a:xfrm>
            <a:off x="307975" y="1087438"/>
            <a:ext cx="8713788"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r>
              <a:rPr kumimoji="1" lang="zh-TW" altLang="en-US" dirty="0">
                <a:latin typeface="標楷體" pitchFamily="65" charset="-120"/>
                <a:ea typeface="標楷體" pitchFamily="65" charset="-120"/>
              </a:rPr>
              <a:t>抉擇評估表的使用方式是依照表格中的考慮向度逐一評估並寫下原因，再來選擇該向度適合就讀類組的分數（非常傾向自然科學選</a:t>
            </a:r>
            <a:r>
              <a:rPr kumimoji="1" lang="en-US" altLang="zh-TW" dirty="0">
                <a:latin typeface="標楷體" pitchFamily="65" charset="-120"/>
                <a:ea typeface="標楷體" pitchFamily="65" charset="-120"/>
              </a:rPr>
              <a:t>1</a:t>
            </a:r>
            <a:r>
              <a:rPr kumimoji="1" lang="zh-TW" altLang="en-US" dirty="0">
                <a:latin typeface="標楷體" pitchFamily="65" charset="-120"/>
                <a:ea typeface="標楷體" pitchFamily="65" charset="-120"/>
              </a:rPr>
              <a:t>；傾向自然科學選</a:t>
            </a:r>
            <a:r>
              <a:rPr kumimoji="1" lang="en-US" altLang="zh-TW" dirty="0">
                <a:latin typeface="標楷體" pitchFamily="65" charset="-120"/>
                <a:ea typeface="標楷體" pitchFamily="65" charset="-120"/>
              </a:rPr>
              <a:t>2</a:t>
            </a:r>
            <a:r>
              <a:rPr kumimoji="1" lang="zh-TW" altLang="en-US" dirty="0">
                <a:latin typeface="標楷體" pitchFamily="65" charset="-120"/>
                <a:ea typeface="標楷體" pitchFamily="65" charset="-120"/>
              </a:rPr>
              <a:t>；自然科學及社會科學皆可選</a:t>
            </a:r>
            <a:r>
              <a:rPr kumimoji="1" lang="en-US" altLang="zh-TW" dirty="0">
                <a:latin typeface="標楷體" pitchFamily="65" charset="-120"/>
                <a:ea typeface="標楷體" pitchFamily="65" charset="-120"/>
              </a:rPr>
              <a:t>3</a:t>
            </a:r>
            <a:r>
              <a:rPr kumimoji="1" lang="zh-TW" altLang="en-US" dirty="0">
                <a:latin typeface="標楷體" pitchFamily="65" charset="-120"/>
                <a:ea typeface="標楷體" pitchFamily="65" charset="-120"/>
              </a:rPr>
              <a:t>；傾向社會科學選</a:t>
            </a:r>
            <a:r>
              <a:rPr kumimoji="1" lang="en-US" altLang="zh-TW" dirty="0">
                <a:latin typeface="標楷體" pitchFamily="65" charset="-120"/>
                <a:ea typeface="標楷體" pitchFamily="65" charset="-120"/>
              </a:rPr>
              <a:t>4</a:t>
            </a:r>
            <a:r>
              <a:rPr kumimoji="1" lang="zh-TW" altLang="en-US" dirty="0">
                <a:latin typeface="標楷體" pitchFamily="65" charset="-120"/>
                <a:ea typeface="標楷體" pitchFamily="65" charset="-120"/>
              </a:rPr>
              <a:t>；非常傾向社會科學選</a:t>
            </a:r>
            <a:r>
              <a:rPr kumimoji="1" lang="en-US" altLang="zh-TW" dirty="0">
                <a:latin typeface="標楷體" pitchFamily="65" charset="-120"/>
                <a:ea typeface="標楷體" pitchFamily="65" charset="-120"/>
              </a:rPr>
              <a:t>5</a:t>
            </a:r>
            <a:r>
              <a:rPr kumimoji="1" lang="zh-TW" altLang="en-US" dirty="0">
                <a:latin typeface="標楷體" pitchFamily="65" charset="-120"/>
                <a:ea typeface="標楷體" pitchFamily="65" charset="-120"/>
              </a:rPr>
              <a:t>）。此外，請邀請父母以及導師給予有關選修的意見、看法，並圈選適合就讀類組的分數。</a:t>
            </a:r>
          </a:p>
          <a:p>
            <a:r>
              <a:rPr kumimoji="1" lang="zh-TW" altLang="en-US" dirty="0">
                <a:latin typeface="標楷體" pitchFamily="65" charset="-120"/>
                <a:ea typeface="標楷體" pitchFamily="65" charset="-120"/>
              </a:rPr>
              <a:t>最後，請將所圈選的分數相加起來，計算總分。</a:t>
            </a:r>
          </a:p>
        </p:txBody>
      </p:sp>
      <p:graphicFrame>
        <p:nvGraphicFramePr>
          <p:cNvPr id="134212" name="Group 68"/>
          <p:cNvGraphicFramePr>
            <a:graphicFrameLocks noGrp="1"/>
          </p:cNvGraphicFramePr>
          <p:nvPr>
            <p:ph idx="4294967295"/>
          </p:nvPr>
        </p:nvGraphicFramePr>
        <p:xfrm>
          <a:off x="395288" y="2636838"/>
          <a:ext cx="8374062" cy="3529013"/>
        </p:xfrm>
        <a:graphic>
          <a:graphicData uri="http://schemas.openxmlformats.org/drawingml/2006/table">
            <a:tbl>
              <a:tblPr/>
              <a:tblGrid>
                <a:gridCol w="812800"/>
                <a:gridCol w="1619250"/>
                <a:gridCol w="4489450"/>
                <a:gridCol w="1452562"/>
              </a:tblGrid>
              <a:tr h="355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編號</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考慮向度</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我的評估原因是</a:t>
                      </a: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類組分數</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課業成績</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zh-TW" altLang="en-US" sz="1400" b="0" i="0" u="none" strike="noStrike" cap="none" normalizeH="0" baseline="0" smtClean="0">
                        <a:ln>
                          <a:noFill/>
                        </a:ln>
                        <a:solidFill>
                          <a:schemeClr val="tx1"/>
                        </a:solidFill>
                        <a:effectLst/>
                        <a:latin typeface="標楷體" pitchFamily="65" charset="-120"/>
                        <a:ea typeface="標楷體" pitchFamily="65" charset="-12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1 2 3 4 5</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人生規劃（未來想從事的工作）</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zh-TW" altLang="en-US" sz="1400" b="0" i="0" u="none" strike="noStrike" cap="none" normalizeH="0" baseline="0" smtClean="0">
                        <a:ln>
                          <a:noFill/>
                        </a:ln>
                        <a:solidFill>
                          <a:schemeClr val="tx1"/>
                        </a:solidFill>
                        <a:effectLst/>
                        <a:latin typeface="標楷體" pitchFamily="65" charset="-120"/>
                        <a:ea typeface="標楷體" pitchFamily="65" charset="-12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1 2 3 4 5</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興趣量表</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zh-TW" altLang="en-US" sz="1400" b="0" i="0" u="none" strike="noStrike" cap="none" normalizeH="0" baseline="0" smtClean="0">
                        <a:ln>
                          <a:noFill/>
                        </a:ln>
                        <a:solidFill>
                          <a:schemeClr val="tx1"/>
                        </a:solidFill>
                        <a:effectLst/>
                        <a:latin typeface="標楷體" pitchFamily="65" charset="-120"/>
                        <a:ea typeface="標楷體" pitchFamily="65" charset="-12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1 2 3 4 5</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多因素性向測驗</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zh-TW" altLang="en-US" sz="1400" b="0" i="0" u="none" strike="noStrike" cap="none" normalizeH="0" baseline="0" smtClean="0">
                        <a:ln>
                          <a:noFill/>
                        </a:ln>
                        <a:solidFill>
                          <a:schemeClr val="tx1"/>
                        </a:solidFill>
                        <a:effectLst/>
                        <a:latin typeface="標楷體" pitchFamily="65" charset="-120"/>
                        <a:ea typeface="標楷體" pitchFamily="65" charset="-12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1 2 3 4 5</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5</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父母意見：</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1 2 3 4 5</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導師意見：</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1 2 3 4 5</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7</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其他（自己還有考量哪些因素，必寫）：</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1 2 3 4 5</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8</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蒐集了好多資料後</a:t>
                      </a: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自己的想法是：</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1 2 3 4 5</a:t>
                      </a: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                                                                       總計：           分</a:t>
                      </a:r>
                      <a:endParaRPr kumimoji="0" lang="zh-TW" altLang="en-US" sz="14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3607" name="Rectangle 67"/>
          <p:cNvSpPr>
            <a:spLocks noChangeArrowheads="1"/>
          </p:cNvSpPr>
          <p:nvPr/>
        </p:nvSpPr>
        <p:spPr bwMode="auto">
          <a:xfrm>
            <a:off x="273050" y="6183313"/>
            <a:ext cx="8691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r>
              <a:rPr kumimoji="1" lang="en-US" altLang="zh-TW" sz="1200">
                <a:latin typeface="標楷體" pitchFamily="65" charset="-120"/>
                <a:ea typeface="標楷體" pitchFamily="65" charset="-120"/>
                <a:cs typeface="Times New Roman" pitchFamily="18" charset="0"/>
              </a:rPr>
              <a:t>【</a:t>
            </a:r>
            <a:r>
              <a:rPr kumimoji="1" lang="zh-TW" altLang="en-US" sz="1200">
                <a:latin typeface="標楷體" pitchFamily="65" charset="-120"/>
                <a:ea typeface="標楷體" pitchFamily="65" charset="-120"/>
                <a:cs typeface="Times New Roman" pitchFamily="18" charset="0"/>
              </a:rPr>
              <a:t>總分：如＜</a:t>
            </a:r>
            <a:r>
              <a:rPr kumimoji="1" lang="en-US" altLang="zh-TW" sz="1200">
                <a:latin typeface="標楷體" pitchFamily="65" charset="-120"/>
                <a:ea typeface="標楷體" pitchFamily="65" charset="-120"/>
                <a:cs typeface="Times New Roman" pitchFamily="18" charset="0"/>
              </a:rPr>
              <a:t>24</a:t>
            </a:r>
            <a:r>
              <a:rPr kumimoji="1" lang="zh-TW" altLang="en-US" sz="1200">
                <a:latin typeface="標楷體" pitchFamily="65" charset="-120"/>
                <a:ea typeface="標楷體" pitchFamily="65" charset="-120"/>
                <a:cs typeface="Times New Roman" pitchFamily="18" charset="0"/>
              </a:rPr>
              <a:t>分，則表示性向偏向自然科學（第二、三類組）；如＞</a:t>
            </a:r>
            <a:r>
              <a:rPr kumimoji="1" lang="en-US" altLang="zh-TW" sz="1200">
                <a:latin typeface="標楷體" pitchFamily="65" charset="-120"/>
                <a:ea typeface="標楷體" pitchFamily="65" charset="-120"/>
                <a:cs typeface="Times New Roman" pitchFamily="18" charset="0"/>
              </a:rPr>
              <a:t>24</a:t>
            </a:r>
            <a:r>
              <a:rPr kumimoji="1" lang="zh-TW" altLang="en-US" sz="1200">
                <a:latin typeface="標楷體" pitchFamily="65" charset="-120"/>
                <a:ea typeface="標楷體" pitchFamily="65" charset="-120"/>
                <a:cs typeface="Times New Roman" pitchFamily="18" charset="0"/>
              </a:rPr>
              <a:t>分，則表示性向偏向社會科學（第一類組）。</a:t>
            </a:r>
            <a:r>
              <a:rPr kumimoji="1" lang="en-US" altLang="zh-TW" sz="1200">
                <a:latin typeface="標楷體" pitchFamily="65" charset="-120"/>
                <a:ea typeface="標楷體" pitchFamily="65" charset="-120"/>
                <a:cs typeface="Times New Roman" pitchFamily="18" charset="0"/>
              </a:rPr>
              <a:t>】</a:t>
            </a:r>
          </a:p>
        </p:txBody>
      </p:sp>
      <p:pic>
        <p:nvPicPr>
          <p:cNvPr id="7"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0850" y="268288"/>
            <a:ext cx="7772400" cy="1143000"/>
          </a:xfrm>
        </p:spPr>
        <p:txBody>
          <a:bodyPr/>
          <a:lstStyle/>
          <a:p>
            <a:pPr eaLnBrk="1" hangingPunct="1"/>
            <a:r>
              <a:rPr lang="zh-TW" altLang="en-US" b="1" dirty="0" smtClean="0">
                <a:latin typeface="標楷體" pitchFamily="65" charset="-120"/>
                <a:ea typeface="標楷體" pitchFamily="65" charset="-120"/>
              </a:rPr>
              <a:t> 選組的迷思</a:t>
            </a:r>
            <a:r>
              <a:rPr lang="en-US" altLang="zh-TW" sz="1800" dirty="0" smtClean="0">
                <a:solidFill>
                  <a:srgbClr val="04617B"/>
                </a:solidFill>
                <a:ea typeface="標楷體" pitchFamily="65" charset="-120"/>
              </a:rPr>
              <a:t>1/3 </a:t>
            </a:r>
            <a:endParaRPr lang="en-US" altLang="zh-TW" b="1" dirty="0" smtClean="0">
              <a:latin typeface="標楷體" pitchFamily="65" charset="-120"/>
              <a:ea typeface="標楷體" pitchFamily="65" charset="-120"/>
            </a:endParaRPr>
          </a:p>
        </p:txBody>
      </p:sp>
      <p:sp>
        <p:nvSpPr>
          <p:cNvPr id="24579" name="Rectangle 3"/>
          <p:cNvSpPr>
            <a:spLocks noGrp="1" noChangeArrowheads="1"/>
          </p:cNvSpPr>
          <p:nvPr>
            <p:ph type="body" idx="1"/>
          </p:nvPr>
        </p:nvSpPr>
        <p:spPr>
          <a:xfrm>
            <a:off x="588640" y="1674813"/>
            <a:ext cx="8564563" cy="51831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zh-TW" altLang="en-US" sz="3500" dirty="0" smtClean="0">
                <a:solidFill>
                  <a:srgbClr val="CC3300"/>
                </a:solidFill>
                <a:ea typeface="標楷體" pitchFamily="65" charset="-120"/>
              </a:rPr>
              <a:t>不喜歡背誦科目而傾向選讀自然組</a:t>
            </a:r>
          </a:p>
          <a:p>
            <a:pPr eaLnBrk="1" hangingPunct="1"/>
            <a:r>
              <a:rPr lang="zh-TW" altLang="en-US" sz="3500" dirty="0" smtClean="0">
                <a:solidFill>
                  <a:srgbClr val="CC3300"/>
                </a:solidFill>
                <a:ea typeface="標楷體" pitchFamily="65" charset="-120"/>
              </a:rPr>
              <a:t>單對生物有興趣而想選讀第三類組</a:t>
            </a:r>
          </a:p>
          <a:p>
            <a:pPr eaLnBrk="1" hangingPunct="1"/>
            <a:r>
              <a:rPr lang="zh-TW" altLang="en-US" sz="3500" dirty="0" smtClean="0">
                <a:solidFill>
                  <a:srgbClr val="CC3300"/>
                </a:solidFill>
                <a:ea typeface="標楷體" pitchFamily="65" charset="-120"/>
              </a:rPr>
              <a:t>認為第三類組進可攻、退可守。如：可跨填第二類組，加考數乙又可填第一類組等</a:t>
            </a:r>
          </a:p>
          <a:p>
            <a:pPr eaLnBrk="1" hangingPunct="1"/>
            <a:r>
              <a:rPr lang="zh-TW" altLang="en-US" sz="3500" dirty="0" smtClean="0">
                <a:solidFill>
                  <a:srgbClr val="CC3300"/>
                </a:solidFill>
                <a:ea typeface="標楷體" pitchFamily="65" charset="-120"/>
              </a:rPr>
              <a:t>不願與好友分開而共選同一類組</a:t>
            </a:r>
          </a:p>
          <a:p>
            <a:pPr eaLnBrk="1" hangingPunct="1"/>
            <a:endParaRPr lang="zh-TW" altLang="en-US" sz="3500" dirty="0" smtClean="0">
              <a:solidFill>
                <a:srgbClr val="CC3300"/>
              </a:solidFill>
              <a:latin typeface="標楷體" pitchFamily="65" charset="-120"/>
              <a:ea typeface="標楷體" pitchFamily="65" charset="-120"/>
            </a:endParaRPr>
          </a:p>
        </p:txBody>
      </p:sp>
      <p:pic>
        <p:nvPicPr>
          <p:cNvPr id="5" name="Picture 2" descr="C:\Users\Administrator\Desktop\永年校徽校名圖檔.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49263" y="339725"/>
            <a:ext cx="7497762" cy="1076325"/>
          </a:xfrm>
        </p:spPr>
        <p:txBody>
          <a:bodyPr/>
          <a:lstStyle/>
          <a:p>
            <a:pPr eaLnBrk="1" hangingPunct="1"/>
            <a:r>
              <a:rPr lang="zh-TW" altLang="en-US" b="1" dirty="0" smtClean="0">
                <a:latin typeface="標楷體" pitchFamily="65" charset="-120"/>
                <a:ea typeface="標楷體" pitchFamily="65" charset="-120"/>
              </a:rPr>
              <a:t> 選組的迷思</a:t>
            </a:r>
            <a:r>
              <a:rPr lang="en-US" altLang="zh-TW" sz="1800" dirty="0" smtClean="0">
                <a:solidFill>
                  <a:srgbClr val="04617B"/>
                </a:solidFill>
                <a:ea typeface="標楷體" pitchFamily="65" charset="-120"/>
              </a:rPr>
              <a:t>2/3</a:t>
            </a:r>
            <a:endParaRPr lang="zh-TW" altLang="en-US" b="1" dirty="0" smtClean="0">
              <a:latin typeface="標楷體" pitchFamily="65" charset="-120"/>
              <a:ea typeface="標楷體" pitchFamily="65" charset="-120"/>
            </a:endParaRPr>
          </a:p>
        </p:txBody>
      </p:sp>
      <p:sp>
        <p:nvSpPr>
          <p:cNvPr id="25603" name="Rectangle 3"/>
          <p:cNvSpPr>
            <a:spLocks noGrp="1"/>
          </p:cNvSpPr>
          <p:nvPr>
            <p:ph type="body" idx="1"/>
          </p:nvPr>
        </p:nvSpPr>
        <p:spPr>
          <a:xfrm>
            <a:off x="611560" y="1700808"/>
            <a:ext cx="8420100" cy="3987800"/>
          </a:xfrm>
        </p:spPr>
        <p:txBody>
          <a:bodyPr/>
          <a:lstStyle/>
          <a:p>
            <a:pPr eaLnBrk="1" hangingPunct="1"/>
            <a:r>
              <a:rPr lang="zh-TW" altLang="en-US" sz="3500" dirty="0" smtClean="0">
                <a:solidFill>
                  <a:srgbClr val="CC3300"/>
                </a:solidFill>
                <a:ea typeface="標楷體" pitchFamily="65" charset="-120"/>
              </a:rPr>
              <a:t>先選第三類組，如想轉組則不用擔心課業銜接問題</a:t>
            </a:r>
          </a:p>
          <a:p>
            <a:pPr eaLnBrk="1" hangingPunct="1"/>
            <a:r>
              <a:rPr lang="zh-TW" altLang="en-US" sz="3500" dirty="0" smtClean="0">
                <a:solidFill>
                  <a:srgbClr val="CC3300"/>
                </a:solidFill>
                <a:ea typeface="標楷體" pitchFamily="65" charset="-120"/>
              </a:rPr>
              <a:t>認為</a:t>
            </a:r>
            <a:r>
              <a:rPr lang="zh-TW" altLang="en-US" sz="3500" dirty="0" smtClean="0">
                <a:solidFill>
                  <a:srgbClr val="FF0000"/>
                </a:solidFill>
                <a:ea typeface="標楷體" pitchFamily="65" charset="-120"/>
              </a:rPr>
              <a:t>選</a:t>
            </a:r>
            <a:r>
              <a:rPr lang="zh-TW" altLang="en-US" sz="3500" dirty="0" smtClean="0">
                <a:solidFill>
                  <a:srgbClr val="FF0000"/>
                </a:solidFill>
              </a:rPr>
              <a:t>○○</a:t>
            </a:r>
            <a:r>
              <a:rPr lang="zh-TW" altLang="en-US" sz="3500" dirty="0" smtClean="0">
                <a:solidFill>
                  <a:srgbClr val="CC3300"/>
                </a:solidFill>
                <a:ea typeface="標楷體" pitchFamily="65" charset="-120"/>
              </a:rPr>
              <a:t>組比較有前途</a:t>
            </a:r>
          </a:p>
          <a:p>
            <a:pPr eaLnBrk="1" hangingPunct="1"/>
            <a:r>
              <a:rPr lang="zh-TW" altLang="en-US" sz="3500" dirty="0" smtClean="0">
                <a:solidFill>
                  <a:srgbClr val="CC3300"/>
                </a:solidFill>
                <a:ea typeface="標楷體" pitchFamily="65" charset="-120"/>
              </a:rPr>
              <a:t>比較聰明、功課又好的人應該唸某一類組</a:t>
            </a:r>
          </a:p>
          <a:p>
            <a:pPr eaLnBrk="1" hangingPunct="1"/>
            <a:r>
              <a:rPr lang="zh-TW" altLang="en-US" sz="3500" dirty="0" smtClean="0">
                <a:solidFill>
                  <a:srgbClr val="CC3300"/>
                </a:solidFill>
                <a:ea typeface="標楷體" pitchFamily="65" charset="-120"/>
              </a:rPr>
              <a:t>有性別刻板印象差異的考量</a:t>
            </a:r>
          </a:p>
        </p:txBody>
      </p:sp>
      <p:pic>
        <p:nvPicPr>
          <p:cNvPr id="5" name="Picture 2" descr="C:\Users\Administrator\Desktop\永年校徽校名圖檔.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449263" y="339725"/>
            <a:ext cx="7497762" cy="1076325"/>
          </a:xfrm>
        </p:spPr>
        <p:txBody>
          <a:bodyPr/>
          <a:lstStyle/>
          <a:p>
            <a:pPr eaLnBrk="1" hangingPunct="1"/>
            <a:r>
              <a:rPr lang="zh-TW" altLang="en-US" b="1" dirty="0" smtClean="0">
                <a:latin typeface="標楷體" pitchFamily="65" charset="-120"/>
                <a:ea typeface="標楷體" pitchFamily="65" charset="-120"/>
              </a:rPr>
              <a:t> 選組的迷思</a:t>
            </a:r>
            <a:r>
              <a:rPr lang="en-US" altLang="zh-TW" sz="1800" dirty="0" smtClean="0">
                <a:solidFill>
                  <a:srgbClr val="04617B"/>
                </a:solidFill>
                <a:ea typeface="標楷體" pitchFamily="65" charset="-120"/>
              </a:rPr>
              <a:t>3/3</a:t>
            </a:r>
            <a:endParaRPr lang="zh-TW" altLang="en-US" b="1" dirty="0" smtClean="0">
              <a:latin typeface="標楷體" pitchFamily="65" charset="-120"/>
              <a:ea typeface="標楷體" pitchFamily="65" charset="-120"/>
            </a:endParaRPr>
          </a:p>
        </p:txBody>
      </p:sp>
      <p:sp>
        <p:nvSpPr>
          <p:cNvPr id="26627" name="Rectangle 3"/>
          <p:cNvSpPr>
            <a:spLocks noGrp="1"/>
          </p:cNvSpPr>
          <p:nvPr>
            <p:ph type="body" idx="1"/>
          </p:nvPr>
        </p:nvSpPr>
        <p:spPr>
          <a:xfrm>
            <a:off x="539552" y="1700808"/>
            <a:ext cx="8420100" cy="3987800"/>
          </a:xfrm>
        </p:spPr>
        <p:txBody>
          <a:bodyPr/>
          <a:lstStyle/>
          <a:p>
            <a:pPr eaLnBrk="1" hangingPunct="1"/>
            <a:r>
              <a:rPr lang="zh-TW" altLang="en-US" sz="3500" dirty="0" smtClean="0">
                <a:solidFill>
                  <a:srgbClr val="FF0000"/>
                </a:solidFill>
                <a:ea typeface="標楷體" pitchFamily="65" charset="-120"/>
                <a:cs typeface="華康中黑體(P)" pitchFamily="34" charset="-120"/>
              </a:rPr>
              <a:t>聽說○○組師資較好，所以選○○組</a:t>
            </a:r>
          </a:p>
          <a:p>
            <a:pPr eaLnBrk="1" hangingPunct="1"/>
            <a:r>
              <a:rPr lang="zh-TW" altLang="en-US" sz="3500" dirty="0" smtClean="0">
                <a:solidFill>
                  <a:srgbClr val="FF0000"/>
                </a:solidFill>
                <a:ea typeface="標楷體" pitchFamily="65" charset="-120"/>
                <a:cs typeface="華康中黑體(P)" pitchFamily="34" charset="-120"/>
              </a:rPr>
              <a:t>別人都覺得我適合○○組，所以我應該讀該○○組</a:t>
            </a:r>
          </a:p>
          <a:p>
            <a:pPr eaLnBrk="1" hangingPunct="1"/>
            <a:r>
              <a:rPr lang="zh-TW" altLang="en-US" sz="3500" dirty="0" smtClean="0">
                <a:solidFill>
                  <a:srgbClr val="FF0000"/>
                </a:solidFill>
                <a:ea typeface="標楷體" pitchFamily="65" charset="-120"/>
                <a:cs typeface="華康中黑體(P)" pitchFamily="34" charset="-120"/>
              </a:rPr>
              <a:t>家人都讀○○組，所以我應該也要讀該類組</a:t>
            </a:r>
          </a:p>
          <a:p>
            <a:pPr eaLnBrk="1" hangingPunct="1"/>
            <a:r>
              <a:rPr lang="zh-TW" altLang="en-US" sz="3500" dirty="0" smtClean="0">
                <a:solidFill>
                  <a:srgbClr val="FF0000"/>
                </a:solidFill>
                <a:ea typeface="標楷體" pitchFamily="65" charset="-120"/>
                <a:cs typeface="華康中黑體(P)" pitchFamily="34" charset="-120"/>
              </a:rPr>
              <a:t>熱門科系與行業大多在○○組，所以應該選該類組較好</a:t>
            </a:r>
          </a:p>
        </p:txBody>
      </p:sp>
      <p:pic>
        <p:nvPicPr>
          <p:cNvPr id="5" name="Picture 2" descr="C:\Users\Administrator\Desktop\永年校徽校名圖檔.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68313" y="260350"/>
            <a:ext cx="7775575" cy="1084263"/>
          </a:xfrm>
        </p:spPr>
        <p:txBody>
          <a:bodyPr/>
          <a:lstStyle/>
          <a:p>
            <a:pPr eaLnBrk="1" hangingPunct="1"/>
            <a:r>
              <a:rPr lang="zh-TW" altLang="en-US" b="1" smtClean="0">
                <a:solidFill>
                  <a:srgbClr val="0070C0"/>
                </a:solidFill>
                <a:latin typeface="標楷體" pitchFamily="65" charset="-120"/>
                <a:ea typeface="標楷體" pitchFamily="65" charset="-120"/>
              </a:rPr>
              <a:t>選組建議</a:t>
            </a:r>
            <a:r>
              <a:rPr lang="en-US" altLang="zh-TW" sz="1800" smtClean="0">
                <a:solidFill>
                  <a:srgbClr val="0070C0"/>
                </a:solidFill>
                <a:ea typeface="標楷體" pitchFamily="65" charset="-120"/>
              </a:rPr>
              <a:t>1/3</a:t>
            </a:r>
            <a:r>
              <a:rPr lang="en-US" altLang="zh-TW" smtClean="0">
                <a:solidFill>
                  <a:srgbClr val="0070C0"/>
                </a:solidFill>
              </a:rPr>
              <a:t> </a:t>
            </a:r>
          </a:p>
        </p:txBody>
      </p:sp>
      <p:sp>
        <p:nvSpPr>
          <p:cNvPr id="27651" name="Rectangle 3"/>
          <p:cNvSpPr>
            <a:spLocks noGrp="1"/>
          </p:cNvSpPr>
          <p:nvPr>
            <p:ph type="body" idx="1"/>
          </p:nvPr>
        </p:nvSpPr>
        <p:spPr>
          <a:xfrm>
            <a:off x="395288" y="1412875"/>
            <a:ext cx="8748712" cy="4895850"/>
          </a:xfrm>
        </p:spPr>
        <p:txBody>
          <a:bodyPr/>
          <a:lstStyle/>
          <a:p>
            <a:pPr marL="812800" indent="-812800" eaLnBrk="1" hangingPunct="1">
              <a:buFont typeface="Wingdings 2" pitchFamily="18" charset="2"/>
              <a:buNone/>
            </a:pPr>
            <a:r>
              <a:rPr lang="zh-TW" altLang="en-US" sz="3000" b="1" smtClean="0">
                <a:latin typeface="標楷體" pitchFamily="65" charset="-120"/>
                <a:ea typeface="標楷體" pitchFamily="65" charset="-120"/>
              </a:rPr>
              <a:t>選取自然組：</a:t>
            </a:r>
          </a:p>
          <a:p>
            <a:pPr marL="812800" indent="-812800" eaLnBrk="1" hangingPunct="1">
              <a:buFont typeface="Wingdings 2" pitchFamily="18" charset="2"/>
              <a:buNone/>
            </a:pPr>
            <a:r>
              <a:rPr lang="zh-TW" altLang="en-US" smtClean="0">
                <a:latin typeface="標楷體" pitchFamily="65" charset="-120"/>
                <a:ea typeface="標楷體" pitchFamily="65" charset="-120"/>
              </a:rPr>
              <a:t>學業成績：數學、自然、基礎地科、基礎物理、基礎化 </a:t>
            </a:r>
          </a:p>
          <a:p>
            <a:pPr marL="812800" indent="-812800" eaLnBrk="1" hangingPunct="1">
              <a:buFont typeface="Wingdings 2" pitchFamily="18" charset="2"/>
              <a:buNone/>
            </a:pPr>
            <a:r>
              <a:rPr lang="zh-TW" altLang="en-US" smtClean="0">
                <a:latin typeface="標楷體" pitchFamily="65" charset="-120"/>
                <a:ea typeface="標楷體" pitchFamily="65" charset="-120"/>
              </a:rPr>
              <a:t>          學、基礎生物</a:t>
            </a:r>
            <a:r>
              <a:rPr lang="zh-TW" altLang="en-US" smtClean="0">
                <a:solidFill>
                  <a:srgbClr val="CC3300"/>
                </a:solidFill>
                <a:latin typeface="標楷體" pitchFamily="65" charset="-120"/>
                <a:ea typeface="標楷體" pitchFamily="65" charset="-120"/>
              </a:rPr>
              <a:t>以高於班級平均數為宜</a:t>
            </a:r>
            <a:endParaRPr lang="zh-TW" altLang="en-US" smtClean="0">
              <a:latin typeface="標楷體" pitchFamily="65" charset="-120"/>
              <a:ea typeface="標楷體" pitchFamily="65" charset="-120"/>
            </a:endParaRPr>
          </a:p>
          <a:p>
            <a:pPr marL="812800" indent="-812800" eaLnBrk="1" hangingPunct="1">
              <a:buFont typeface="Wingdings 2" pitchFamily="18" charset="2"/>
              <a:buNone/>
            </a:pPr>
            <a:r>
              <a:rPr lang="zh-TW" altLang="en-US" smtClean="0">
                <a:latin typeface="標楷體" pitchFamily="65" charset="-120"/>
                <a:ea typeface="標楷體" pitchFamily="65" charset="-120"/>
              </a:rPr>
              <a:t>心理測驗：高一性向測驗之數量比較以</a:t>
            </a:r>
            <a:r>
              <a:rPr lang="zh-TW" altLang="en-US" smtClean="0">
                <a:solidFill>
                  <a:srgbClr val="CC3300"/>
                </a:solidFill>
                <a:latin typeface="標楷體" pitchFamily="65" charset="-120"/>
                <a:ea typeface="標楷體" pitchFamily="65" charset="-120"/>
              </a:rPr>
              <a:t>百分等級</a:t>
            </a:r>
            <a:r>
              <a:rPr lang="en-US" altLang="zh-TW" smtClean="0">
                <a:solidFill>
                  <a:srgbClr val="CC3300"/>
                </a:solidFill>
                <a:latin typeface="標楷體" pitchFamily="65" charset="-120"/>
                <a:ea typeface="標楷體" pitchFamily="65" charset="-120"/>
              </a:rPr>
              <a:t>50</a:t>
            </a:r>
            <a:r>
              <a:rPr lang="zh-TW" altLang="en-US" smtClean="0">
                <a:solidFill>
                  <a:srgbClr val="CC3300"/>
                </a:solidFill>
                <a:latin typeface="標楷體" pitchFamily="65" charset="-120"/>
                <a:ea typeface="標楷體" pitchFamily="65" charset="-120"/>
              </a:rPr>
              <a:t>以上為</a:t>
            </a:r>
          </a:p>
          <a:p>
            <a:pPr marL="812800" indent="-812800" eaLnBrk="1" hangingPunct="1">
              <a:buFont typeface="Wingdings 2" pitchFamily="18" charset="2"/>
              <a:buNone/>
            </a:pPr>
            <a:r>
              <a:rPr lang="zh-TW" altLang="en-US" smtClean="0">
                <a:solidFill>
                  <a:srgbClr val="CC3300"/>
                </a:solidFill>
                <a:latin typeface="標楷體" pitchFamily="65" charset="-120"/>
                <a:ea typeface="標楷體" pitchFamily="65" charset="-120"/>
              </a:rPr>
              <a:t>          宜</a:t>
            </a:r>
            <a:endParaRPr lang="zh-TW" altLang="en-US" smtClean="0">
              <a:latin typeface="標楷體" pitchFamily="65" charset="-120"/>
              <a:ea typeface="標楷體" pitchFamily="65" charset="-120"/>
            </a:endParaRPr>
          </a:p>
          <a:p>
            <a:pPr marL="812800" indent="-812800" eaLnBrk="1" hangingPunct="1">
              <a:buFont typeface="Wingdings 2" pitchFamily="18" charset="2"/>
              <a:buNone/>
            </a:pPr>
            <a:r>
              <a:rPr lang="zh-TW" altLang="en-US" smtClean="0">
                <a:solidFill>
                  <a:srgbClr val="CC3300"/>
                </a:solidFill>
                <a:latin typeface="標楷體" pitchFamily="65" charset="-120"/>
                <a:ea typeface="標楷體" pitchFamily="65" charset="-120"/>
              </a:rPr>
              <a:t>大考中心興趣量表得分</a:t>
            </a:r>
            <a:r>
              <a:rPr lang="zh-TW" altLang="en-US" smtClean="0"/>
              <a:t>：</a:t>
            </a:r>
            <a:r>
              <a:rPr lang="zh-TW" altLang="en-US" smtClean="0">
                <a:solidFill>
                  <a:srgbClr val="CC3300"/>
                </a:solidFill>
                <a:latin typeface="標楷體" pitchFamily="65" charset="-120"/>
                <a:ea typeface="標楷體" pitchFamily="65" charset="-120"/>
              </a:rPr>
              <a:t>最高的學系類別最好是實用型</a:t>
            </a:r>
            <a:r>
              <a:rPr lang="en-US" altLang="zh-TW" smtClean="0">
                <a:solidFill>
                  <a:srgbClr val="CC3300"/>
                </a:solidFill>
                <a:latin typeface="標楷體" pitchFamily="65" charset="-120"/>
                <a:ea typeface="標楷體" pitchFamily="65" charset="-120"/>
              </a:rPr>
              <a:t>(R)</a:t>
            </a:r>
          </a:p>
          <a:p>
            <a:pPr marL="812800" indent="-812800" eaLnBrk="1" hangingPunct="1">
              <a:buFont typeface="Wingdings 2" pitchFamily="18" charset="2"/>
              <a:buNone/>
            </a:pPr>
            <a:r>
              <a:rPr lang="zh-TW" altLang="en-US" smtClean="0">
                <a:solidFill>
                  <a:srgbClr val="CC3300"/>
                </a:solidFill>
                <a:latin typeface="標楷體" pitchFamily="65" charset="-120"/>
                <a:ea typeface="標楷體" pitchFamily="65" charset="-120"/>
              </a:rPr>
              <a:t>                      研究</a:t>
            </a:r>
            <a:r>
              <a:rPr lang="en-US" altLang="zh-TW" smtClean="0">
                <a:solidFill>
                  <a:srgbClr val="CC3300"/>
                </a:solidFill>
                <a:latin typeface="標楷體" pitchFamily="65" charset="-120"/>
                <a:ea typeface="標楷體" pitchFamily="65" charset="-120"/>
              </a:rPr>
              <a:t>(I)</a:t>
            </a:r>
          </a:p>
          <a:p>
            <a:pPr marL="812800" indent="-812800" eaLnBrk="1" hangingPunct="1">
              <a:buFont typeface="Wingdings 2" pitchFamily="18" charset="2"/>
              <a:buNone/>
            </a:pPr>
            <a:r>
              <a:rPr lang="zh-TW" altLang="en-US" smtClean="0">
                <a:solidFill>
                  <a:srgbClr val="CC3300"/>
                </a:solidFill>
                <a:latin typeface="標楷體" pitchFamily="65" charset="-120"/>
                <a:ea typeface="標楷體" pitchFamily="65" charset="-120"/>
              </a:rPr>
              <a:t>自然組忠班</a:t>
            </a:r>
            <a:r>
              <a:rPr lang="zh-TW" altLang="en-US" smtClean="0">
                <a:solidFill>
                  <a:srgbClr val="336600"/>
                </a:solidFill>
                <a:latin typeface="標楷體" pitchFamily="65" charset="-120"/>
                <a:ea typeface="標楷體" pitchFamily="65" charset="-120"/>
              </a:rPr>
              <a:t>以上學期</a:t>
            </a:r>
            <a:r>
              <a:rPr lang="zh-TW" altLang="en-US" smtClean="0">
                <a:solidFill>
                  <a:srgbClr val="990099"/>
                </a:solidFill>
                <a:latin typeface="標楷體" pitchFamily="65" charset="-120"/>
                <a:ea typeface="標楷體" pitchFamily="65" charset="-120"/>
              </a:rPr>
              <a:t>國文、英文、數學、物理、化學及生</a:t>
            </a:r>
          </a:p>
          <a:p>
            <a:pPr marL="812800" indent="-812800" eaLnBrk="1" hangingPunct="1">
              <a:buFont typeface="Wingdings 2" pitchFamily="18" charset="2"/>
              <a:buNone/>
            </a:pPr>
            <a:r>
              <a:rPr lang="zh-TW" altLang="en-US" smtClean="0">
                <a:solidFill>
                  <a:srgbClr val="990099"/>
                </a:solidFill>
                <a:latin typeface="標楷體" pitchFamily="65" charset="-120"/>
                <a:ea typeface="標楷體" pitchFamily="65" charset="-120"/>
              </a:rPr>
              <a:t>物六科</a:t>
            </a:r>
            <a:r>
              <a:rPr lang="zh-TW" altLang="en-US" smtClean="0">
                <a:solidFill>
                  <a:srgbClr val="336600"/>
                </a:solidFill>
                <a:latin typeface="標楷體" pitchFamily="65" charset="-120"/>
                <a:ea typeface="標楷體" pitchFamily="65" charset="-120"/>
              </a:rPr>
              <a:t>為依據，取前</a:t>
            </a:r>
            <a:r>
              <a:rPr lang="en-US" altLang="zh-TW" smtClean="0">
                <a:solidFill>
                  <a:srgbClr val="336600"/>
                </a:solidFill>
                <a:latin typeface="標楷體" pitchFamily="65" charset="-120"/>
                <a:ea typeface="標楷體" pitchFamily="65" charset="-120"/>
              </a:rPr>
              <a:t>35</a:t>
            </a:r>
            <a:r>
              <a:rPr lang="zh-TW" altLang="en-US" smtClean="0">
                <a:solidFill>
                  <a:srgbClr val="336600"/>
                </a:solidFill>
                <a:latin typeface="標楷體" pitchFamily="65" charset="-120"/>
                <a:ea typeface="標楷體" pitchFamily="65" charset="-120"/>
              </a:rPr>
              <a:t>名為止編成一班</a:t>
            </a: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539750" y="188913"/>
            <a:ext cx="7772400" cy="1143000"/>
          </a:xfrm>
        </p:spPr>
        <p:txBody>
          <a:bodyPr/>
          <a:lstStyle/>
          <a:p>
            <a:pPr eaLnBrk="1" hangingPunct="1"/>
            <a:r>
              <a:rPr lang="zh-TW" altLang="en-US" b="1" smtClean="0">
                <a:solidFill>
                  <a:srgbClr val="0070C0"/>
                </a:solidFill>
                <a:latin typeface="標楷體" pitchFamily="65" charset="-120"/>
                <a:ea typeface="標楷體" pitchFamily="65" charset="-120"/>
              </a:rPr>
              <a:t>選組建議</a:t>
            </a:r>
            <a:r>
              <a:rPr lang="en-US" altLang="zh-TW" sz="1800" smtClean="0">
                <a:solidFill>
                  <a:srgbClr val="0070C0"/>
                </a:solidFill>
                <a:ea typeface="標楷體" pitchFamily="65" charset="-120"/>
              </a:rPr>
              <a:t>2/3</a:t>
            </a:r>
            <a:r>
              <a:rPr lang="en-US" altLang="zh-TW" smtClean="0">
                <a:solidFill>
                  <a:srgbClr val="0070C0"/>
                </a:solidFill>
              </a:rPr>
              <a:t> </a:t>
            </a:r>
          </a:p>
        </p:txBody>
      </p:sp>
      <p:sp>
        <p:nvSpPr>
          <p:cNvPr id="28675" name="Rectangle 3"/>
          <p:cNvSpPr>
            <a:spLocks noGrp="1"/>
          </p:cNvSpPr>
          <p:nvPr>
            <p:ph type="body" idx="1"/>
          </p:nvPr>
        </p:nvSpPr>
        <p:spPr>
          <a:xfrm>
            <a:off x="395288" y="1412875"/>
            <a:ext cx="8547100" cy="4895850"/>
          </a:xfrm>
        </p:spPr>
        <p:txBody>
          <a:bodyPr/>
          <a:lstStyle/>
          <a:p>
            <a:pPr marL="812800" indent="-812800" eaLnBrk="1" hangingPunct="1">
              <a:buFont typeface="Wingdings 2" pitchFamily="18" charset="2"/>
              <a:buNone/>
            </a:pPr>
            <a:r>
              <a:rPr lang="zh-TW" altLang="en-US" sz="3500" b="1" dirty="0" smtClean="0">
                <a:latin typeface="標楷體" pitchFamily="65" charset="-120"/>
                <a:ea typeface="標楷體" pitchFamily="65" charset="-120"/>
              </a:rPr>
              <a:t>選取社會組：</a:t>
            </a:r>
          </a:p>
          <a:p>
            <a:pPr marL="812800" indent="-812800" eaLnBrk="1" hangingPunct="1">
              <a:buFont typeface="Wingdings 2" pitchFamily="18" charset="2"/>
              <a:buNone/>
            </a:pPr>
            <a:r>
              <a:rPr lang="zh-TW" altLang="en-US" sz="3000" dirty="0" smtClean="0">
                <a:latin typeface="標楷體" pitchFamily="65" charset="-120"/>
                <a:ea typeface="標楷體" pitchFamily="65" charset="-120"/>
              </a:rPr>
              <a:t>學業成績：</a:t>
            </a:r>
            <a:r>
              <a:rPr lang="zh-TW" altLang="en-US" sz="3000" b="1" dirty="0" smtClean="0">
                <a:latin typeface="標楷體" pitchFamily="65" charset="-120"/>
                <a:ea typeface="標楷體" pitchFamily="65" charset="-120"/>
              </a:rPr>
              <a:t>國文、英文、社會、歷史、地理</a:t>
            </a:r>
            <a:r>
              <a:rPr lang="zh-TW" altLang="en-US" sz="3000" dirty="0" smtClean="0">
                <a:latin typeface="標楷體" pitchFamily="65" charset="-120"/>
                <a:ea typeface="標楷體" pitchFamily="65" charset="-120"/>
              </a:rPr>
              <a:t>以高</a:t>
            </a:r>
          </a:p>
          <a:p>
            <a:pPr marL="812800" indent="-812800" eaLnBrk="1" hangingPunct="1">
              <a:buFont typeface="Wingdings 2" pitchFamily="18" charset="2"/>
              <a:buNone/>
            </a:pPr>
            <a:r>
              <a:rPr lang="zh-TW" altLang="en-US" sz="3000" dirty="0" smtClean="0">
                <a:latin typeface="標楷體" pitchFamily="65" charset="-120"/>
                <a:ea typeface="標楷體" pitchFamily="65" charset="-120"/>
              </a:rPr>
              <a:t>          於班級平均數為宜 </a:t>
            </a:r>
          </a:p>
          <a:p>
            <a:pPr marL="812800" indent="-812800" eaLnBrk="1" hangingPunct="1">
              <a:buFont typeface="Wingdings 2" pitchFamily="18" charset="2"/>
              <a:buNone/>
            </a:pPr>
            <a:r>
              <a:rPr lang="zh-TW" altLang="en-US" sz="3000" dirty="0" smtClean="0">
                <a:latin typeface="標楷體" pitchFamily="65" charset="-120"/>
                <a:ea typeface="標楷體" pitchFamily="65" charset="-120"/>
              </a:rPr>
              <a:t>心理測驗：高一性向測驗之</a:t>
            </a:r>
            <a:r>
              <a:rPr lang="zh-TW" altLang="en-US" sz="3000" b="1" dirty="0" smtClean="0">
                <a:latin typeface="標楷體" pitchFamily="65" charset="-120"/>
                <a:ea typeface="標楷體" pitchFamily="65" charset="-120"/>
              </a:rPr>
              <a:t>語推</a:t>
            </a:r>
            <a:r>
              <a:rPr lang="zh-TW" altLang="en-US" sz="3000" dirty="0" smtClean="0">
                <a:latin typeface="標楷體" pitchFamily="65" charset="-120"/>
                <a:ea typeface="標楷體" pitchFamily="65" charset="-120"/>
              </a:rPr>
              <a:t>以百分等級</a:t>
            </a:r>
            <a:r>
              <a:rPr lang="en-US" altLang="zh-TW" sz="3000" dirty="0" smtClean="0">
                <a:latin typeface="標楷體" pitchFamily="65" charset="-120"/>
                <a:ea typeface="標楷體" pitchFamily="65" charset="-120"/>
              </a:rPr>
              <a:t>50</a:t>
            </a:r>
            <a:r>
              <a:rPr lang="zh-TW" altLang="en-US" sz="3000" dirty="0" smtClean="0">
                <a:latin typeface="標楷體" pitchFamily="65" charset="-120"/>
                <a:ea typeface="標楷體" pitchFamily="65" charset="-120"/>
              </a:rPr>
              <a:t>以</a:t>
            </a:r>
          </a:p>
          <a:p>
            <a:pPr marL="812800" indent="-812800" eaLnBrk="1" hangingPunct="1">
              <a:buFont typeface="Wingdings 2" pitchFamily="18" charset="2"/>
              <a:buNone/>
            </a:pPr>
            <a:r>
              <a:rPr lang="zh-TW" altLang="en-US" sz="3000" dirty="0" smtClean="0">
                <a:latin typeface="標楷體" pitchFamily="65" charset="-120"/>
                <a:ea typeface="標楷體" pitchFamily="65" charset="-120"/>
              </a:rPr>
              <a:t>          上為宜</a:t>
            </a:r>
          </a:p>
          <a:p>
            <a:pPr marL="812800" indent="-812800" eaLnBrk="1" hangingPunct="1">
              <a:buFont typeface="Wingdings 2" pitchFamily="18" charset="2"/>
              <a:buNone/>
            </a:pPr>
            <a:r>
              <a:rPr lang="zh-TW" altLang="en-US" sz="3000" dirty="0" smtClean="0">
                <a:solidFill>
                  <a:srgbClr val="336600"/>
                </a:solidFill>
                <a:latin typeface="標楷體" pitchFamily="65" charset="-120"/>
                <a:ea typeface="標楷體" pitchFamily="65" charset="-120"/>
              </a:rPr>
              <a:t>大考中心興趣量表</a:t>
            </a:r>
            <a:r>
              <a:rPr lang="zh-TW" altLang="en-US" dirty="0" smtClean="0"/>
              <a:t>：</a:t>
            </a:r>
            <a:r>
              <a:rPr lang="zh-TW" altLang="en-US" sz="3000" dirty="0" smtClean="0">
                <a:solidFill>
                  <a:srgbClr val="336600"/>
                </a:solidFill>
                <a:latin typeface="標楷體" pitchFamily="65" charset="-120"/>
                <a:ea typeface="標楷體" pitchFamily="65" charset="-120"/>
              </a:rPr>
              <a:t>得分最高的學系類別最好是</a:t>
            </a:r>
            <a:r>
              <a:rPr lang="zh-TW" altLang="en-US" sz="3000" b="1" dirty="0" smtClean="0">
                <a:solidFill>
                  <a:srgbClr val="336600"/>
                </a:solidFill>
                <a:latin typeface="標楷體" pitchFamily="65" charset="-120"/>
                <a:ea typeface="標楷體" pitchFamily="65" charset="-120"/>
              </a:rPr>
              <a:t>社</a:t>
            </a:r>
          </a:p>
          <a:p>
            <a:pPr marL="812800" indent="-812800" eaLnBrk="1" hangingPunct="1">
              <a:buFont typeface="Wingdings 2" pitchFamily="18" charset="2"/>
              <a:buNone/>
            </a:pPr>
            <a:r>
              <a:rPr lang="zh-TW" altLang="en-US" sz="3000" b="1" dirty="0" smtClean="0">
                <a:solidFill>
                  <a:srgbClr val="336600"/>
                </a:solidFill>
                <a:latin typeface="標楷體" pitchFamily="65" charset="-120"/>
                <a:ea typeface="標楷體" pitchFamily="65" charset="-120"/>
              </a:rPr>
              <a:t>                  會型</a:t>
            </a:r>
            <a:r>
              <a:rPr lang="en-US" altLang="zh-TW" sz="3000" b="1" dirty="0" smtClean="0">
                <a:solidFill>
                  <a:srgbClr val="336600"/>
                </a:solidFill>
                <a:latin typeface="標楷體" pitchFamily="65" charset="-120"/>
                <a:ea typeface="標楷體" pitchFamily="65" charset="-120"/>
              </a:rPr>
              <a:t>(S)</a:t>
            </a:r>
            <a:r>
              <a:rPr lang="zh-TW" altLang="en-US" sz="3000" b="1" dirty="0" smtClean="0">
                <a:solidFill>
                  <a:srgbClr val="336600"/>
                </a:solidFill>
                <a:latin typeface="標楷體" pitchFamily="65" charset="-120"/>
                <a:ea typeface="標楷體" pitchFamily="65" charset="-120"/>
              </a:rPr>
              <a:t>、企業型</a:t>
            </a:r>
            <a:r>
              <a:rPr lang="en-US" altLang="zh-TW" sz="3000" b="1" dirty="0" smtClean="0">
                <a:solidFill>
                  <a:srgbClr val="336600"/>
                </a:solidFill>
                <a:latin typeface="標楷體" pitchFamily="65" charset="-120"/>
                <a:ea typeface="標楷體" pitchFamily="65" charset="-120"/>
              </a:rPr>
              <a:t>(E)</a:t>
            </a:r>
            <a:r>
              <a:rPr lang="zh-TW" altLang="en-US" sz="3000" b="1" dirty="0" smtClean="0">
                <a:solidFill>
                  <a:srgbClr val="336600"/>
                </a:solidFill>
                <a:latin typeface="標楷體" pitchFamily="65" charset="-120"/>
                <a:ea typeface="標楷體" pitchFamily="65" charset="-120"/>
              </a:rPr>
              <a:t>、事務</a:t>
            </a:r>
          </a:p>
          <a:p>
            <a:pPr marL="812800" indent="-812800" eaLnBrk="1" hangingPunct="1">
              <a:buFont typeface="Wingdings 2" pitchFamily="18" charset="2"/>
              <a:buNone/>
            </a:pPr>
            <a:r>
              <a:rPr lang="zh-TW" altLang="en-US" sz="3000" b="1" dirty="0" smtClean="0">
                <a:solidFill>
                  <a:srgbClr val="336600"/>
                </a:solidFill>
                <a:latin typeface="標楷體" pitchFamily="65" charset="-120"/>
                <a:ea typeface="標楷體" pitchFamily="65" charset="-120"/>
              </a:rPr>
              <a:t>                  型</a:t>
            </a:r>
            <a:r>
              <a:rPr lang="en-US" altLang="zh-TW" sz="3000" b="1" dirty="0" smtClean="0">
                <a:solidFill>
                  <a:srgbClr val="336600"/>
                </a:solidFill>
                <a:latin typeface="標楷體" pitchFamily="65" charset="-120"/>
                <a:ea typeface="標楷體" pitchFamily="65" charset="-120"/>
              </a:rPr>
              <a:t>(C)</a:t>
            </a:r>
            <a:r>
              <a:rPr lang="zh-TW" altLang="en-US" sz="3000" b="1" dirty="0" smtClean="0">
                <a:solidFill>
                  <a:srgbClr val="336600"/>
                </a:solidFill>
                <a:latin typeface="標楷體" pitchFamily="65" charset="-120"/>
                <a:ea typeface="標楷體" pitchFamily="65" charset="-120"/>
              </a:rPr>
              <a:t>、藝術型</a:t>
            </a:r>
            <a:r>
              <a:rPr lang="en-US" altLang="zh-TW" sz="3000" b="1" dirty="0" smtClean="0">
                <a:solidFill>
                  <a:srgbClr val="336600"/>
                </a:solidFill>
                <a:latin typeface="標楷體" pitchFamily="65" charset="-120"/>
                <a:ea typeface="標楷體" pitchFamily="65" charset="-120"/>
              </a:rPr>
              <a:t>(A)</a:t>
            </a:r>
            <a:endParaRPr lang="zh-TW" altLang="en-US" sz="3000" b="1" dirty="0" smtClean="0">
              <a:solidFill>
                <a:srgbClr val="336600"/>
              </a:solidFill>
              <a:latin typeface="標楷體" pitchFamily="65" charset="-120"/>
              <a:ea typeface="標楷體" pitchFamily="65" charset="-120"/>
            </a:endParaRP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2818" name="Group 2"/>
          <p:cNvGraphicFramePr>
            <a:graphicFrameLocks noGrp="1"/>
          </p:cNvGraphicFramePr>
          <p:nvPr>
            <p:ph/>
          </p:nvPr>
        </p:nvGraphicFramePr>
        <p:xfrm>
          <a:off x="254000" y="1420813"/>
          <a:ext cx="8497888" cy="5156200"/>
        </p:xfrm>
        <a:graphic>
          <a:graphicData uri="http://schemas.openxmlformats.org/drawingml/2006/table">
            <a:tbl>
              <a:tblPr/>
              <a:tblGrid>
                <a:gridCol w="4105275"/>
                <a:gridCol w="4392613"/>
              </a:tblGrid>
              <a:tr h="563874">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3100" b="1" i="0" u="none" strike="noStrike" cap="none" normalizeH="0" baseline="0" dirty="0" smtClean="0">
                          <a:ln>
                            <a:noFill/>
                          </a:ln>
                          <a:solidFill>
                            <a:schemeClr val="tx1"/>
                          </a:solidFill>
                          <a:effectLst/>
                          <a:latin typeface="標楷體" pitchFamily="65" charset="-120"/>
                          <a:ea typeface="標楷體" pitchFamily="65" charset="-120"/>
                        </a:rPr>
                        <a:t>社會組</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3100" b="1" i="0" u="none" strike="noStrike" cap="none" normalizeH="0" baseline="0" smtClean="0">
                          <a:ln>
                            <a:noFill/>
                          </a:ln>
                          <a:solidFill>
                            <a:schemeClr val="tx1"/>
                          </a:solidFill>
                          <a:effectLst/>
                          <a:latin typeface="標楷體" pitchFamily="65" charset="-120"/>
                          <a:ea typeface="標楷體" pitchFamily="65" charset="-120"/>
                        </a:rPr>
                        <a:t>自然組</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2326">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1" i="0" u="none" strike="noStrike" cap="none" normalizeH="0" baseline="0" dirty="0" smtClean="0">
                          <a:ln>
                            <a:noFill/>
                          </a:ln>
                          <a:solidFill>
                            <a:srgbClr val="CC3300"/>
                          </a:solidFill>
                          <a:effectLst/>
                          <a:latin typeface="標楷體" pitchFamily="65" charset="-120"/>
                          <a:ea typeface="標楷體" pitchFamily="65" charset="-120"/>
                        </a:rPr>
                        <a:t>學科能力</a:t>
                      </a:r>
                      <a:r>
                        <a:rPr kumimoji="0" lang="en-US" altLang="zh-TW" sz="2600" b="1" i="0" u="none" strike="noStrike" cap="none" normalizeH="0" baseline="0" dirty="0" smtClean="0">
                          <a:ln>
                            <a:noFill/>
                          </a:ln>
                          <a:solidFill>
                            <a:srgbClr val="CC3300"/>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rPr>
                        <a:t>國文、英文、公社、歷史、地理</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1" i="0" u="none" strike="noStrike" cap="none" normalizeH="0" baseline="0" dirty="0" smtClean="0">
                          <a:ln>
                            <a:noFill/>
                          </a:ln>
                          <a:solidFill>
                            <a:srgbClr val="CC3300"/>
                          </a:solidFill>
                          <a:effectLst/>
                          <a:latin typeface="標楷體" pitchFamily="65" charset="-120"/>
                          <a:ea typeface="標楷體" pitchFamily="65" charset="-120"/>
                        </a:rPr>
                        <a:t>性向測驗</a:t>
                      </a:r>
                      <a:r>
                        <a:rPr kumimoji="0" lang="en-US" altLang="zh-TW" sz="2600" b="1" i="0" u="none" strike="noStrike" cap="none" normalizeH="0" baseline="0" dirty="0" smtClean="0">
                          <a:ln>
                            <a:noFill/>
                          </a:ln>
                          <a:solidFill>
                            <a:srgbClr val="CC3300"/>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rPr>
                        <a:t>語推、錯別字、文法與修辭</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1" i="0" u="none" strike="noStrike" cap="none" normalizeH="0" baseline="0" dirty="0" smtClean="0">
                          <a:ln>
                            <a:noFill/>
                          </a:ln>
                          <a:solidFill>
                            <a:srgbClr val="CC3300"/>
                          </a:solidFill>
                          <a:effectLst/>
                          <a:latin typeface="標楷體" pitchFamily="65" charset="-120"/>
                          <a:ea typeface="標楷體" pitchFamily="65" charset="-120"/>
                        </a:rPr>
                        <a:t>興趣測驗</a:t>
                      </a:r>
                      <a:r>
                        <a:rPr kumimoji="0" lang="en-US" altLang="zh-TW" sz="2600" b="1" i="0" u="none" strike="noStrike" cap="none" normalizeH="0" baseline="0" dirty="0" smtClean="0">
                          <a:ln>
                            <a:noFill/>
                          </a:ln>
                          <a:solidFill>
                            <a:srgbClr val="CC3300"/>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rPr>
                        <a:t>社會型</a:t>
                      </a:r>
                      <a:r>
                        <a:rPr kumimoji="0" lang="en-US" altLang="zh-TW" sz="2600" b="0" i="0" u="none" strike="noStrike" cap="none" normalizeH="0" baseline="0" dirty="0" smtClean="0">
                          <a:ln>
                            <a:noFill/>
                          </a:ln>
                          <a:solidFill>
                            <a:schemeClr val="tx1"/>
                          </a:solidFill>
                          <a:effectLst/>
                          <a:latin typeface="標楷體" pitchFamily="65" charset="-120"/>
                          <a:ea typeface="標楷體" pitchFamily="65" charset="-120"/>
                        </a:rPr>
                        <a:t>(S) </a:t>
                      </a:r>
                      <a:r>
                        <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rPr>
                        <a:t>企業型</a:t>
                      </a:r>
                      <a:r>
                        <a:rPr kumimoji="0" lang="en-US" altLang="zh-TW" sz="2600" b="0" i="0" u="none" strike="noStrike" cap="none" normalizeH="0" baseline="0" dirty="0" smtClean="0">
                          <a:ln>
                            <a:noFill/>
                          </a:ln>
                          <a:solidFill>
                            <a:schemeClr val="tx1"/>
                          </a:solidFill>
                          <a:effectLst/>
                          <a:latin typeface="標楷體" pitchFamily="65" charset="-120"/>
                          <a:ea typeface="標楷體" pitchFamily="65" charset="-120"/>
                        </a:rPr>
                        <a:t>(E)</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rPr>
                        <a:t>事務型</a:t>
                      </a:r>
                      <a:r>
                        <a:rPr kumimoji="0" lang="en-US" altLang="zh-TW" sz="2600" b="0" i="0" u="none" strike="noStrike" cap="none" normalizeH="0" baseline="0" dirty="0" smtClean="0">
                          <a:ln>
                            <a:noFill/>
                          </a:ln>
                          <a:solidFill>
                            <a:schemeClr val="tx1"/>
                          </a:solidFill>
                          <a:effectLst/>
                          <a:latin typeface="標楷體" pitchFamily="65" charset="-120"/>
                          <a:ea typeface="標楷體" pitchFamily="65" charset="-120"/>
                        </a:rPr>
                        <a:t>(C) </a:t>
                      </a:r>
                      <a:r>
                        <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rPr>
                        <a:t>藝術型</a:t>
                      </a:r>
                      <a:r>
                        <a:rPr kumimoji="0" lang="en-US" altLang="zh-TW" sz="2600" b="0" i="0" u="none" strike="noStrike" cap="none" normalizeH="0" baseline="0" dirty="0" smtClean="0">
                          <a:ln>
                            <a:noFill/>
                          </a:ln>
                          <a:solidFill>
                            <a:schemeClr val="tx1"/>
                          </a:solidFill>
                          <a:effectLst/>
                          <a:latin typeface="標楷體" pitchFamily="65" charset="-120"/>
                          <a:ea typeface="標楷體" pitchFamily="65" charset="-120"/>
                        </a:rPr>
                        <a:t>(A)</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1" i="0" u="none" strike="noStrike" cap="none" normalizeH="0" baseline="0" dirty="0" smtClean="0">
                          <a:ln>
                            <a:noFill/>
                          </a:ln>
                          <a:solidFill>
                            <a:srgbClr val="CC3300"/>
                          </a:solidFill>
                          <a:effectLst/>
                          <a:latin typeface="標楷體" pitchFamily="65" charset="-120"/>
                          <a:ea typeface="標楷體" pitchFamily="65" charset="-120"/>
                        </a:rPr>
                        <a:t>學科能力</a:t>
                      </a:r>
                      <a:r>
                        <a:rPr kumimoji="0" lang="en-US" altLang="zh-TW" sz="2600" b="1" i="0" u="none" strike="noStrike" cap="none" normalizeH="0" baseline="0" dirty="0" smtClean="0">
                          <a:ln>
                            <a:noFill/>
                          </a:ln>
                          <a:solidFill>
                            <a:srgbClr val="CC3300"/>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rPr>
                        <a:t>數學、物理、化學、地科、生科、資概</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1" i="0" u="none" strike="noStrike" cap="none" normalizeH="0" baseline="0" dirty="0" smtClean="0">
                          <a:ln>
                            <a:noFill/>
                          </a:ln>
                          <a:solidFill>
                            <a:srgbClr val="CC3300"/>
                          </a:solidFill>
                          <a:effectLst/>
                          <a:latin typeface="標楷體" pitchFamily="65" charset="-120"/>
                          <a:ea typeface="標楷體" pitchFamily="65" charset="-120"/>
                        </a:rPr>
                        <a:t>性向測驗</a:t>
                      </a:r>
                      <a:r>
                        <a:rPr kumimoji="0" lang="en-US" altLang="zh-TW" sz="2600" b="1" i="0" u="none" strike="noStrike" cap="none" normalizeH="0" baseline="0" dirty="0" smtClean="0">
                          <a:ln>
                            <a:noFill/>
                          </a:ln>
                          <a:solidFill>
                            <a:srgbClr val="CC3300"/>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rPr>
                        <a:t>數學能力、機械推理、 </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rPr>
                        <a:t>抽象推理、空間概念</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1" i="0" u="none" strike="noStrike" cap="none" normalizeH="0" baseline="0" dirty="0" smtClean="0">
                          <a:ln>
                            <a:noFill/>
                          </a:ln>
                          <a:solidFill>
                            <a:srgbClr val="CC3300"/>
                          </a:solidFill>
                          <a:effectLst/>
                          <a:latin typeface="標楷體" pitchFamily="65" charset="-120"/>
                          <a:ea typeface="標楷體" pitchFamily="65" charset="-120"/>
                        </a:rPr>
                        <a:t>興趣測驗</a:t>
                      </a:r>
                      <a:r>
                        <a:rPr kumimoji="0" lang="en-US" altLang="zh-TW" sz="2600" b="1" i="0" u="none" strike="noStrike" cap="none" normalizeH="0" baseline="0" dirty="0" smtClean="0">
                          <a:ln>
                            <a:noFill/>
                          </a:ln>
                          <a:solidFill>
                            <a:srgbClr val="CC3300"/>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rPr>
                        <a:t>實用型</a:t>
                      </a:r>
                      <a:r>
                        <a:rPr kumimoji="0" lang="en-US" altLang="zh-TW" sz="2600" b="0" i="0" u="none" strike="noStrike" cap="none" normalizeH="0" baseline="0" dirty="0" smtClean="0">
                          <a:ln>
                            <a:noFill/>
                          </a:ln>
                          <a:solidFill>
                            <a:schemeClr val="tx1"/>
                          </a:solidFill>
                          <a:effectLst/>
                          <a:latin typeface="標楷體" pitchFamily="65" charset="-120"/>
                          <a:ea typeface="標楷體" pitchFamily="65" charset="-120"/>
                        </a:rPr>
                        <a:t>(R) </a:t>
                      </a: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rPr>
                        <a:t>研究型</a:t>
                      </a:r>
                      <a:r>
                        <a:rPr kumimoji="0" lang="en-US" altLang="zh-TW" sz="2600" b="0" i="0" u="none" strike="noStrike" cap="none" normalizeH="0" baseline="0" dirty="0" smtClean="0">
                          <a:ln>
                            <a:noFill/>
                          </a:ln>
                          <a:solidFill>
                            <a:schemeClr val="tx1"/>
                          </a:solidFill>
                          <a:effectLst/>
                          <a:latin typeface="標楷體" pitchFamily="65" charset="-120"/>
                          <a:ea typeface="標楷體" pitchFamily="65" charset="-120"/>
                        </a:rPr>
                        <a:t>(I)</a:t>
                      </a:r>
                      <a:endParaRPr kumimoji="0" lang="zh-TW" altLang="en-US" sz="2600" b="0" i="0" u="none" strike="noStrike" cap="none" normalizeH="0" baseline="0" dirty="0" smtClean="0">
                        <a:ln>
                          <a:noFill/>
                        </a:ln>
                        <a:solidFill>
                          <a:schemeClr val="tx1"/>
                        </a:solidFill>
                        <a:effectLst/>
                        <a:latin typeface="標楷體" pitchFamily="65" charset="-120"/>
                        <a:ea typeface="標楷體" pitchFamily="65" charset="-12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10" name="Rectangle 2"/>
          <p:cNvSpPr txBox="1">
            <a:spLocks/>
          </p:cNvSpPr>
          <p:nvPr/>
        </p:nvSpPr>
        <p:spPr bwMode="auto">
          <a:xfrm>
            <a:off x="323850" y="476672"/>
            <a:ext cx="59785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spcBef>
                <a:spcPct val="20000"/>
              </a:spcBef>
              <a:buClr>
                <a:srgbClr val="0BD0D9"/>
              </a:buClr>
              <a:buSzPct val="95000"/>
              <a:buFont typeface="Wingdings 2" pitchFamily="18" charset="2"/>
              <a:buNone/>
              <a:defRPr/>
            </a:pPr>
            <a:r>
              <a:rPr lang="zh-TW" altLang="en-US" sz="5000" b="1" dirty="0" smtClean="0">
                <a:solidFill>
                  <a:srgbClr val="0070C0"/>
                </a:solidFill>
                <a:latin typeface="標楷體" pitchFamily="65" charset="-120"/>
                <a:ea typeface="標楷體" pitchFamily="65" charset="-120"/>
              </a:rPr>
              <a:t>選組建議</a:t>
            </a:r>
            <a:r>
              <a:rPr lang="en-US" altLang="zh-TW" kern="0" dirty="0" smtClean="0">
                <a:solidFill>
                  <a:srgbClr val="0070C0"/>
                </a:solidFill>
                <a:latin typeface="Calibri"/>
                <a:ea typeface="標楷體" pitchFamily="65" charset="-120"/>
                <a:cs typeface="+mj-cs"/>
              </a:rPr>
              <a:t>3/3</a:t>
            </a:r>
            <a:r>
              <a:rPr lang="en-US" altLang="zh-TW" sz="5000" dirty="0" smtClean="0">
                <a:solidFill>
                  <a:srgbClr val="0070C0"/>
                </a:solidFill>
                <a:latin typeface="Constantia" pitchFamily="18" charset="0"/>
              </a:rPr>
              <a:t> </a:t>
            </a:r>
          </a:p>
        </p:txBody>
      </p:sp>
      <p:pic>
        <p:nvPicPr>
          <p:cNvPr id="5" name="Picture 2" descr="C:\Users\Administrator\Desktop\永年校徽校名圖檔.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內容版面配置區 1"/>
          <p:cNvSpPr>
            <a:spLocks noGrp="1"/>
          </p:cNvSpPr>
          <p:nvPr>
            <p:ph/>
          </p:nvPr>
        </p:nvSpPr>
        <p:spPr/>
        <p:txBody>
          <a:bodyPr/>
          <a:lstStyle/>
          <a:p>
            <a:pPr eaLnBrk="1" hangingPunct="1"/>
            <a:endParaRPr lang="zh-TW" altLang="en-US" smtClean="0"/>
          </a:p>
        </p:txBody>
      </p:sp>
      <p:pic>
        <p:nvPicPr>
          <p:cNvPr id="30723" name="Picture 6" descr="多元入學方案架構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8316913"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Administrator\Desktop\永年校徽校名圖檔.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88560"/>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p:cNvSpPr>
          <p:nvPr>
            <p:ph type="title"/>
          </p:nvPr>
        </p:nvSpPr>
        <p:spPr>
          <a:xfrm>
            <a:off x="539750" y="288925"/>
            <a:ext cx="6346825" cy="947738"/>
          </a:xfrm>
          <a:extLst/>
        </p:spPr>
        <p:txBody>
          <a:bodyPr/>
          <a:lstStyle/>
          <a:p>
            <a:pPr eaLnBrk="1" hangingPunct="1">
              <a:defRPr/>
            </a:pPr>
            <a:r>
              <a:rPr lang="zh-TW" altLang="en-US" sz="4800" b="1" dirty="0" smtClean="0">
                <a:solidFill>
                  <a:srgbClr val="0070C0"/>
                </a:solidFill>
                <a:effectLst>
                  <a:outerShdw blurRad="38100" dist="38100" dir="2700000" algn="tl">
                    <a:srgbClr val="C0C0C0"/>
                  </a:outerShdw>
                </a:effectLst>
                <a:ea typeface="標楷體" pitchFamily="65" charset="-120"/>
              </a:rPr>
              <a:t>學科能力測驗</a:t>
            </a:r>
            <a:r>
              <a:rPr lang="en-US" altLang="zh-TW" sz="1800" dirty="0" smtClean="0">
                <a:solidFill>
                  <a:srgbClr val="0070C0"/>
                </a:solidFill>
                <a:ea typeface="標楷體" pitchFamily="65" charset="-120"/>
                <a:cs typeface="+mn-cs"/>
              </a:rPr>
              <a:t>1/2</a:t>
            </a:r>
            <a:endParaRPr lang="zh-TW" altLang="en-US" sz="4800" b="1" dirty="0" smtClean="0">
              <a:solidFill>
                <a:srgbClr val="0070C0"/>
              </a:solidFill>
              <a:effectLst>
                <a:outerShdw blurRad="38100" dist="38100" dir="2700000" algn="tl">
                  <a:srgbClr val="C0C0C0"/>
                </a:outerShdw>
              </a:effectLst>
              <a:ea typeface="標楷體" pitchFamily="65" charset="-120"/>
            </a:endParaRPr>
          </a:p>
        </p:txBody>
      </p:sp>
      <p:sp>
        <p:nvSpPr>
          <p:cNvPr id="31747" name="Rectangle 3"/>
          <p:cNvSpPr>
            <a:spLocks noGrp="1"/>
          </p:cNvSpPr>
          <p:nvPr>
            <p:ph type="body" idx="1"/>
          </p:nvPr>
        </p:nvSpPr>
        <p:spPr>
          <a:xfrm>
            <a:off x="504825" y="1400175"/>
            <a:ext cx="8540750" cy="4541838"/>
          </a:xfrm>
        </p:spPr>
        <p:txBody>
          <a:bodyPr/>
          <a:lstStyle/>
          <a:p>
            <a:pPr eaLnBrk="1" hangingPunct="1">
              <a:lnSpc>
                <a:spcPct val="90000"/>
              </a:lnSpc>
            </a:pPr>
            <a:r>
              <a:rPr lang="zh-TW" altLang="en-US" sz="2800" dirty="0" smtClean="0">
                <a:solidFill>
                  <a:schemeClr val="tx2"/>
                </a:solidFill>
                <a:ea typeface="標楷體" pitchFamily="65" charset="-120"/>
              </a:rPr>
              <a:t>高三寒假期間</a:t>
            </a:r>
            <a:r>
              <a:rPr lang="zh-TW" altLang="en-US" sz="2800" dirty="0" smtClean="0"/>
              <a:t> </a:t>
            </a:r>
            <a:r>
              <a:rPr lang="en-US" altLang="zh-TW" sz="2800" dirty="0" smtClean="0"/>
              <a:t>(</a:t>
            </a:r>
            <a:r>
              <a:rPr lang="zh-TW" altLang="en-US" sz="2800" dirty="0" smtClean="0"/>
              <a:t>例</a:t>
            </a:r>
            <a:r>
              <a:rPr lang="en-US" altLang="zh-TW" sz="2800" dirty="0" smtClean="0"/>
              <a:t>109</a:t>
            </a:r>
            <a:r>
              <a:rPr lang="zh-TW" altLang="en-US" sz="2800" dirty="0" smtClean="0"/>
              <a:t>年</a:t>
            </a:r>
            <a:r>
              <a:rPr lang="en-US" altLang="zh-TW" sz="2800" dirty="0" smtClean="0"/>
              <a:t>1</a:t>
            </a:r>
            <a:r>
              <a:rPr lang="zh-TW" altLang="en-US" sz="2800" dirty="0" smtClean="0"/>
              <a:t>月</a:t>
            </a:r>
            <a:r>
              <a:rPr lang="en-US" altLang="zh-TW" sz="2800" dirty="0" smtClean="0"/>
              <a:t>17.18</a:t>
            </a:r>
            <a:r>
              <a:rPr lang="zh-TW" altLang="en-US" sz="2800" dirty="0" smtClean="0"/>
              <a:t>日</a:t>
            </a:r>
            <a:r>
              <a:rPr lang="en-US" altLang="zh-TW" sz="2800" dirty="0" smtClean="0"/>
              <a:t>)</a:t>
            </a:r>
            <a:endParaRPr lang="zh-TW" altLang="en-US" sz="2800" dirty="0" smtClean="0">
              <a:solidFill>
                <a:schemeClr val="tx2"/>
              </a:solidFill>
              <a:ea typeface="標楷體" pitchFamily="65" charset="-120"/>
            </a:endParaRPr>
          </a:p>
          <a:p>
            <a:pPr eaLnBrk="1" hangingPunct="1">
              <a:lnSpc>
                <a:spcPct val="90000"/>
              </a:lnSpc>
            </a:pPr>
            <a:r>
              <a:rPr lang="zh-TW" altLang="en-US" sz="2800" dirty="0" smtClean="0">
                <a:solidFill>
                  <a:schemeClr val="tx2"/>
                </a:solidFill>
                <a:ea typeface="標楷體" pitchFamily="65" charset="-120"/>
              </a:rPr>
              <a:t>考科</a:t>
            </a:r>
            <a:r>
              <a:rPr lang="zh-TW" altLang="en-US" sz="2800" dirty="0" smtClean="0">
                <a:solidFill>
                  <a:srgbClr val="FF0000"/>
                </a:solidFill>
                <a:ea typeface="標楷體" pitchFamily="65" charset="-120"/>
              </a:rPr>
              <a:t>國文、英文、數學、社會、自然</a:t>
            </a:r>
            <a:r>
              <a:rPr lang="en-US" altLang="zh-TW" sz="2800" dirty="0" smtClean="0">
                <a:solidFill>
                  <a:srgbClr val="FF6600"/>
                </a:solidFill>
                <a:ea typeface="標楷體" pitchFamily="65" charset="-120"/>
              </a:rPr>
              <a:t>(</a:t>
            </a:r>
            <a:r>
              <a:rPr lang="zh-TW" altLang="en-US" sz="2800" dirty="0" smtClean="0">
                <a:solidFill>
                  <a:srgbClr val="FF6600"/>
                </a:solidFill>
                <a:ea typeface="標楷體" pitchFamily="65" charset="-120"/>
              </a:rPr>
              <a:t>參採學測科目至多四科</a:t>
            </a:r>
            <a:r>
              <a:rPr lang="en-US" altLang="zh-TW" sz="2800" dirty="0" smtClean="0">
                <a:solidFill>
                  <a:srgbClr val="FF6600"/>
                </a:solidFill>
                <a:ea typeface="標楷體" pitchFamily="65" charset="-120"/>
              </a:rPr>
              <a:t>)</a:t>
            </a:r>
          </a:p>
          <a:p>
            <a:pPr eaLnBrk="1" hangingPunct="1">
              <a:lnSpc>
                <a:spcPct val="90000"/>
              </a:lnSpc>
            </a:pPr>
            <a:r>
              <a:rPr lang="zh-TW" altLang="en-US" sz="2800" dirty="0" smtClean="0">
                <a:solidFill>
                  <a:srgbClr val="FF6600"/>
                </a:solidFill>
                <a:ea typeface="標楷體" pitchFamily="65" charset="-120"/>
              </a:rPr>
              <a:t>考試範圍：高一、高二</a:t>
            </a:r>
            <a:r>
              <a:rPr lang="zh-TW" altLang="en-US" sz="2800" dirty="0" smtClean="0">
                <a:solidFill>
                  <a:srgbClr val="FF6600"/>
                </a:solidFill>
              </a:rPr>
              <a:t>、</a:t>
            </a:r>
            <a:r>
              <a:rPr lang="zh-TW" altLang="en-US" sz="2800" dirty="0" smtClean="0">
                <a:solidFill>
                  <a:srgbClr val="FF6600"/>
                </a:solidFill>
                <a:ea typeface="標楷體" pitchFamily="65" charset="-120"/>
              </a:rPr>
              <a:t>高三上必修課程</a:t>
            </a:r>
          </a:p>
          <a:p>
            <a:pPr eaLnBrk="1" hangingPunct="1">
              <a:lnSpc>
                <a:spcPct val="90000"/>
              </a:lnSpc>
            </a:pPr>
            <a:r>
              <a:rPr lang="zh-TW" altLang="en-US" sz="2800" dirty="0" smtClean="0">
                <a:solidFill>
                  <a:schemeClr val="tx2"/>
                </a:solidFill>
                <a:ea typeface="標楷體" pitchFamily="65" charset="-120"/>
              </a:rPr>
              <a:t>適用繁星推薦、個人申請、考試分發、警察</a:t>
            </a:r>
          </a:p>
          <a:p>
            <a:pPr eaLnBrk="1" hangingPunct="1">
              <a:lnSpc>
                <a:spcPct val="90000"/>
              </a:lnSpc>
              <a:buFontTx/>
              <a:buNone/>
            </a:pPr>
            <a:r>
              <a:rPr lang="zh-TW" altLang="en-US" sz="2800" dirty="0" smtClean="0">
                <a:solidFill>
                  <a:schemeClr val="tx2"/>
                </a:solidFill>
                <a:ea typeface="標楷體" pitchFamily="65" charset="-120"/>
              </a:rPr>
              <a:t>   大學、科技大學申請入學、軍校甄選入學、進修學士班、部分國外大學。</a:t>
            </a:r>
          </a:p>
          <a:p>
            <a:pPr eaLnBrk="1" hangingPunct="1">
              <a:lnSpc>
                <a:spcPct val="90000"/>
              </a:lnSpc>
            </a:pPr>
            <a:r>
              <a:rPr lang="zh-TW" altLang="en-US" sz="2800" dirty="0" smtClean="0">
                <a:solidFill>
                  <a:schemeClr val="tx2"/>
                </a:solidFill>
                <a:ea typeface="標楷體" pitchFamily="65" charset="-120"/>
              </a:rPr>
              <a:t>具備就讀大學所需的基本學科能力</a:t>
            </a:r>
            <a:r>
              <a:rPr lang="en-US" altLang="zh-TW" sz="2800" dirty="0" smtClean="0">
                <a:solidFill>
                  <a:schemeClr val="tx2"/>
                </a:solidFill>
                <a:ea typeface="標楷體" pitchFamily="65" charset="-120"/>
              </a:rPr>
              <a:t>,</a:t>
            </a:r>
            <a:r>
              <a:rPr lang="zh-TW" altLang="en-US" sz="2800" dirty="0" smtClean="0">
                <a:solidFill>
                  <a:schemeClr val="tx2"/>
                </a:solidFill>
                <a:ea typeface="標楷體" pitchFamily="65" charset="-120"/>
              </a:rPr>
              <a:t>考試的範圍較小</a:t>
            </a:r>
            <a:r>
              <a:rPr lang="en-US" altLang="zh-TW" sz="2800" dirty="0" smtClean="0">
                <a:solidFill>
                  <a:schemeClr val="tx2"/>
                </a:solidFill>
                <a:ea typeface="標楷體" pitchFamily="65" charset="-120"/>
              </a:rPr>
              <a:t>,</a:t>
            </a:r>
            <a:r>
              <a:rPr lang="zh-TW" altLang="en-US" sz="2800" dirty="0" smtClean="0">
                <a:solidFill>
                  <a:schemeClr val="tx2"/>
                </a:solidFill>
                <a:ea typeface="標楷體" pitchFamily="65" charset="-120"/>
              </a:rPr>
              <a:t>難度較低</a:t>
            </a:r>
            <a:r>
              <a:rPr lang="en-US" altLang="zh-TW" sz="2800" dirty="0" smtClean="0">
                <a:solidFill>
                  <a:schemeClr val="tx2"/>
                </a:solidFill>
                <a:ea typeface="標楷體" pitchFamily="65" charset="-120"/>
              </a:rPr>
              <a:t>,</a:t>
            </a:r>
            <a:r>
              <a:rPr lang="zh-TW" altLang="en-US" sz="2800" dirty="0" smtClean="0">
                <a:solidFill>
                  <a:schemeClr val="tx2"/>
                </a:solidFill>
                <a:ea typeface="標楷體" pitchFamily="65" charset="-120"/>
              </a:rPr>
              <a:t>選擇題答錯不倒扣</a:t>
            </a:r>
          </a:p>
          <a:p>
            <a:pPr eaLnBrk="1" hangingPunct="1">
              <a:lnSpc>
                <a:spcPct val="90000"/>
              </a:lnSpc>
            </a:pPr>
            <a:r>
              <a:rPr lang="zh-TW" altLang="en-US" sz="2800" dirty="0" smtClean="0">
                <a:solidFill>
                  <a:schemeClr val="tx2"/>
                </a:solidFill>
                <a:ea typeface="標楷體" pitchFamily="65" charset="-120"/>
              </a:rPr>
              <a:t>分數以”</a:t>
            </a:r>
            <a:r>
              <a:rPr lang="zh-TW" altLang="en-US" sz="2800" dirty="0" smtClean="0">
                <a:solidFill>
                  <a:srgbClr val="FF0000"/>
                </a:solidFill>
                <a:ea typeface="標楷體" pitchFamily="65" charset="-120"/>
              </a:rPr>
              <a:t>級分</a:t>
            </a:r>
            <a:r>
              <a:rPr lang="zh-TW" altLang="en-US" sz="2800" dirty="0" smtClean="0">
                <a:solidFill>
                  <a:schemeClr val="tx2"/>
                </a:solidFill>
                <a:ea typeface="標楷體" pitchFamily="65" charset="-120"/>
              </a:rPr>
              <a:t>”呈現</a:t>
            </a:r>
            <a:r>
              <a:rPr lang="en-US" altLang="zh-TW" sz="2800" dirty="0" smtClean="0">
                <a:solidFill>
                  <a:schemeClr val="tx2"/>
                </a:solidFill>
                <a:ea typeface="標楷體" pitchFamily="65" charset="-120"/>
              </a:rPr>
              <a:t>,</a:t>
            </a:r>
            <a:r>
              <a:rPr lang="zh-TW" altLang="en-US" sz="2800" dirty="0" smtClean="0">
                <a:solidFill>
                  <a:schemeClr val="tx2"/>
                </a:solidFill>
                <a:ea typeface="標楷體" pitchFamily="65" charset="-120"/>
              </a:rPr>
              <a:t>滿分</a:t>
            </a:r>
            <a:r>
              <a:rPr lang="en-US" altLang="zh-TW" sz="2800" dirty="0" smtClean="0">
                <a:solidFill>
                  <a:schemeClr val="tx2"/>
                </a:solidFill>
                <a:ea typeface="標楷體" pitchFamily="65" charset="-120"/>
              </a:rPr>
              <a:t>15</a:t>
            </a:r>
            <a:r>
              <a:rPr lang="zh-TW" altLang="en-US" sz="2800" dirty="0" smtClean="0">
                <a:solidFill>
                  <a:schemeClr val="tx2"/>
                </a:solidFill>
                <a:ea typeface="標楷體" pitchFamily="65" charset="-120"/>
              </a:rPr>
              <a:t>級分</a:t>
            </a:r>
          </a:p>
        </p:txBody>
      </p:sp>
      <p:pic>
        <p:nvPicPr>
          <p:cNvPr id="6" name="Picture 2" descr="C:\Users\Administrator\Desktop\永年校徽校名圖檔.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912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93713" y="476672"/>
            <a:ext cx="8229600" cy="852487"/>
          </a:xfrm>
        </p:spPr>
        <p:txBody>
          <a:bodyPr/>
          <a:lstStyle/>
          <a:p>
            <a:pPr eaLnBrk="1" hangingPunct="1"/>
            <a:r>
              <a:rPr lang="zh-TW" altLang="en-US" b="1" dirty="0" smtClean="0">
                <a:ea typeface="標楷體" pitchFamily="65" charset="-120"/>
              </a:rPr>
              <a:t>選組時需</a:t>
            </a:r>
            <a:r>
              <a:rPr lang="zh-TW" altLang="en-US" b="1" dirty="0" smtClean="0">
                <a:solidFill>
                  <a:srgbClr val="FF6600"/>
                </a:solidFill>
                <a:ea typeface="標楷體" pitchFamily="65" charset="-120"/>
              </a:rPr>
              <a:t>考慮</a:t>
            </a:r>
            <a:r>
              <a:rPr lang="zh-TW" altLang="en-US" b="1" dirty="0" smtClean="0">
                <a:ea typeface="標楷體" pitchFamily="65" charset="-120"/>
              </a:rPr>
              <a:t>的重要因素</a:t>
            </a:r>
          </a:p>
        </p:txBody>
      </p:sp>
      <p:sp>
        <p:nvSpPr>
          <p:cNvPr id="5123" name="Rectangle 3"/>
          <p:cNvSpPr>
            <a:spLocks noGrp="1" noChangeArrowheads="1"/>
          </p:cNvSpPr>
          <p:nvPr>
            <p:ph idx="4294967295"/>
          </p:nvPr>
        </p:nvSpPr>
        <p:spPr>
          <a:xfrm>
            <a:off x="438150" y="1412875"/>
            <a:ext cx="8229600" cy="4579938"/>
          </a:xfrm>
        </p:spPr>
        <p:txBody>
          <a:bodyPr/>
          <a:lstStyle/>
          <a:p>
            <a:pPr algn="ctr" eaLnBrk="1" hangingPunct="1">
              <a:buFont typeface="Wingdings" pitchFamily="2" charset="2"/>
              <a:buNone/>
            </a:pPr>
            <a:r>
              <a:rPr lang="zh-TW" altLang="en-US" sz="3600" b="1" smtClean="0">
                <a:solidFill>
                  <a:srgbClr val="660066"/>
                </a:solidFill>
                <a:latin typeface="標楷體" pitchFamily="65" charset="-120"/>
                <a:ea typeface="標楷體" pitchFamily="65" charset="-120"/>
              </a:rPr>
              <a:t>知己</a:t>
            </a:r>
            <a:r>
              <a:rPr lang="en-US" altLang="zh-TW" sz="3600" b="1" smtClean="0">
                <a:solidFill>
                  <a:srgbClr val="660066"/>
                </a:solidFill>
                <a:latin typeface="標楷體" pitchFamily="65" charset="-120"/>
                <a:ea typeface="標楷體" pitchFamily="65" charset="-120"/>
              </a:rPr>
              <a:t>+</a:t>
            </a:r>
            <a:r>
              <a:rPr lang="zh-TW" altLang="en-US" sz="3600" b="1" smtClean="0">
                <a:solidFill>
                  <a:srgbClr val="660066"/>
                </a:solidFill>
                <a:latin typeface="標楷體" pitchFamily="65" charset="-120"/>
                <a:ea typeface="標楷體" pitchFamily="65" charset="-120"/>
              </a:rPr>
              <a:t>知彼      抉擇</a:t>
            </a:r>
          </a:p>
          <a:p>
            <a:pPr eaLnBrk="1" hangingPunct="1">
              <a:buFont typeface="Wingdings" pitchFamily="2" charset="2"/>
              <a:buNone/>
            </a:pPr>
            <a:endParaRPr lang="zh-TW" altLang="en-US" smtClean="0">
              <a:latin typeface="標楷體" pitchFamily="65" charset="-120"/>
              <a:ea typeface="標楷體" pitchFamily="65" charset="-120"/>
            </a:endParaRPr>
          </a:p>
          <a:p>
            <a:pPr eaLnBrk="1" hangingPunct="1">
              <a:buFont typeface="Wingdings" pitchFamily="2" charset="2"/>
              <a:buNone/>
            </a:pPr>
            <a:endParaRPr lang="zh-TW" altLang="en-US" smtClean="0">
              <a:solidFill>
                <a:schemeClr val="folHlink"/>
              </a:solidFill>
              <a:latin typeface="標楷體" pitchFamily="65" charset="-120"/>
              <a:ea typeface="標楷體" pitchFamily="65" charset="-120"/>
            </a:endParaRPr>
          </a:p>
          <a:p>
            <a:pPr eaLnBrk="1" hangingPunct="1">
              <a:buFont typeface="Wingdings" pitchFamily="2" charset="2"/>
              <a:buNone/>
            </a:pPr>
            <a:r>
              <a:rPr lang="zh-TW" altLang="en-US" smtClean="0">
                <a:solidFill>
                  <a:schemeClr val="folHlink"/>
                </a:solidFill>
                <a:latin typeface="標楷體" pitchFamily="65" charset="-120"/>
                <a:ea typeface="標楷體" pitchFamily="65" charset="-120"/>
              </a:rPr>
              <a:t>   </a:t>
            </a:r>
          </a:p>
          <a:p>
            <a:pPr eaLnBrk="1" hangingPunct="1">
              <a:buFont typeface="Wingdings" pitchFamily="2" charset="2"/>
              <a:buNone/>
            </a:pPr>
            <a:endParaRPr lang="zh-TW" altLang="en-US" b="1" smtClean="0"/>
          </a:p>
        </p:txBody>
      </p:sp>
      <p:sp>
        <p:nvSpPr>
          <p:cNvPr id="5124" name="Line 4"/>
          <p:cNvSpPr>
            <a:spLocks noChangeShapeType="1"/>
          </p:cNvSpPr>
          <p:nvPr/>
        </p:nvSpPr>
        <p:spPr bwMode="auto">
          <a:xfrm>
            <a:off x="4659313" y="1773238"/>
            <a:ext cx="792162" cy="0"/>
          </a:xfrm>
          <a:prstGeom prst="line">
            <a:avLst/>
          </a:prstGeom>
          <a:noFill/>
          <a:ln w="4127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5125" name="Rectangle 5"/>
          <p:cNvSpPr>
            <a:spLocks noChangeArrowheads="1"/>
          </p:cNvSpPr>
          <p:nvPr/>
        </p:nvSpPr>
        <p:spPr bwMode="auto">
          <a:xfrm>
            <a:off x="684213" y="2266950"/>
            <a:ext cx="7848600" cy="378618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69900" indent="-469900">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eaLnBrk="1" hangingPunct="1">
              <a:buClr>
                <a:srgbClr val="FF0000"/>
              </a:buClr>
              <a:buFont typeface="Wingdings" pitchFamily="2" charset="2"/>
              <a:buChar char="n"/>
            </a:pPr>
            <a:r>
              <a:rPr kumimoji="1" lang="zh-TW" altLang="en-US" sz="2600">
                <a:solidFill>
                  <a:srgbClr val="660066"/>
                </a:solidFill>
                <a:latin typeface="標楷體" pitchFamily="65" charset="-120"/>
                <a:ea typeface="標楷體" pitchFamily="65" charset="-120"/>
              </a:rPr>
              <a:t>知己</a:t>
            </a:r>
            <a:r>
              <a:rPr kumimoji="1" lang="en-US" altLang="zh-TW" sz="2600">
                <a:solidFill>
                  <a:srgbClr val="660066"/>
                </a:solidFill>
              </a:rPr>
              <a:t>─</a:t>
            </a:r>
            <a:r>
              <a:rPr kumimoji="1" lang="en-US" altLang="zh-TW" sz="2600">
                <a:solidFill>
                  <a:srgbClr val="660066"/>
                </a:solidFill>
                <a:latin typeface="標楷體" pitchFamily="65" charset="-120"/>
                <a:ea typeface="標楷體" pitchFamily="65" charset="-120"/>
              </a:rPr>
              <a:t> </a:t>
            </a:r>
            <a:r>
              <a:rPr kumimoji="1" lang="zh-TW" altLang="en-US" sz="2600">
                <a:solidFill>
                  <a:srgbClr val="660066"/>
                </a:solidFill>
                <a:latin typeface="標楷體" pitchFamily="65" charset="-120"/>
                <a:ea typeface="標楷體" pitchFamily="65" charset="-120"/>
              </a:rPr>
              <a:t>對自己的</a:t>
            </a:r>
            <a:r>
              <a:rPr kumimoji="1" lang="zh-TW" altLang="en-US" sz="2600" u="sng">
                <a:solidFill>
                  <a:srgbClr val="FF0000"/>
                </a:solidFill>
                <a:latin typeface="標楷體" pitchFamily="65" charset="-120"/>
                <a:ea typeface="標楷體" pitchFamily="65" charset="-120"/>
              </a:rPr>
              <a:t>性向</a:t>
            </a:r>
            <a:r>
              <a:rPr kumimoji="1" lang="zh-TW" altLang="en-US" sz="2600">
                <a:solidFill>
                  <a:srgbClr val="FF0000"/>
                </a:solidFill>
                <a:latin typeface="標楷體" pitchFamily="65" charset="-120"/>
                <a:ea typeface="標楷體" pitchFamily="65" charset="-120"/>
              </a:rPr>
              <a:t>、</a:t>
            </a:r>
            <a:r>
              <a:rPr kumimoji="1" lang="zh-TW" altLang="en-US" sz="2600" u="sng">
                <a:solidFill>
                  <a:srgbClr val="FF0000"/>
                </a:solidFill>
                <a:latin typeface="標楷體" pitchFamily="65" charset="-120"/>
                <a:ea typeface="標楷體" pitchFamily="65" charset="-120"/>
              </a:rPr>
              <a:t>興趣</a:t>
            </a:r>
            <a:r>
              <a:rPr kumimoji="1" lang="zh-TW" altLang="en-US" sz="2600">
                <a:solidFill>
                  <a:srgbClr val="660066"/>
                </a:solidFill>
                <a:latin typeface="標楷體" pitchFamily="65" charset="-120"/>
                <a:ea typeface="標楷體" pitchFamily="65" charset="-120"/>
              </a:rPr>
              <a:t>探索</a:t>
            </a:r>
          </a:p>
          <a:p>
            <a:pPr eaLnBrk="1" hangingPunct="1">
              <a:buClr>
                <a:schemeClr val="accent2"/>
              </a:buClr>
              <a:buFont typeface="Wingdings" pitchFamily="2" charset="2"/>
              <a:buNone/>
            </a:pPr>
            <a:r>
              <a:rPr kumimoji="1" lang="zh-TW" altLang="en-US" sz="2600">
                <a:latin typeface="標楷體" pitchFamily="65" charset="-120"/>
                <a:ea typeface="標楷體" pitchFamily="65" charset="-120"/>
              </a:rPr>
              <a:t>　 在校成績表現、社團或活動、價值觀、生活方式</a:t>
            </a:r>
          </a:p>
          <a:p>
            <a:pPr eaLnBrk="1" hangingPunct="1">
              <a:buClr>
                <a:srgbClr val="FF0000"/>
              </a:buClr>
              <a:buFont typeface="Wingdings" pitchFamily="2" charset="2"/>
              <a:buChar char="n"/>
            </a:pPr>
            <a:r>
              <a:rPr kumimoji="1" lang="zh-TW" altLang="en-US" sz="2600">
                <a:solidFill>
                  <a:srgbClr val="660066"/>
                </a:solidFill>
                <a:latin typeface="標楷體" pitchFamily="65" charset="-120"/>
                <a:ea typeface="標楷體" pitchFamily="65" charset="-120"/>
              </a:rPr>
              <a:t>知彼</a:t>
            </a:r>
            <a:r>
              <a:rPr kumimoji="1" lang="en-US" altLang="zh-TW" sz="2600">
                <a:solidFill>
                  <a:srgbClr val="660066"/>
                </a:solidFill>
              </a:rPr>
              <a:t>─</a:t>
            </a:r>
            <a:r>
              <a:rPr kumimoji="1" lang="zh-TW" altLang="en-US" sz="2600">
                <a:solidFill>
                  <a:srgbClr val="660066"/>
                </a:solidFill>
                <a:latin typeface="標楷體" pitchFamily="65" charset="-120"/>
                <a:ea typeface="標楷體" pitchFamily="65" charset="-120"/>
              </a:rPr>
              <a:t> </a:t>
            </a:r>
            <a:endParaRPr kumimoji="1" lang="en-US" altLang="zh-TW" sz="2600">
              <a:solidFill>
                <a:srgbClr val="660066"/>
              </a:solidFill>
              <a:latin typeface="標楷體" pitchFamily="65" charset="-120"/>
              <a:ea typeface="標楷體" pitchFamily="65" charset="-120"/>
            </a:endParaRPr>
          </a:p>
          <a:p>
            <a:pPr eaLnBrk="1" hangingPunct="1">
              <a:buClr>
                <a:schemeClr val="accent2"/>
              </a:buClr>
              <a:buFont typeface="Wingdings" pitchFamily="2" charset="2"/>
              <a:buChar char="u"/>
            </a:pPr>
            <a:r>
              <a:rPr kumimoji="1" lang="zh-TW" altLang="en-US" sz="2600">
                <a:solidFill>
                  <a:srgbClr val="660066"/>
                </a:solidFill>
                <a:latin typeface="標楷體" pitchFamily="65" charset="-120"/>
                <a:ea typeface="標楷體" pitchFamily="65" charset="-120"/>
              </a:rPr>
              <a:t>對</a:t>
            </a:r>
            <a:r>
              <a:rPr kumimoji="1" lang="zh-TW" altLang="en-US" sz="2600" u="sng">
                <a:solidFill>
                  <a:srgbClr val="660066"/>
                </a:solidFill>
                <a:latin typeface="標楷體" pitchFamily="65" charset="-120"/>
                <a:ea typeface="標楷體" pitchFamily="65" charset="-120"/>
              </a:rPr>
              <a:t>教育與職業資料</a:t>
            </a:r>
            <a:r>
              <a:rPr kumimoji="1" lang="zh-TW" altLang="en-US" sz="2600">
                <a:solidFill>
                  <a:srgbClr val="660066"/>
                </a:solidFill>
                <a:latin typeface="標楷體" pitchFamily="65" charset="-120"/>
                <a:ea typeface="標楷體" pitchFamily="65" charset="-120"/>
              </a:rPr>
              <a:t>的探索</a:t>
            </a:r>
          </a:p>
          <a:p>
            <a:pPr eaLnBrk="1" hangingPunct="1">
              <a:buClr>
                <a:schemeClr val="accent2"/>
              </a:buClr>
              <a:buFont typeface="Wingdings" pitchFamily="2" charset="2"/>
              <a:buNone/>
            </a:pPr>
            <a:r>
              <a:rPr kumimoji="1" lang="zh-TW" altLang="en-US" sz="2600">
                <a:latin typeface="標楷體" pitchFamily="65" charset="-120"/>
                <a:ea typeface="標楷體" pitchFamily="65" charset="-120"/>
              </a:rPr>
              <a:t>　 本校課程資料、大學科系、大學入學管道、科系未來發展</a:t>
            </a:r>
          </a:p>
          <a:p>
            <a:pPr eaLnBrk="1" hangingPunct="1">
              <a:buClr>
                <a:schemeClr val="accent2"/>
              </a:buClr>
              <a:buFont typeface="Wingdings" pitchFamily="2" charset="2"/>
              <a:buChar char="u"/>
            </a:pPr>
            <a:r>
              <a:rPr kumimoji="1" lang="zh-TW" altLang="en-US" sz="2600">
                <a:solidFill>
                  <a:srgbClr val="660066"/>
                </a:solidFill>
                <a:latin typeface="標楷體" pitchFamily="65" charset="-120"/>
                <a:ea typeface="標楷體" pitchFamily="65" charset="-120"/>
              </a:rPr>
              <a:t>對</a:t>
            </a:r>
            <a:r>
              <a:rPr kumimoji="1" lang="zh-TW" altLang="en-US" sz="2600" u="sng">
                <a:solidFill>
                  <a:srgbClr val="660066"/>
                </a:solidFill>
                <a:latin typeface="標楷體" pitchFamily="65" charset="-120"/>
                <a:ea typeface="標楷體" pitchFamily="65" charset="-120"/>
              </a:rPr>
              <a:t>個人與環境關係</a:t>
            </a:r>
            <a:r>
              <a:rPr kumimoji="1" lang="zh-TW" altLang="en-US" sz="2600">
                <a:solidFill>
                  <a:srgbClr val="660066"/>
                </a:solidFill>
                <a:latin typeface="標楷體" pitchFamily="65" charset="-120"/>
                <a:ea typeface="標楷體" pitchFamily="65" charset="-120"/>
              </a:rPr>
              <a:t>的探索</a:t>
            </a:r>
          </a:p>
          <a:p>
            <a:pPr eaLnBrk="1" hangingPunct="1">
              <a:buClr>
                <a:schemeClr val="accent2"/>
              </a:buClr>
              <a:buFont typeface="Wingdings" pitchFamily="2" charset="2"/>
              <a:buNone/>
            </a:pPr>
            <a:r>
              <a:rPr kumimoji="1" lang="zh-TW" altLang="en-US" sz="2600">
                <a:latin typeface="標楷體" pitchFamily="65" charset="-120"/>
                <a:ea typeface="標楷體" pitchFamily="65" charset="-120"/>
              </a:rPr>
              <a:t>　 父母期望、老師同學意見、學長姐經驗、社會發展趨勢</a:t>
            </a:r>
          </a:p>
          <a:p>
            <a:pPr eaLnBrk="1" hangingPunct="1">
              <a:spcBef>
                <a:spcPct val="20000"/>
              </a:spcBef>
              <a:buClr>
                <a:schemeClr val="accent2"/>
              </a:buClr>
              <a:buFont typeface="Wingdings" pitchFamily="2" charset="2"/>
              <a:buNone/>
            </a:pPr>
            <a:endParaRPr kumimoji="1" lang="zh-TW" altLang="en-US" sz="2600">
              <a:latin typeface="標楷體" pitchFamily="65" charset="-120"/>
              <a:ea typeface="標楷體" pitchFamily="65" charset="-120"/>
            </a:endParaRPr>
          </a:p>
          <a:p>
            <a:pPr eaLnBrk="1" hangingPunct="1">
              <a:spcBef>
                <a:spcPct val="20000"/>
              </a:spcBef>
              <a:buClr>
                <a:schemeClr val="accent2"/>
              </a:buClr>
              <a:buFont typeface="Wingdings" pitchFamily="2" charset="2"/>
              <a:buChar char="o"/>
            </a:pPr>
            <a:endParaRPr kumimoji="1" lang="en-US" altLang="zh-TW" sz="2600">
              <a:latin typeface="標楷體" pitchFamily="65" charset="-120"/>
              <a:ea typeface="標楷體" pitchFamily="65" charset="-120"/>
            </a:endParaRPr>
          </a:p>
        </p:txBody>
      </p:sp>
      <p:pic>
        <p:nvPicPr>
          <p:cNvPr id="7"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57000933"/>
              </p:ext>
            </p:extLst>
          </p:nvPr>
        </p:nvGraphicFramePr>
        <p:xfrm>
          <a:off x="107505" y="1340767"/>
          <a:ext cx="8856983" cy="5328593"/>
        </p:xfrm>
        <a:graphic>
          <a:graphicData uri="http://schemas.openxmlformats.org/drawingml/2006/table">
            <a:tbl>
              <a:tblPr/>
              <a:tblGrid>
                <a:gridCol w="1097973"/>
                <a:gridCol w="7759010"/>
              </a:tblGrid>
              <a:tr h="739555">
                <a:tc>
                  <a:txBody>
                    <a:bodyPr/>
                    <a:lstStyle>
                      <a:lvl1pPr>
                        <a:spcBef>
                          <a:spcPct val="20000"/>
                        </a:spcBef>
                        <a:buClr>
                          <a:srgbClr val="0BD0D9"/>
                        </a:buClr>
                        <a:buSzPct val="95000"/>
                        <a:buFont typeface="Wingdings 2" pitchFamily="18" charset="2"/>
                        <a:defRPr sz="2200">
                          <a:solidFill>
                            <a:schemeClr val="tx1"/>
                          </a:solidFill>
                          <a:latin typeface="Constantia" pitchFamily="18" charset="0"/>
                          <a:ea typeface="新細明體" charset="-12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ea typeface="新細明體" charset="-12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ea typeface="新細明體" charset="-12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ea typeface="新細明體" charset="-12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ea typeface="新細明體" charset="-12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FFFF"/>
                          </a:solidFill>
                          <a:effectLst/>
                          <a:latin typeface="標楷體" pitchFamily="65" charset="-120"/>
                          <a:ea typeface="標楷體" pitchFamily="65" charset="-120"/>
                        </a:rPr>
                        <a:t>考科</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9A53"/>
                    </a:solidFill>
                  </a:tcPr>
                </a:tc>
                <a:tc>
                  <a:txBody>
                    <a:bodyPr/>
                    <a:lstStyle>
                      <a:lvl1pPr marL="47625">
                        <a:spcBef>
                          <a:spcPct val="20000"/>
                        </a:spcBef>
                        <a:buClr>
                          <a:srgbClr val="0BD0D9"/>
                        </a:buClr>
                        <a:buSzPct val="95000"/>
                        <a:buFont typeface="Wingdings 2" pitchFamily="18" charset="2"/>
                        <a:defRPr sz="2200">
                          <a:solidFill>
                            <a:schemeClr val="tx1"/>
                          </a:solidFill>
                          <a:latin typeface="Constantia" pitchFamily="18" charset="0"/>
                          <a:ea typeface="新細明體" charset="-12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ea typeface="新細明體" charset="-12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ea typeface="新細明體" charset="-12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ea typeface="新細明體" charset="-12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ea typeface="新細明體" charset="-12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9p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altLang="en-US" sz="2800" b="1" i="0" u="none" strike="noStrike" cap="none" normalizeH="0" baseline="0" dirty="0" smtClean="0">
                          <a:ln>
                            <a:noFill/>
                          </a:ln>
                          <a:solidFill>
                            <a:srgbClr val="FFFFFF"/>
                          </a:solidFill>
                          <a:effectLst/>
                          <a:latin typeface="標楷體" pitchFamily="65" charset="-120"/>
                          <a:ea typeface="標楷體" pitchFamily="65" charset="-120"/>
                        </a:rPr>
                        <a:t>測 驗 範 圍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9A53"/>
                    </a:solidFill>
                  </a:tcPr>
                </a:tc>
              </a:tr>
              <a:tr h="935216">
                <a:tc>
                  <a:txBody>
                    <a:bodyPr/>
                    <a:lstStyle>
                      <a:lvl1pPr marL="47625">
                        <a:spcBef>
                          <a:spcPct val="20000"/>
                        </a:spcBef>
                        <a:buClr>
                          <a:srgbClr val="0BD0D9"/>
                        </a:buClr>
                        <a:buSzPct val="95000"/>
                        <a:buFont typeface="Wingdings 2" pitchFamily="18" charset="2"/>
                        <a:defRPr sz="2200">
                          <a:solidFill>
                            <a:schemeClr val="tx1"/>
                          </a:solidFill>
                          <a:latin typeface="Constantia" pitchFamily="18" charset="0"/>
                          <a:ea typeface="新細明體" charset="-12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ea typeface="新細明體" charset="-12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ea typeface="新細明體" charset="-12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ea typeface="新細明體" charset="-12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ea typeface="新細明體" charset="-12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9p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rPr>
                        <a:t>國文</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rPr>
                        <a:t> </a:t>
                      </a:r>
                      <a:endPar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endParaRP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FE9"/>
                    </a:solidFill>
                  </a:tcPr>
                </a:tc>
                <a:tc>
                  <a:txBody>
                    <a:bodyPr/>
                    <a:lstStyle>
                      <a:lvl1pPr marL="47625">
                        <a:spcBef>
                          <a:spcPct val="20000"/>
                        </a:spcBef>
                        <a:buClr>
                          <a:srgbClr val="0BD0D9"/>
                        </a:buClr>
                        <a:buSzPct val="95000"/>
                        <a:buFont typeface="Wingdings 2" pitchFamily="18" charset="2"/>
                        <a:defRPr sz="2200">
                          <a:solidFill>
                            <a:schemeClr val="tx1"/>
                          </a:solidFill>
                          <a:latin typeface="Constantia" pitchFamily="18" charset="0"/>
                          <a:ea typeface="新細明體" charset="-12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ea typeface="新細明體" charset="-12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ea typeface="新細明體" charset="-12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ea typeface="新細明體" charset="-12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ea typeface="新細明體" charset="-12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9p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rPr>
                        <a:t>高一必修科目國文、高二必修科目國文、高三上必修科目國文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FE9"/>
                    </a:solidFill>
                  </a:tcPr>
                </a:tc>
              </a:tr>
              <a:tr h="935216">
                <a:tc>
                  <a:txBody>
                    <a:bodyPr/>
                    <a:lstStyle>
                      <a:lvl1pPr marL="47625">
                        <a:spcBef>
                          <a:spcPct val="20000"/>
                        </a:spcBef>
                        <a:buClr>
                          <a:srgbClr val="0BD0D9"/>
                        </a:buClr>
                        <a:buSzPct val="95000"/>
                        <a:buFont typeface="Wingdings 2" pitchFamily="18" charset="2"/>
                        <a:defRPr sz="2200">
                          <a:solidFill>
                            <a:schemeClr val="tx1"/>
                          </a:solidFill>
                          <a:latin typeface="Constantia" pitchFamily="18" charset="0"/>
                          <a:ea typeface="新細明體" charset="-12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ea typeface="新細明體" charset="-12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ea typeface="新細明體" charset="-12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ea typeface="新細明體" charset="-12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ea typeface="新細明體" charset="-12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9p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英文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47625">
                        <a:spcBef>
                          <a:spcPct val="20000"/>
                        </a:spcBef>
                        <a:buClr>
                          <a:srgbClr val="0BD0D9"/>
                        </a:buClr>
                        <a:buSzPct val="95000"/>
                        <a:buFont typeface="Wingdings 2" pitchFamily="18" charset="2"/>
                        <a:defRPr sz="2200">
                          <a:solidFill>
                            <a:schemeClr val="tx1"/>
                          </a:solidFill>
                          <a:latin typeface="Constantia" pitchFamily="18" charset="0"/>
                          <a:ea typeface="新細明體" charset="-12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ea typeface="新細明體" charset="-12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ea typeface="新細明體" charset="-12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ea typeface="新細明體" charset="-12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ea typeface="新細明體" charset="-12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9p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高一必修科目英文、高二必修科目英文、高三上必修科目英文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06870">
                <a:tc>
                  <a:txBody>
                    <a:bodyPr/>
                    <a:lstStyle>
                      <a:lvl1pPr marL="47625">
                        <a:spcBef>
                          <a:spcPct val="20000"/>
                        </a:spcBef>
                        <a:buClr>
                          <a:srgbClr val="0BD0D9"/>
                        </a:buClr>
                        <a:buSzPct val="95000"/>
                        <a:buFont typeface="Wingdings 2" pitchFamily="18" charset="2"/>
                        <a:defRPr sz="2200">
                          <a:solidFill>
                            <a:schemeClr val="tx1"/>
                          </a:solidFill>
                          <a:latin typeface="Constantia" pitchFamily="18" charset="0"/>
                          <a:ea typeface="新細明體" charset="-12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ea typeface="新細明體" charset="-12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ea typeface="新細明體" charset="-12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ea typeface="新細明體" charset="-12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ea typeface="新細明體" charset="-12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9p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rPr>
                        <a:t>數學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FE9"/>
                    </a:solidFill>
                  </a:tcPr>
                </a:tc>
                <a:tc>
                  <a:txBody>
                    <a:bodyPr/>
                    <a:lstStyle>
                      <a:lvl1pPr marL="47625">
                        <a:spcBef>
                          <a:spcPct val="20000"/>
                        </a:spcBef>
                        <a:buClr>
                          <a:srgbClr val="0BD0D9"/>
                        </a:buClr>
                        <a:buSzPct val="95000"/>
                        <a:buFont typeface="Wingdings 2" pitchFamily="18" charset="2"/>
                        <a:defRPr sz="2200">
                          <a:solidFill>
                            <a:schemeClr val="tx1"/>
                          </a:solidFill>
                          <a:latin typeface="Constantia" pitchFamily="18" charset="0"/>
                          <a:ea typeface="新細明體" charset="-12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ea typeface="新細明體" charset="-12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ea typeface="新細明體" charset="-12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ea typeface="新細明體" charset="-12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ea typeface="新細明體" charset="-12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9p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高一必修科目數學、高二必修科目數學</a:t>
                      </a: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rPr>
                        <a:t>A</a:t>
                      </a:r>
                      <a:endParaRPr kumimoji="0" lang="zh-TW" altLang="zh-TW" sz="2800" b="0" i="0" u="none" strike="noStrike" cap="none" normalizeH="0" baseline="0" smtClean="0">
                        <a:ln>
                          <a:noFill/>
                        </a:ln>
                        <a:solidFill>
                          <a:srgbClr val="000000"/>
                        </a:solidFill>
                        <a:effectLst/>
                        <a:latin typeface="標楷體" pitchFamily="65" charset="-120"/>
                        <a:ea typeface="標楷體" pitchFamily="65" charset="-120"/>
                      </a:endParaRP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FE9"/>
                    </a:solidFill>
                  </a:tcPr>
                </a:tc>
              </a:tr>
              <a:tr h="1811736">
                <a:tc>
                  <a:txBody>
                    <a:bodyPr/>
                    <a:lstStyle>
                      <a:lvl1pPr marL="47625">
                        <a:spcBef>
                          <a:spcPct val="20000"/>
                        </a:spcBef>
                        <a:buClr>
                          <a:srgbClr val="0BD0D9"/>
                        </a:buClr>
                        <a:buSzPct val="95000"/>
                        <a:buFont typeface="Wingdings 2" pitchFamily="18" charset="2"/>
                        <a:defRPr sz="2200">
                          <a:solidFill>
                            <a:schemeClr val="tx1"/>
                          </a:solidFill>
                          <a:latin typeface="Constantia" pitchFamily="18" charset="0"/>
                          <a:ea typeface="新細明體" charset="-12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ea typeface="新細明體" charset="-12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ea typeface="新細明體" charset="-12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ea typeface="新細明體" charset="-12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ea typeface="新細明體" charset="-12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9p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自然</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FE9"/>
                    </a:solidFill>
                  </a:tcPr>
                </a:tc>
                <a:tc>
                  <a:txBody>
                    <a:bodyPr/>
                    <a:lstStyle>
                      <a:lvl1pPr marL="47625">
                        <a:spcBef>
                          <a:spcPct val="20000"/>
                        </a:spcBef>
                        <a:buClr>
                          <a:srgbClr val="0BD0D9"/>
                        </a:buClr>
                        <a:buSzPct val="95000"/>
                        <a:buFont typeface="Wingdings 2" pitchFamily="18" charset="2"/>
                        <a:defRPr sz="2200">
                          <a:solidFill>
                            <a:schemeClr val="tx1"/>
                          </a:solidFill>
                          <a:latin typeface="Constantia" pitchFamily="18" charset="0"/>
                          <a:ea typeface="新細明體" charset="-120"/>
                        </a:defRPr>
                      </a:lvl1pPr>
                      <a:lvl2pPr marL="742950" indent="-285750">
                        <a:spcBef>
                          <a:spcPct val="20000"/>
                        </a:spcBef>
                        <a:buClr>
                          <a:schemeClr val="accent1"/>
                        </a:buClr>
                        <a:buSzPct val="85000"/>
                        <a:buFont typeface="Wingdings 2" pitchFamily="18" charset="2"/>
                        <a:defRPr sz="2000">
                          <a:solidFill>
                            <a:schemeClr val="tx1"/>
                          </a:solidFill>
                          <a:latin typeface="Constantia" pitchFamily="18" charset="0"/>
                          <a:ea typeface="新細明體" charset="-120"/>
                        </a:defRPr>
                      </a:lvl2pPr>
                      <a:lvl3pPr marL="1143000" indent="-228600">
                        <a:spcBef>
                          <a:spcPct val="20000"/>
                        </a:spcBef>
                        <a:buClr>
                          <a:schemeClr val="accent2"/>
                        </a:buClr>
                        <a:buSzPct val="70000"/>
                        <a:buFont typeface="Wingdings 2" pitchFamily="18" charset="2"/>
                        <a:defRPr sz="1900">
                          <a:solidFill>
                            <a:schemeClr val="tx1"/>
                          </a:solidFill>
                          <a:latin typeface="Constantia" pitchFamily="18" charset="0"/>
                          <a:ea typeface="新細明體" charset="-120"/>
                        </a:defRPr>
                      </a:lvl3pPr>
                      <a:lvl4pPr marL="1600200" indent="-228600">
                        <a:spcBef>
                          <a:spcPct val="20000"/>
                        </a:spcBef>
                        <a:buClr>
                          <a:srgbClr val="0BD0D9"/>
                        </a:buClr>
                        <a:buSzPct val="65000"/>
                        <a:buFont typeface="Wingdings 2" pitchFamily="18" charset="2"/>
                        <a:defRPr>
                          <a:solidFill>
                            <a:schemeClr val="tx1"/>
                          </a:solidFill>
                          <a:latin typeface="Constantia" pitchFamily="18" charset="0"/>
                          <a:ea typeface="新細明體" charset="-120"/>
                        </a:defRPr>
                      </a:lvl4pPr>
                      <a:lvl5pPr marL="2057400" indent="-228600">
                        <a:spcBef>
                          <a:spcPct val="20000"/>
                        </a:spcBef>
                        <a:buClr>
                          <a:srgbClr val="10CF9B"/>
                        </a:buClr>
                        <a:buSzPct val="65000"/>
                        <a:buFont typeface="Wingdings 2" pitchFamily="18" charset="2"/>
                        <a:defRPr>
                          <a:solidFill>
                            <a:schemeClr val="tx1"/>
                          </a:solidFill>
                          <a:latin typeface="Constantia" pitchFamily="18" charset="0"/>
                          <a:ea typeface="新細明體" charset="-12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ea typeface="新細明體" charset="-120"/>
                        </a:defRPr>
                      </a:lvl9p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rPr>
                        <a:t>必修科目基礎物理一、必修科目基礎化學（一）必修科目基礎生物</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rPr>
                        <a:t>(1)</a:t>
                      </a:r>
                      <a:r>
                        <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rPr>
                        <a:t>、必修科目基礎地球科學</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rPr>
                        <a:t>必修科目基礎物理二</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rPr>
                        <a:t>A</a:t>
                      </a:r>
                      <a:r>
                        <a:rPr kumimoji="0" lang="zh-TW" altLang="en-US" sz="2800" b="0" i="0" u="none" strike="noStrike" cap="none" normalizeH="0" baseline="0" dirty="0" smtClean="0">
                          <a:ln>
                            <a:noFill/>
                          </a:ln>
                          <a:solidFill>
                            <a:srgbClr val="000000"/>
                          </a:solidFill>
                          <a:effectLst/>
                          <a:latin typeface="標楷體" pitchFamily="65" charset="-120"/>
                          <a:ea typeface="標楷體" pitchFamily="65" charset="-120"/>
                        </a:rPr>
                        <a:t>、必修科目基礎化學（二） </a:t>
                      </a:r>
                    </a:p>
                  </a:txBody>
                  <a:tcPr marL="28575" marR="28575" marT="28575" marB="285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FE9"/>
                    </a:solidFill>
                  </a:tcPr>
                </a:tc>
              </a:tr>
            </a:tbl>
          </a:graphicData>
        </a:graphic>
      </p:graphicFrame>
      <p:sp>
        <p:nvSpPr>
          <p:cNvPr id="3" name="矩形 2"/>
          <p:cNvSpPr/>
          <p:nvPr/>
        </p:nvSpPr>
        <p:spPr>
          <a:xfrm>
            <a:off x="476250" y="404813"/>
            <a:ext cx="6264275" cy="830262"/>
          </a:xfrm>
          <a:prstGeom prst="rect">
            <a:avLst/>
          </a:prstGeom>
        </p:spPr>
        <p:txBody>
          <a:bodyPr>
            <a:spAutoFit/>
          </a:bodyPr>
          <a:lstStyle/>
          <a:p>
            <a:pPr>
              <a:defRPr/>
            </a:pPr>
            <a:r>
              <a:rPr lang="zh-TW" altLang="en-US" sz="4800" b="1" dirty="0">
                <a:solidFill>
                  <a:srgbClr val="0070C0"/>
                </a:solidFill>
                <a:effectLst>
                  <a:outerShdw blurRad="38100" dist="38100" dir="2700000" algn="tl">
                    <a:srgbClr val="C0C0C0"/>
                  </a:outerShdw>
                </a:effectLst>
                <a:ea typeface="標楷體" pitchFamily="65" charset="-120"/>
              </a:rPr>
              <a:t>學科能力測驗</a:t>
            </a:r>
            <a:r>
              <a:rPr lang="en-US" altLang="zh-TW" kern="0" dirty="0">
                <a:solidFill>
                  <a:srgbClr val="0070C0"/>
                </a:solidFill>
                <a:latin typeface="Calibri"/>
                <a:ea typeface="標楷體" pitchFamily="65" charset="-120"/>
              </a:rPr>
              <a:t>2/2</a:t>
            </a:r>
            <a:endParaRPr lang="zh-TW" altLang="en-US" sz="4800" dirty="0">
              <a:solidFill>
                <a:srgbClr val="0070C0"/>
              </a:solidFill>
              <a:ea typeface="新細明體" pitchFamily="18" charset="-120"/>
            </a:endParaRP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66855" y="30908"/>
            <a:ext cx="9047476" cy="673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094720"/>
            <a:ext cx="1224136" cy="120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695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094720"/>
            <a:ext cx="1224136" cy="120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p:nvPr>
        </p:nvPicPr>
        <p:blipFill rotWithShape="1">
          <a:blip r:embed="rId4">
            <a:extLst>
              <a:ext uri="{28A0092B-C50C-407E-A947-70E740481C1C}">
                <a14:useLocalDpi xmlns:a14="http://schemas.microsoft.com/office/drawing/2010/main" val="0"/>
              </a:ext>
            </a:extLst>
          </a:blip>
          <a:srcRect l="779" t="9491" r="1729" b="8474"/>
          <a:stretch/>
        </p:blipFill>
        <p:spPr bwMode="auto">
          <a:xfrm>
            <a:off x="129283" y="199306"/>
            <a:ext cx="8928992" cy="618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016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p:cNvSpPr>
          <p:nvPr>
            <p:ph type="title"/>
          </p:nvPr>
        </p:nvSpPr>
        <p:spPr>
          <a:xfrm>
            <a:off x="611188" y="404813"/>
            <a:ext cx="4921250" cy="993775"/>
          </a:xfrm>
          <a:extLst/>
        </p:spPr>
        <p:txBody>
          <a:bodyPr/>
          <a:lstStyle/>
          <a:p>
            <a:pPr eaLnBrk="1" hangingPunct="1">
              <a:defRPr/>
            </a:pPr>
            <a:r>
              <a:rPr lang="zh-TW" altLang="en-US" sz="4800" b="1" dirty="0" smtClean="0">
                <a:solidFill>
                  <a:schemeClr val="tx1"/>
                </a:solidFill>
                <a:effectLst>
                  <a:outerShdw blurRad="38100" dist="38100" dir="2700000" algn="tl">
                    <a:srgbClr val="C0C0C0"/>
                  </a:outerShdw>
                </a:effectLst>
                <a:ea typeface="標楷體" pitchFamily="65" charset="-120"/>
              </a:rPr>
              <a:t>指定科目考試</a:t>
            </a:r>
          </a:p>
        </p:txBody>
      </p:sp>
      <p:sp>
        <p:nvSpPr>
          <p:cNvPr id="33795" name="Rectangle 3"/>
          <p:cNvSpPr>
            <a:spLocks noGrp="1"/>
          </p:cNvSpPr>
          <p:nvPr>
            <p:ph type="body" idx="1"/>
          </p:nvPr>
        </p:nvSpPr>
        <p:spPr>
          <a:xfrm>
            <a:off x="476250" y="1492250"/>
            <a:ext cx="8229600" cy="4389438"/>
          </a:xfrm>
        </p:spPr>
        <p:txBody>
          <a:bodyPr/>
          <a:lstStyle/>
          <a:p>
            <a:pPr eaLnBrk="1" hangingPunct="1"/>
            <a:r>
              <a:rPr lang="en-US" altLang="zh-TW" sz="2800" dirty="0" smtClean="0">
                <a:solidFill>
                  <a:schemeClr val="tx2"/>
                </a:solidFill>
                <a:ea typeface="標楷體" pitchFamily="65" charset="-120"/>
              </a:rPr>
              <a:t>7</a:t>
            </a:r>
            <a:r>
              <a:rPr lang="zh-TW" altLang="en-US" sz="2800" dirty="0" smtClean="0">
                <a:solidFill>
                  <a:schemeClr val="tx2"/>
                </a:solidFill>
                <a:ea typeface="標楷體" pitchFamily="65" charset="-120"/>
              </a:rPr>
              <a:t>月</a:t>
            </a:r>
            <a:r>
              <a:rPr lang="en-US" altLang="zh-TW" sz="2800" dirty="0" smtClean="0">
                <a:solidFill>
                  <a:schemeClr val="tx2"/>
                </a:solidFill>
                <a:ea typeface="標楷體" pitchFamily="65" charset="-120"/>
              </a:rPr>
              <a:t>1</a:t>
            </a:r>
            <a:r>
              <a:rPr lang="zh-TW" altLang="en-US" sz="2800" dirty="0" smtClean="0">
                <a:solidFill>
                  <a:schemeClr val="tx2"/>
                </a:solidFill>
                <a:ea typeface="標楷體" pitchFamily="65" charset="-120"/>
              </a:rPr>
              <a:t>～</a:t>
            </a:r>
            <a:r>
              <a:rPr lang="en-US" altLang="zh-TW" sz="2800" dirty="0" smtClean="0">
                <a:solidFill>
                  <a:schemeClr val="tx2"/>
                </a:solidFill>
                <a:ea typeface="標楷體" pitchFamily="65" charset="-120"/>
              </a:rPr>
              <a:t>3</a:t>
            </a:r>
            <a:r>
              <a:rPr lang="zh-TW" altLang="en-US" sz="2800" dirty="0" smtClean="0">
                <a:solidFill>
                  <a:schemeClr val="tx2"/>
                </a:solidFill>
                <a:ea typeface="標楷體" pitchFamily="65" charset="-120"/>
              </a:rPr>
              <a:t>日 考試</a:t>
            </a:r>
          </a:p>
          <a:p>
            <a:pPr eaLnBrk="1" hangingPunct="1"/>
            <a:r>
              <a:rPr lang="zh-TW" altLang="en-US" sz="2800" dirty="0" smtClean="0">
                <a:solidFill>
                  <a:schemeClr val="tx2"/>
                </a:solidFill>
                <a:ea typeface="標楷體" pitchFamily="65" charset="-120"/>
              </a:rPr>
              <a:t>選考</a:t>
            </a:r>
            <a:r>
              <a:rPr lang="zh-TW" altLang="en-US" sz="2800" dirty="0" smtClean="0">
                <a:solidFill>
                  <a:srgbClr val="FF0000"/>
                </a:solidFill>
                <a:ea typeface="標楷體" pitchFamily="65" charset="-120"/>
              </a:rPr>
              <a:t>國文、英文、數學甲、數學乙、物理、化學、生物、歷史、地理、公民與社會</a:t>
            </a:r>
          </a:p>
          <a:p>
            <a:pPr eaLnBrk="1" hangingPunct="1"/>
            <a:r>
              <a:rPr lang="zh-TW" altLang="en-US" sz="2800" dirty="0" smtClean="0">
                <a:solidFill>
                  <a:schemeClr val="tx2"/>
                </a:solidFill>
                <a:ea typeface="標楷體" pitchFamily="65" charset="-120"/>
              </a:rPr>
              <a:t>考試範圍：</a:t>
            </a:r>
            <a:r>
              <a:rPr lang="zh-TW" altLang="en-US" sz="2800" dirty="0" smtClean="0">
                <a:solidFill>
                  <a:srgbClr val="FF0000"/>
                </a:solidFill>
                <a:ea typeface="標楷體" pitchFamily="65" charset="-120"/>
              </a:rPr>
              <a:t>高一、高二、高三</a:t>
            </a:r>
          </a:p>
          <a:p>
            <a:pPr eaLnBrk="1" hangingPunct="1"/>
            <a:r>
              <a:rPr lang="zh-TW" altLang="en-US" sz="2800" dirty="0" smtClean="0">
                <a:solidFill>
                  <a:schemeClr val="tx2"/>
                </a:solidFill>
                <a:ea typeface="標楷體" pitchFamily="65" charset="-120"/>
              </a:rPr>
              <a:t>適用考試分發</a:t>
            </a:r>
          </a:p>
          <a:p>
            <a:pPr eaLnBrk="1" hangingPunct="1"/>
            <a:r>
              <a:rPr lang="zh-TW" altLang="en-US" sz="2800" dirty="0" smtClean="0">
                <a:solidFill>
                  <a:schemeClr val="tx2"/>
                </a:solidFill>
                <a:ea typeface="標楷體" pitchFamily="65" charset="-120"/>
              </a:rPr>
              <a:t>範圍較大</a:t>
            </a:r>
            <a:r>
              <a:rPr lang="en-US" altLang="zh-TW" sz="2800" dirty="0" smtClean="0">
                <a:solidFill>
                  <a:schemeClr val="tx2"/>
                </a:solidFill>
                <a:ea typeface="標楷體" pitchFamily="65" charset="-120"/>
              </a:rPr>
              <a:t>,</a:t>
            </a:r>
            <a:r>
              <a:rPr lang="zh-TW" altLang="en-US" sz="2800" dirty="0" smtClean="0">
                <a:solidFill>
                  <a:schemeClr val="tx2"/>
                </a:solidFill>
                <a:ea typeface="標楷體" pitchFamily="65" charset="-120"/>
              </a:rPr>
              <a:t>難度較高</a:t>
            </a:r>
            <a:r>
              <a:rPr lang="en-US" altLang="zh-TW" sz="2800" dirty="0" smtClean="0">
                <a:solidFill>
                  <a:schemeClr val="tx2"/>
                </a:solidFill>
                <a:ea typeface="標楷體" pitchFamily="65" charset="-120"/>
              </a:rPr>
              <a:t>,</a:t>
            </a:r>
            <a:r>
              <a:rPr lang="zh-TW" altLang="en-US" sz="2800" dirty="0" smtClean="0">
                <a:solidFill>
                  <a:schemeClr val="tx2"/>
                </a:solidFill>
                <a:ea typeface="標楷體" pitchFamily="65" charset="-120"/>
              </a:rPr>
              <a:t>選擇題答錯不倒扣</a:t>
            </a:r>
          </a:p>
          <a:p>
            <a:pPr eaLnBrk="1" hangingPunct="1"/>
            <a:r>
              <a:rPr lang="zh-TW" altLang="en-US" sz="2800" dirty="0" smtClean="0">
                <a:solidFill>
                  <a:schemeClr val="tx2"/>
                </a:solidFill>
                <a:ea typeface="標楷體" pitchFamily="65" charset="-120"/>
              </a:rPr>
              <a:t>各科</a:t>
            </a:r>
            <a:r>
              <a:rPr lang="zh-TW" altLang="en-US" sz="2800" dirty="0" smtClean="0">
                <a:solidFill>
                  <a:srgbClr val="FF0000"/>
                </a:solidFill>
                <a:ea typeface="標楷體" pitchFamily="65" charset="-120"/>
              </a:rPr>
              <a:t>滿分為一百分</a:t>
            </a:r>
          </a:p>
        </p:txBody>
      </p:sp>
      <p:pic>
        <p:nvPicPr>
          <p:cNvPr id="5" name="Picture 2" descr="C:\Users\Administrator\Desktop\永年校徽校名圖檔.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687"/>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018876977"/>
              </p:ext>
            </p:extLst>
          </p:nvPr>
        </p:nvGraphicFramePr>
        <p:xfrm>
          <a:off x="179512" y="1116012"/>
          <a:ext cx="8784976" cy="5599842"/>
        </p:xfrm>
        <a:graphic>
          <a:graphicData uri="http://schemas.openxmlformats.org/drawingml/2006/table">
            <a:tbl>
              <a:tblPr/>
              <a:tblGrid>
                <a:gridCol w="1135732"/>
                <a:gridCol w="7649244"/>
              </a:tblGrid>
              <a:tr h="584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dirty="0" smtClean="0">
                          <a:ln>
                            <a:noFill/>
                          </a:ln>
                          <a:solidFill>
                            <a:srgbClr val="FFFFFF"/>
                          </a:solidFill>
                          <a:effectLst/>
                          <a:latin typeface="標楷體" pitchFamily="65" charset="-120"/>
                          <a:ea typeface="標楷體" pitchFamily="65" charset="-120"/>
                          <a:cs typeface="新細明體" pitchFamily="18" charset="-120"/>
                        </a:rPr>
                        <a:t>考科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1" i="0" u="none" strike="noStrike" cap="none" normalizeH="0" baseline="0" dirty="0" smtClean="0">
                          <a:ln>
                            <a:noFill/>
                          </a:ln>
                          <a:solidFill>
                            <a:srgbClr val="FFFFFF"/>
                          </a:solidFill>
                          <a:effectLst/>
                          <a:latin typeface="標楷體" pitchFamily="65" charset="-120"/>
                          <a:ea typeface="標楷體" pitchFamily="65" charset="-120"/>
                          <a:cs typeface="新細明體" pitchFamily="18" charset="-120"/>
                        </a:rPr>
                        <a:t>測 驗 範 圍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96522">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國文</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 </a:t>
                      </a:r>
                      <a:endParaRPr kumimoji="0" lang="zh-TW" alt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endParaRP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c>
                  <a:txBody>
                    <a:body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高一必修科目國文、高二必修科目國文、高三必修科目國文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r>
              <a:tr h="711581">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rPr>
                        <a:t>英文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2"/>
                    </a:solidFill>
                  </a:tcPr>
                </a:tc>
                <a:tc>
                  <a:txBody>
                    <a:body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高一必修科目英文、高二必修科目英文、高三必修科目英文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2"/>
                    </a:solidFill>
                  </a:tcPr>
                </a:tc>
              </a:tr>
              <a:tr h="1131148">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數學甲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c>
                  <a:txBody>
                    <a:body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高一必修科目數學、高二必修科目數學</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B</a:t>
                      </a: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、高三選修科目數學甲</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rPr>
                        <a:t>I</a:t>
                      </a:r>
                      <a:r>
                        <a:rPr kumimoji="0" lang="zh-TW" sz="2800" b="0" i="0" u="none" strike="noStrike" cap="none" normalizeH="0" baseline="0" dirty="0" smtClean="0">
                          <a:ln>
                            <a:noFill/>
                          </a:ln>
                          <a:solidFill>
                            <a:srgbClr val="000000"/>
                          </a:solidFill>
                          <a:effectLst/>
                          <a:latin typeface="標楷體" pitchFamily="65" charset="-120"/>
                          <a:ea typeface="標楷體" pitchFamily="65" charset="-120"/>
                        </a:rPr>
                        <a:t>、高三選修科目數學甲</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rPr>
                        <a:t>II</a:t>
                      </a:r>
                      <a:endParaRPr kumimoji="0" lang="zh-TW" altLang="zh-TW" sz="2800" b="0" i="0" u="none" strike="noStrike" cap="none" normalizeH="0" baseline="0" dirty="0" smtClean="0">
                        <a:ln>
                          <a:noFill/>
                        </a:ln>
                        <a:solidFill>
                          <a:srgbClr val="000000"/>
                        </a:solidFill>
                        <a:effectLst/>
                        <a:latin typeface="標楷體" pitchFamily="65" charset="-120"/>
                        <a:ea typeface="標楷體" pitchFamily="65" charset="-120"/>
                      </a:endParaRP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r>
              <a:tr h="1152128">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數學乙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2"/>
                    </a:solidFill>
                  </a:tcPr>
                </a:tc>
                <a:tc>
                  <a:txBody>
                    <a:body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高一必修科目數學、高二必修科目數學</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A</a:t>
                      </a: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、高三選修科目數學乙</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rPr>
                        <a:t>I</a:t>
                      </a:r>
                      <a:r>
                        <a:rPr kumimoji="0" lang="zh-TW" sz="2800" b="0" i="0" u="none" strike="noStrike" cap="none" normalizeH="0" baseline="0" dirty="0" smtClean="0">
                          <a:ln>
                            <a:noFill/>
                          </a:ln>
                          <a:solidFill>
                            <a:srgbClr val="000000"/>
                          </a:solidFill>
                          <a:effectLst/>
                          <a:latin typeface="標楷體" pitchFamily="65" charset="-120"/>
                          <a:ea typeface="標楷體" pitchFamily="65" charset="-120"/>
                        </a:rPr>
                        <a:t>、高三選修科目數學乙</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rPr>
                        <a:t>II</a:t>
                      </a:r>
                      <a:endParaRPr kumimoji="0" lang="zh-TW" altLang="zh-TW" sz="2800" b="0" i="0" u="none" strike="noStrike" cap="none" normalizeH="0" baseline="0" dirty="0" smtClean="0">
                        <a:ln>
                          <a:noFill/>
                        </a:ln>
                        <a:solidFill>
                          <a:srgbClr val="000000"/>
                        </a:solidFill>
                        <a:effectLst/>
                        <a:latin typeface="標楷體" pitchFamily="65" charset="-120"/>
                        <a:ea typeface="標楷體" pitchFamily="65" charset="-120"/>
                      </a:endParaRP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2"/>
                    </a:solidFill>
                  </a:tcPr>
                </a:tc>
              </a:tr>
              <a:tr h="711581">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歷史</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 </a:t>
                      </a:r>
                      <a:endParaRPr kumimoji="0" lang="zh-TW" alt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endParaRP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c>
                  <a:txBody>
                    <a:body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高一必修科目歷史、高二必修科目歷史、高三選修科目歷史 </a:t>
                      </a:r>
                    </a:p>
                  </a:txBody>
                  <a:tcPr marL="28575" marR="28575" marT="28575" marB="285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r>
            </a:tbl>
          </a:graphicData>
        </a:graphic>
      </p:graphicFrame>
      <p:sp>
        <p:nvSpPr>
          <p:cNvPr id="5" name="標題 1"/>
          <p:cNvSpPr txBox="1">
            <a:spLocks/>
          </p:cNvSpPr>
          <p:nvPr/>
        </p:nvSpPr>
        <p:spPr bwMode="auto">
          <a:xfrm>
            <a:off x="730771" y="-26987"/>
            <a:ext cx="592946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l" rtl="0" fontAlgn="base">
              <a:spcBef>
                <a:spcPct val="0"/>
              </a:spcBef>
              <a:spcAft>
                <a:spcPct val="0"/>
              </a:spcAft>
              <a:defRPr sz="50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ea typeface="微軟正黑體" pitchFamily="34" charset="-120"/>
              </a:defRPr>
            </a:lvl2pPr>
            <a:lvl3pPr algn="l" rtl="0" fontAlgn="base">
              <a:spcBef>
                <a:spcPct val="0"/>
              </a:spcBef>
              <a:spcAft>
                <a:spcPct val="0"/>
              </a:spcAft>
              <a:defRPr sz="5000">
                <a:solidFill>
                  <a:schemeClr val="tx2"/>
                </a:solidFill>
                <a:latin typeface="Calibri" pitchFamily="34" charset="0"/>
                <a:ea typeface="微軟正黑體" pitchFamily="34" charset="-120"/>
              </a:defRPr>
            </a:lvl3pPr>
            <a:lvl4pPr algn="l" rtl="0" fontAlgn="base">
              <a:spcBef>
                <a:spcPct val="0"/>
              </a:spcBef>
              <a:spcAft>
                <a:spcPct val="0"/>
              </a:spcAft>
              <a:defRPr sz="5000">
                <a:solidFill>
                  <a:schemeClr val="tx2"/>
                </a:solidFill>
                <a:latin typeface="Calibri" pitchFamily="34" charset="0"/>
                <a:ea typeface="微軟正黑體" pitchFamily="34" charset="-120"/>
              </a:defRPr>
            </a:lvl4pPr>
            <a:lvl5pPr algn="l" rtl="0" fontAlgn="base">
              <a:spcBef>
                <a:spcPct val="0"/>
              </a:spcBef>
              <a:spcAft>
                <a:spcPct val="0"/>
              </a:spcAft>
              <a:defRPr sz="5000">
                <a:solidFill>
                  <a:schemeClr val="tx2"/>
                </a:solidFill>
                <a:latin typeface="Calibri" pitchFamily="34" charset="0"/>
                <a:ea typeface="微軟正黑體" pitchFamily="34" charset="-120"/>
              </a:defRPr>
            </a:lvl5pPr>
            <a:lvl6pPr marL="457200" algn="l" rtl="0" fontAlgn="base">
              <a:spcBef>
                <a:spcPct val="0"/>
              </a:spcBef>
              <a:spcAft>
                <a:spcPct val="0"/>
              </a:spcAft>
              <a:defRPr sz="5000">
                <a:solidFill>
                  <a:schemeClr val="tx2"/>
                </a:solidFill>
                <a:latin typeface="Calibri" pitchFamily="34" charset="0"/>
                <a:ea typeface="微軟正黑體" pitchFamily="34" charset="-120"/>
              </a:defRPr>
            </a:lvl6pPr>
            <a:lvl7pPr marL="914400" algn="l" rtl="0" fontAlgn="base">
              <a:spcBef>
                <a:spcPct val="0"/>
              </a:spcBef>
              <a:spcAft>
                <a:spcPct val="0"/>
              </a:spcAft>
              <a:defRPr sz="5000">
                <a:solidFill>
                  <a:schemeClr val="tx2"/>
                </a:solidFill>
                <a:latin typeface="Calibri" pitchFamily="34" charset="0"/>
                <a:ea typeface="微軟正黑體" pitchFamily="34" charset="-120"/>
              </a:defRPr>
            </a:lvl7pPr>
            <a:lvl8pPr marL="1371600" algn="l" rtl="0" fontAlgn="base">
              <a:spcBef>
                <a:spcPct val="0"/>
              </a:spcBef>
              <a:spcAft>
                <a:spcPct val="0"/>
              </a:spcAft>
              <a:defRPr sz="5000">
                <a:solidFill>
                  <a:schemeClr val="tx2"/>
                </a:solidFill>
                <a:latin typeface="Calibri" pitchFamily="34" charset="0"/>
                <a:ea typeface="微軟正黑體" pitchFamily="34" charset="-120"/>
              </a:defRPr>
            </a:lvl8pPr>
            <a:lvl9pPr marL="1828800" algn="l" rtl="0" fontAlgn="base">
              <a:spcBef>
                <a:spcPct val="0"/>
              </a:spcBef>
              <a:spcAft>
                <a:spcPct val="0"/>
              </a:spcAft>
              <a:defRPr sz="5000">
                <a:solidFill>
                  <a:schemeClr val="tx2"/>
                </a:solidFill>
                <a:latin typeface="Calibri" pitchFamily="34" charset="0"/>
                <a:ea typeface="微軟正黑體" pitchFamily="34" charset="-120"/>
              </a:defRPr>
            </a:lvl9pPr>
          </a:lstStyle>
          <a:p>
            <a:pPr>
              <a:defRPr/>
            </a:pPr>
            <a:r>
              <a:rPr lang="zh-TW" altLang="en-US" sz="4000" b="1" dirty="0" smtClean="0">
                <a:solidFill>
                  <a:schemeClr val="tx1"/>
                </a:solidFill>
                <a:effectLst>
                  <a:outerShdw blurRad="38100" dist="38100" dir="2700000" algn="tl">
                    <a:srgbClr val="C0C0C0"/>
                  </a:outerShdw>
                </a:effectLst>
                <a:ea typeface="標楷體" pitchFamily="65" charset="-120"/>
              </a:rPr>
              <a:t>指定科目考試範圍</a:t>
            </a:r>
            <a:r>
              <a:rPr lang="en-US" altLang="zh-TW" sz="1800" kern="0" dirty="0" smtClean="0">
                <a:solidFill>
                  <a:srgbClr val="04617B"/>
                </a:solidFill>
                <a:ea typeface="標楷體" pitchFamily="65" charset="-120"/>
              </a:rPr>
              <a:t>1/2</a:t>
            </a:r>
            <a:endParaRPr lang="zh-TW" altLang="en-US" sz="4000" dirty="0"/>
          </a:p>
        </p:txBody>
      </p:sp>
      <p:pic>
        <p:nvPicPr>
          <p:cNvPr id="7"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718204322"/>
              </p:ext>
            </p:extLst>
          </p:nvPr>
        </p:nvGraphicFramePr>
        <p:xfrm>
          <a:off x="166615" y="1121883"/>
          <a:ext cx="8725865" cy="5715809"/>
        </p:xfrm>
        <a:graphic>
          <a:graphicData uri="http://schemas.openxmlformats.org/drawingml/2006/table">
            <a:tbl>
              <a:tblPr/>
              <a:tblGrid>
                <a:gridCol w="1525065"/>
                <a:gridCol w="7200800"/>
              </a:tblGrid>
              <a:tr h="4830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dirty="0" smtClean="0">
                          <a:ln>
                            <a:noFill/>
                          </a:ln>
                          <a:solidFill>
                            <a:srgbClr val="FFFFFF"/>
                          </a:solidFill>
                          <a:effectLst/>
                          <a:latin typeface="標楷體" pitchFamily="65" charset="-120"/>
                          <a:ea typeface="標楷體" pitchFamily="65" charset="-120"/>
                          <a:cs typeface="新細明體" pitchFamily="18" charset="-120"/>
                        </a:rPr>
                        <a:t>考科 </a:t>
                      </a: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1" i="0" u="none" strike="noStrike" cap="none" normalizeH="0" baseline="0" dirty="0" smtClean="0">
                          <a:ln>
                            <a:noFill/>
                          </a:ln>
                          <a:solidFill>
                            <a:srgbClr val="FFFFFF"/>
                          </a:solidFill>
                          <a:effectLst/>
                          <a:latin typeface="標楷體" pitchFamily="65" charset="-120"/>
                          <a:ea typeface="標楷體" pitchFamily="65" charset="-120"/>
                          <a:cs typeface="新細明體" pitchFamily="18" charset="-120"/>
                        </a:rPr>
                        <a:t>測 驗 範 圍 </a:t>
                      </a: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06891">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rPr>
                        <a:t>地理 </a:t>
                      </a: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c>
                  <a:txBody>
                    <a:body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高一必修科目地理、高二必修科目地理、高三選修科目地理 </a:t>
                      </a: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r>
              <a:tr h="906891">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rPr>
                        <a:t>公民與社會 </a:t>
                      </a: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2"/>
                    </a:solidFill>
                  </a:tcPr>
                </a:tc>
                <a:tc>
                  <a:txBody>
                    <a:body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高一必修科目公民與社會、高二必修科目公民與社會、高三選修科目公民與社會 </a:t>
                      </a:r>
                      <a:endParaRPr kumimoji="0" lang="zh-TW" sz="2800" b="0" i="0" u="none" strike="noStrike" cap="none" normalizeH="0" baseline="0" dirty="0" smtClean="0">
                        <a:ln>
                          <a:noFill/>
                        </a:ln>
                        <a:solidFill>
                          <a:srgbClr val="000000"/>
                        </a:solidFill>
                        <a:effectLst/>
                        <a:latin typeface="標楷體" pitchFamily="65" charset="-120"/>
                        <a:ea typeface="標楷體" pitchFamily="65" charset="-120"/>
                      </a:endParaRP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2"/>
                    </a:solidFill>
                  </a:tcPr>
                </a:tc>
              </a:tr>
              <a:tr h="1047359">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物理 </a:t>
                      </a: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c>
                  <a:txBody>
                    <a:body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必修科目基礎物理、必修科目基礎物理二</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B</a:t>
                      </a: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a:t>
                      </a:r>
                      <a:endPar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endParaRPr>
                    </a:p>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高三選修科目物理 </a:t>
                      </a:r>
                      <a:endParaRPr kumimoji="0" lang="zh-TW" sz="2800" b="0" i="0" u="none" strike="noStrike" cap="none" normalizeH="0" baseline="0" dirty="0" smtClean="0">
                        <a:ln>
                          <a:noFill/>
                        </a:ln>
                        <a:solidFill>
                          <a:srgbClr val="000000"/>
                        </a:solidFill>
                        <a:effectLst/>
                        <a:latin typeface="標楷體" pitchFamily="65" charset="-120"/>
                        <a:ea typeface="標楷體" pitchFamily="65" charset="-120"/>
                      </a:endParaRP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r>
              <a:tr h="1330770">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化學 </a:t>
                      </a: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2"/>
                    </a:solidFill>
                  </a:tcPr>
                </a:tc>
                <a:tc>
                  <a:txBody>
                    <a:body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必修科目基礎化學（一）、必修科目基礎化學（二）、必修科目基礎化學（三）、高三選修科目化學 </a:t>
                      </a:r>
                      <a:endParaRPr kumimoji="0" lang="zh-TW" sz="2800" b="0" i="0" u="none" strike="noStrike" cap="none" normalizeH="0" baseline="0" dirty="0" smtClean="0">
                        <a:ln>
                          <a:noFill/>
                        </a:ln>
                        <a:solidFill>
                          <a:srgbClr val="000000"/>
                        </a:solidFill>
                        <a:effectLst/>
                        <a:latin typeface="標楷體" pitchFamily="65" charset="-120"/>
                        <a:ea typeface="標楷體" pitchFamily="65" charset="-120"/>
                      </a:endParaRP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2"/>
                    </a:solidFill>
                  </a:tcPr>
                </a:tc>
              </a:tr>
              <a:tr h="1016570">
                <a:tc>
                  <a:txBody>
                    <a:bodyPr/>
                    <a:lstStyle/>
                    <a:p>
                      <a:pPr marL="47625" marR="0" lvl="0" indent="0" algn="ctr"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smtClean="0">
                          <a:ln>
                            <a:noFill/>
                          </a:ln>
                          <a:solidFill>
                            <a:srgbClr val="000000"/>
                          </a:solidFill>
                          <a:effectLst/>
                          <a:latin typeface="標楷體" pitchFamily="65" charset="-120"/>
                          <a:ea typeface="標楷體" pitchFamily="65" charset="-120"/>
                          <a:cs typeface="新細明體" pitchFamily="18" charset="-120"/>
                        </a:rPr>
                        <a:t>生物 </a:t>
                      </a: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c>
                  <a:txBody>
                    <a:bodyPr/>
                    <a:lstStyle/>
                    <a:p>
                      <a:pPr marL="47625" marR="0" lvl="0" indent="0" algn="l" defTabSz="914400" rtl="0" eaLnBrk="1" fontAlgn="base" latinLnBrk="0" hangingPunct="1">
                        <a:lnSpc>
                          <a:spcPct val="100000"/>
                        </a:lnSpc>
                        <a:spcBef>
                          <a:spcPts val="375"/>
                        </a:spcBef>
                        <a:spcAft>
                          <a:spcPts val="375"/>
                        </a:spcAft>
                        <a:buClrTx/>
                        <a:buSzTx/>
                        <a:buFontTx/>
                        <a:buNone/>
                        <a:tabLst/>
                      </a:pP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必修科目基礎生物</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(1)</a:t>
                      </a:r>
                      <a:r>
                        <a:rPr kumimoji="0" lang="zh-TW" sz="2800" b="0" i="0" u="none" strike="noStrike" cap="none" normalizeH="0" baseline="0" dirty="0" smtClean="0">
                          <a:ln>
                            <a:noFill/>
                          </a:ln>
                          <a:solidFill>
                            <a:srgbClr val="000000"/>
                          </a:solidFill>
                          <a:effectLst/>
                          <a:latin typeface="標楷體" pitchFamily="65" charset="-120"/>
                          <a:ea typeface="標楷體" pitchFamily="65" charset="-120"/>
                          <a:cs typeface="新細明體" pitchFamily="18" charset="-120"/>
                        </a:rPr>
                        <a:t>、必修科目基礎生物</a:t>
                      </a:r>
                      <a:r>
                        <a:rPr kumimoji="0" lang="en-US" altLang="zh-TW" sz="2800" b="0" i="0" u="none" strike="noStrike" cap="none" normalizeH="0" baseline="0" dirty="0" smtClean="0">
                          <a:ln>
                            <a:noFill/>
                          </a:ln>
                          <a:solidFill>
                            <a:srgbClr val="000000"/>
                          </a:solidFill>
                          <a:effectLst/>
                          <a:latin typeface="標楷體" pitchFamily="65" charset="-120"/>
                          <a:ea typeface="標楷體" pitchFamily="65" charset="-120"/>
                        </a:rPr>
                        <a:t>(2)</a:t>
                      </a:r>
                      <a:r>
                        <a:rPr kumimoji="0" lang="zh-TW" sz="2800" b="0" i="0" u="none" strike="noStrike" cap="none" normalizeH="0" baseline="0" dirty="0" smtClean="0">
                          <a:ln>
                            <a:noFill/>
                          </a:ln>
                          <a:solidFill>
                            <a:srgbClr val="000000"/>
                          </a:solidFill>
                          <a:effectLst/>
                          <a:latin typeface="標楷體" pitchFamily="65" charset="-120"/>
                          <a:ea typeface="標楷體" pitchFamily="65" charset="-120"/>
                        </a:rPr>
                        <a:t>（應用生物）、高三選修科目生物 </a:t>
                      </a:r>
                    </a:p>
                  </a:txBody>
                  <a:tcPr marL="28575" marR="28575" marT="29765" marB="297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7E4"/>
                    </a:solidFill>
                  </a:tcPr>
                </a:tc>
              </a:tr>
            </a:tbl>
          </a:graphicData>
        </a:graphic>
      </p:graphicFrame>
      <p:sp>
        <p:nvSpPr>
          <p:cNvPr id="5" name="標題 1"/>
          <p:cNvSpPr txBox="1">
            <a:spLocks/>
          </p:cNvSpPr>
          <p:nvPr/>
        </p:nvSpPr>
        <p:spPr bwMode="auto">
          <a:xfrm>
            <a:off x="611560" y="-21118"/>
            <a:ext cx="526692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l" rtl="0" fontAlgn="base">
              <a:spcBef>
                <a:spcPct val="0"/>
              </a:spcBef>
              <a:spcAft>
                <a:spcPct val="0"/>
              </a:spcAft>
              <a:defRPr sz="50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ea typeface="微軟正黑體" pitchFamily="34" charset="-120"/>
              </a:defRPr>
            </a:lvl2pPr>
            <a:lvl3pPr algn="l" rtl="0" fontAlgn="base">
              <a:spcBef>
                <a:spcPct val="0"/>
              </a:spcBef>
              <a:spcAft>
                <a:spcPct val="0"/>
              </a:spcAft>
              <a:defRPr sz="5000">
                <a:solidFill>
                  <a:schemeClr val="tx2"/>
                </a:solidFill>
                <a:latin typeface="Calibri" pitchFamily="34" charset="0"/>
                <a:ea typeface="微軟正黑體" pitchFamily="34" charset="-120"/>
              </a:defRPr>
            </a:lvl3pPr>
            <a:lvl4pPr algn="l" rtl="0" fontAlgn="base">
              <a:spcBef>
                <a:spcPct val="0"/>
              </a:spcBef>
              <a:spcAft>
                <a:spcPct val="0"/>
              </a:spcAft>
              <a:defRPr sz="5000">
                <a:solidFill>
                  <a:schemeClr val="tx2"/>
                </a:solidFill>
                <a:latin typeface="Calibri" pitchFamily="34" charset="0"/>
                <a:ea typeface="微軟正黑體" pitchFamily="34" charset="-120"/>
              </a:defRPr>
            </a:lvl4pPr>
            <a:lvl5pPr algn="l" rtl="0" fontAlgn="base">
              <a:spcBef>
                <a:spcPct val="0"/>
              </a:spcBef>
              <a:spcAft>
                <a:spcPct val="0"/>
              </a:spcAft>
              <a:defRPr sz="5000">
                <a:solidFill>
                  <a:schemeClr val="tx2"/>
                </a:solidFill>
                <a:latin typeface="Calibri" pitchFamily="34" charset="0"/>
                <a:ea typeface="微軟正黑體" pitchFamily="34" charset="-120"/>
              </a:defRPr>
            </a:lvl5pPr>
            <a:lvl6pPr marL="457200" algn="l" rtl="0" fontAlgn="base">
              <a:spcBef>
                <a:spcPct val="0"/>
              </a:spcBef>
              <a:spcAft>
                <a:spcPct val="0"/>
              </a:spcAft>
              <a:defRPr sz="5000">
                <a:solidFill>
                  <a:schemeClr val="tx2"/>
                </a:solidFill>
                <a:latin typeface="Calibri" pitchFamily="34" charset="0"/>
                <a:ea typeface="微軟正黑體" pitchFamily="34" charset="-120"/>
              </a:defRPr>
            </a:lvl6pPr>
            <a:lvl7pPr marL="914400" algn="l" rtl="0" fontAlgn="base">
              <a:spcBef>
                <a:spcPct val="0"/>
              </a:spcBef>
              <a:spcAft>
                <a:spcPct val="0"/>
              </a:spcAft>
              <a:defRPr sz="5000">
                <a:solidFill>
                  <a:schemeClr val="tx2"/>
                </a:solidFill>
                <a:latin typeface="Calibri" pitchFamily="34" charset="0"/>
                <a:ea typeface="微軟正黑體" pitchFamily="34" charset="-120"/>
              </a:defRPr>
            </a:lvl7pPr>
            <a:lvl8pPr marL="1371600" algn="l" rtl="0" fontAlgn="base">
              <a:spcBef>
                <a:spcPct val="0"/>
              </a:spcBef>
              <a:spcAft>
                <a:spcPct val="0"/>
              </a:spcAft>
              <a:defRPr sz="5000">
                <a:solidFill>
                  <a:schemeClr val="tx2"/>
                </a:solidFill>
                <a:latin typeface="Calibri" pitchFamily="34" charset="0"/>
                <a:ea typeface="微軟正黑體" pitchFamily="34" charset="-120"/>
              </a:defRPr>
            </a:lvl8pPr>
            <a:lvl9pPr marL="1828800" algn="l" rtl="0" fontAlgn="base">
              <a:spcBef>
                <a:spcPct val="0"/>
              </a:spcBef>
              <a:spcAft>
                <a:spcPct val="0"/>
              </a:spcAft>
              <a:defRPr sz="5000">
                <a:solidFill>
                  <a:schemeClr val="tx2"/>
                </a:solidFill>
                <a:latin typeface="Calibri" pitchFamily="34" charset="0"/>
                <a:ea typeface="微軟正黑體" pitchFamily="34" charset="-120"/>
              </a:defRPr>
            </a:lvl9pPr>
          </a:lstStyle>
          <a:p>
            <a:pPr>
              <a:defRPr/>
            </a:pPr>
            <a:r>
              <a:rPr lang="zh-TW" altLang="en-US" sz="4000" b="1" dirty="0" smtClean="0">
                <a:solidFill>
                  <a:schemeClr val="tx1"/>
                </a:solidFill>
                <a:effectLst>
                  <a:outerShdw blurRad="38100" dist="38100" dir="2700000" algn="tl">
                    <a:srgbClr val="C0C0C0"/>
                  </a:outerShdw>
                </a:effectLst>
                <a:ea typeface="標楷體" pitchFamily="65" charset="-120"/>
              </a:rPr>
              <a:t>指定科目考試範圍</a:t>
            </a:r>
            <a:r>
              <a:rPr lang="en-US" altLang="zh-TW" sz="1800" kern="0" dirty="0" smtClean="0">
                <a:solidFill>
                  <a:srgbClr val="04617B"/>
                </a:solidFill>
                <a:ea typeface="標楷體" pitchFamily="65" charset="-120"/>
              </a:rPr>
              <a:t>2/2</a:t>
            </a:r>
            <a:endParaRPr lang="zh-TW" altLang="en-US" sz="4000" dirty="0"/>
          </a:p>
        </p:txBody>
      </p:sp>
      <p:pic>
        <p:nvPicPr>
          <p:cNvPr id="7"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body" idx="1"/>
          </p:nvPr>
        </p:nvSpPr>
        <p:spPr>
          <a:xfrm>
            <a:off x="755576" y="1268760"/>
            <a:ext cx="7488237" cy="5186362"/>
          </a:xfrm>
        </p:spPr>
        <p:txBody>
          <a:bodyPr/>
          <a:lstStyle/>
          <a:p>
            <a:pPr eaLnBrk="1" hangingPunct="1">
              <a:lnSpc>
                <a:spcPct val="90000"/>
              </a:lnSpc>
              <a:defRPr/>
            </a:pPr>
            <a:r>
              <a:rPr lang="zh-TW" altLang="en-US" dirty="0" smtClean="0">
                <a:latin typeface="標楷體" pitchFamily="65" charset="-120"/>
                <a:ea typeface="標楷體" pitchFamily="65" charset="-120"/>
              </a:rPr>
              <a:t>大學入學考試中心</a:t>
            </a:r>
          </a:p>
          <a:p>
            <a:pPr eaLnBrk="1" hangingPunct="1">
              <a:lnSpc>
                <a:spcPct val="90000"/>
              </a:lnSpc>
              <a:buFontTx/>
              <a:buNone/>
              <a:defRPr/>
            </a:pPr>
            <a:r>
              <a:rPr lang="zh-TW" altLang="en-US" dirty="0" smtClean="0">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http://www.ceec.edu.tw</a:t>
            </a:r>
          </a:p>
          <a:p>
            <a:pPr eaLnBrk="1" hangingPunct="1">
              <a:lnSpc>
                <a:spcPct val="90000"/>
              </a:lnSpc>
              <a:defRPr/>
            </a:pPr>
            <a:r>
              <a:rPr lang="zh-TW" altLang="en-US" dirty="0" smtClean="0">
                <a:latin typeface="標楷體" pitchFamily="65" charset="-120"/>
                <a:ea typeface="標楷體" pitchFamily="65" charset="-120"/>
              </a:rPr>
              <a:t>大學甄選入學委員會    </a:t>
            </a:r>
          </a:p>
          <a:p>
            <a:pPr eaLnBrk="1" hangingPunct="1">
              <a:lnSpc>
                <a:spcPct val="90000"/>
              </a:lnSpc>
              <a:buFontTx/>
              <a:buNone/>
              <a:defRPr/>
            </a:pPr>
            <a:r>
              <a:rPr lang="zh-TW" altLang="en-US" dirty="0" smtClean="0">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http://www.caac.ccu.edu.tw/caac98/</a:t>
            </a:r>
          </a:p>
          <a:p>
            <a:pPr eaLnBrk="1" hangingPunct="1">
              <a:lnSpc>
                <a:spcPct val="90000"/>
              </a:lnSpc>
              <a:defRPr/>
            </a:pPr>
            <a:r>
              <a:rPr lang="zh-TW" altLang="en-US" dirty="0" smtClean="0">
                <a:latin typeface="標楷體" pitchFamily="65" charset="-120"/>
                <a:ea typeface="標楷體" pitchFamily="65" charset="-120"/>
              </a:rPr>
              <a:t>大學入學考試分發委員會 </a:t>
            </a:r>
          </a:p>
          <a:p>
            <a:pPr eaLnBrk="1" hangingPunct="1">
              <a:lnSpc>
                <a:spcPct val="90000"/>
              </a:lnSpc>
              <a:buFontTx/>
              <a:buNone/>
              <a:defRPr/>
            </a:pPr>
            <a:r>
              <a:rPr lang="zh-TW" altLang="en-US" dirty="0" smtClean="0">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http://www.uac.edu.tw/</a:t>
            </a:r>
          </a:p>
          <a:p>
            <a:pPr eaLnBrk="1" hangingPunct="1">
              <a:lnSpc>
                <a:spcPct val="90000"/>
              </a:lnSpc>
              <a:defRPr/>
            </a:pPr>
            <a:r>
              <a:rPr lang="zh-TW" altLang="en-US" dirty="0" smtClean="0">
                <a:latin typeface="標楷體" pitchFamily="65" charset="-120"/>
                <a:ea typeface="標楷體" pitchFamily="65" charset="-120"/>
              </a:rPr>
              <a:t>哈學網 </a:t>
            </a:r>
          </a:p>
          <a:p>
            <a:pPr eaLnBrk="1" hangingPunct="1">
              <a:lnSpc>
                <a:spcPct val="90000"/>
              </a:lnSpc>
              <a:buFontTx/>
              <a:buNone/>
              <a:defRPr/>
            </a:pPr>
            <a:r>
              <a:rPr lang="zh-TW" altLang="en-US" dirty="0" smtClean="0">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http://w3.mingdao.edu.tw/ceec/</a:t>
            </a:r>
          </a:p>
          <a:p>
            <a:pPr eaLnBrk="1" hangingPunct="1">
              <a:lnSpc>
                <a:spcPct val="90000"/>
              </a:lnSpc>
              <a:defRPr/>
            </a:pPr>
            <a:r>
              <a:rPr lang="zh-TW" altLang="en-US" dirty="0" smtClean="0">
                <a:latin typeface="標楷體" pitchFamily="65" charset="-120"/>
                <a:ea typeface="標楷體" pitchFamily="65" charset="-120"/>
              </a:rPr>
              <a:t>漫步在大學</a:t>
            </a:r>
          </a:p>
          <a:p>
            <a:pPr eaLnBrk="1" hangingPunct="1">
              <a:lnSpc>
                <a:spcPct val="90000"/>
              </a:lnSpc>
              <a:buFontTx/>
              <a:buNone/>
              <a:defRPr/>
            </a:pPr>
            <a:r>
              <a:rPr lang="zh-TW" altLang="en-US" dirty="0" smtClean="0">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http://major.ceec.edu.tw/search/</a:t>
            </a:r>
          </a:p>
          <a:p>
            <a:pPr eaLnBrk="1" hangingPunct="1">
              <a:lnSpc>
                <a:spcPct val="90000"/>
              </a:lnSpc>
              <a:defRPr/>
            </a:pPr>
            <a:r>
              <a:rPr lang="zh-TW" altLang="en-US" dirty="0" smtClean="0">
                <a:latin typeface="標楷體" pitchFamily="65" charset="-120"/>
                <a:ea typeface="標楷體" pitchFamily="65" charset="-120"/>
              </a:rPr>
              <a:t>大學學系總覽</a:t>
            </a:r>
          </a:p>
          <a:p>
            <a:pPr marL="0" indent="0" eaLnBrk="1" hangingPunct="1">
              <a:lnSpc>
                <a:spcPct val="90000"/>
              </a:lnSpc>
              <a:buFont typeface="Wingdings 2" pitchFamily="18" charset="2"/>
              <a:buNone/>
              <a:defRPr/>
            </a:pPr>
            <a:r>
              <a:rPr lang="zh-TW" altLang="en-US" dirty="0" smtClean="0">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http://www.university.org.tw</a:t>
            </a:r>
            <a:r>
              <a:rPr lang="en-US" altLang="zh-TW" dirty="0" smtClean="0">
                <a:solidFill>
                  <a:srgbClr val="FF0000"/>
                </a:solidFill>
              </a:rPr>
              <a:t> </a:t>
            </a:r>
          </a:p>
        </p:txBody>
      </p:sp>
      <p:pic>
        <p:nvPicPr>
          <p:cNvPr id="36867" name="Picture 3" descr="術科音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988" y="3357563"/>
            <a:ext cx="2005012"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0" name="Rectangle 4"/>
          <p:cNvSpPr>
            <a:spLocks noGrp="1" noRot="1" noChangeArrowheads="1"/>
          </p:cNvSpPr>
          <p:nvPr>
            <p:ph type="title"/>
          </p:nvPr>
        </p:nvSpPr>
        <p:spPr>
          <a:xfrm>
            <a:off x="536575" y="149225"/>
            <a:ext cx="8540750" cy="1143000"/>
          </a:xfrm>
          <a:extLst/>
        </p:spPr>
        <p:txBody>
          <a:bodyPr/>
          <a:lstStyle/>
          <a:p>
            <a:pPr eaLnBrk="1" hangingPunct="1">
              <a:defRPr/>
            </a:pPr>
            <a:r>
              <a:rPr lang="zh-TW" altLang="en-US" sz="5400" b="1" dirty="0" smtClean="0">
                <a:solidFill>
                  <a:schemeClr val="tx1"/>
                </a:solidFill>
                <a:effectLst>
                  <a:outerShdw blurRad="38100" dist="38100" dir="2700000" algn="tl">
                    <a:srgbClr val="C0C0C0"/>
                  </a:outerShdw>
                </a:effectLst>
                <a:latin typeface="標楷體" pitchFamily="65" charset="-120"/>
                <a:ea typeface="標楷體" pitchFamily="65" charset="-120"/>
              </a:rPr>
              <a:t> 生涯資訊</a:t>
            </a:r>
            <a:r>
              <a:rPr lang="en-US" altLang="zh-TW" sz="5400" b="1" dirty="0" smtClean="0">
                <a:solidFill>
                  <a:schemeClr val="tx1"/>
                </a:solidFill>
                <a:effectLst>
                  <a:outerShdw blurRad="38100" dist="38100" dir="2700000" algn="tl">
                    <a:srgbClr val="C0C0C0"/>
                  </a:outerShdw>
                </a:effectLst>
                <a:latin typeface="標楷體" pitchFamily="65" charset="-120"/>
                <a:ea typeface="標楷體" pitchFamily="65" charset="-120"/>
              </a:rPr>
              <a:t>e</a:t>
            </a:r>
            <a:r>
              <a:rPr lang="zh-TW" altLang="en-US" sz="5400" b="1" dirty="0" smtClean="0">
                <a:solidFill>
                  <a:schemeClr val="tx1"/>
                </a:solidFill>
                <a:effectLst>
                  <a:outerShdw blurRad="38100" dist="38100" dir="2700000" algn="tl">
                    <a:srgbClr val="C0C0C0"/>
                  </a:outerShdw>
                </a:effectLst>
                <a:latin typeface="標楷體" pitchFamily="65" charset="-120"/>
                <a:ea typeface="標楷體" pitchFamily="65" charset="-120"/>
              </a:rPr>
              <a:t>點靈</a:t>
            </a:r>
          </a:p>
        </p:txBody>
      </p:sp>
      <p:pic>
        <p:nvPicPr>
          <p:cNvPr id="6" name="Picture 2" descr="C:\Users\Administrator\Desktop\永年校徽校名圖檔.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467544" y="764704"/>
            <a:ext cx="6921500" cy="615950"/>
          </a:xfrm>
        </p:spPr>
        <p:txBody>
          <a:bodyPr/>
          <a:lstStyle/>
          <a:p>
            <a:pPr eaLnBrk="1" hangingPunct="1"/>
            <a:r>
              <a:rPr lang="zh-TW" altLang="en-US" b="1" smtClean="0">
                <a:latin typeface="標楷體" pitchFamily="65" charset="-120"/>
                <a:ea typeface="標楷體" pitchFamily="65" charset="-120"/>
              </a:rPr>
              <a:t> 人生計畫書</a:t>
            </a:r>
            <a:r>
              <a:rPr lang="en-US" altLang="zh-TW" sz="2800" b="1" smtClean="0">
                <a:latin typeface="標楷體" pitchFamily="65" charset="-120"/>
                <a:ea typeface="標楷體" pitchFamily="65" charset="-120"/>
              </a:rPr>
              <a:t>(</a:t>
            </a:r>
            <a:r>
              <a:rPr lang="zh-TW" altLang="en-US" sz="2800" b="1" smtClean="0">
                <a:latin typeface="標楷體" pitchFamily="65" charset="-120"/>
                <a:ea typeface="標楷體" pitchFamily="65" charset="-120"/>
              </a:rPr>
              <a:t>資料來源</a:t>
            </a:r>
            <a:r>
              <a:rPr lang="en-US" altLang="zh-TW" sz="2800" b="1" smtClean="0">
                <a:latin typeface="標楷體" pitchFamily="65" charset="-120"/>
                <a:ea typeface="標楷體" pitchFamily="65" charset="-120"/>
              </a:rPr>
              <a:t>career</a:t>
            </a:r>
            <a:r>
              <a:rPr lang="zh-TW" altLang="en-US" sz="2800" b="1" smtClean="0">
                <a:latin typeface="標楷體" pitchFamily="65" charset="-120"/>
                <a:ea typeface="標楷體" pitchFamily="65" charset="-120"/>
              </a:rPr>
              <a:t>雜誌</a:t>
            </a:r>
            <a:r>
              <a:rPr lang="en-US" altLang="zh-TW" sz="2800" b="1" smtClean="0"/>
              <a:t>)</a:t>
            </a:r>
          </a:p>
        </p:txBody>
      </p:sp>
      <p:sp>
        <p:nvSpPr>
          <p:cNvPr id="37891" name="Rectangle 3"/>
          <p:cNvSpPr>
            <a:spLocks noGrp="1"/>
          </p:cNvSpPr>
          <p:nvPr>
            <p:ph type="body" idx="1"/>
          </p:nvPr>
        </p:nvSpPr>
        <p:spPr>
          <a:xfrm>
            <a:off x="749102" y="1556792"/>
            <a:ext cx="8382000" cy="4144963"/>
          </a:xfrm>
        </p:spPr>
        <p:txBody>
          <a:bodyPr/>
          <a:lstStyle/>
          <a:p>
            <a:pPr eaLnBrk="1" hangingPunct="1"/>
            <a:r>
              <a:rPr lang="zh-TW" altLang="en-US" sz="3000" dirty="0" smtClean="0">
                <a:solidFill>
                  <a:srgbClr val="336600"/>
                </a:solidFill>
                <a:latin typeface="標楷體" pitchFamily="65" charset="-120"/>
                <a:ea typeface="標楷體" pitchFamily="65" charset="-120"/>
              </a:rPr>
              <a:t>只要有能力優勢，就算讀再冷門的科系照樣能出頭</a:t>
            </a:r>
          </a:p>
          <a:p>
            <a:pPr eaLnBrk="1" hangingPunct="1"/>
            <a:r>
              <a:rPr lang="zh-TW" altLang="en-US" sz="3000" dirty="0" smtClean="0">
                <a:solidFill>
                  <a:srgbClr val="336600"/>
                </a:solidFill>
                <a:latin typeface="標楷體" pitchFamily="65" charset="-120"/>
                <a:ea typeface="標楷體" pitchFamily="65" charset="-120"/>
              </a:rPr>
              <a:t>與其每樣能力都平均發展， 不如有一樣特別突出的能力</a:t>
            </a:r>
          </a:p>
          <a:p>
            <a:pPr eaLnBrk="1" hangingPunct="1"/>
            <a:r>
              <a:rPr lang="zh-TW" altLang="en-US" sz="3000" dirty="0" smtClean="0">
                <a:solidFill>
                  <a:srgbClr val="336600"/>
                </a:solidFill>
                <a:latin typeface="標楷體" pitchFamily="65" charset="-120"/>
                <a:ea typeface="標楷體" pitchFamily="65" charset="-120"/>
              </a:rPr>
              <a:t>台灣產業生命週期短，別追逐眼前的熱門行業，未來也不可能有</a:t>
            </a:r>
            <a:r>
              <a:rPr lang="zh-TW" altLang="zh-TW" sz="3000" dirty="0" smtClean="0">
                <a:solidFill>
                  <a:srgbClr val="336600"/>
                </a:solidFill>
                <a:latin typeface="標楷體" pitchFamily="65" charset="-120"/>
                <a:ea typeface="標楷體" pitchFamily="65" charset="-120"/>
              </a:rPr>
              <a:t>「鐵飯碗」職業</a:t>
            </a:r>
            <a:r>
              <a:rPr lang="zh-TW" altLang="en-US" sz="3000" dirty="0" smtClean="0">
                <a:solidFill>
                  <a:srgbClr val="336600"/>
                </a:solidFill>
                <a:latin typeface="標楷體" pitchFamily="65" charset="-120"/>
                <a:ea typeface="標楷體" pitchFamily="65" charset="-120"/>
              </a:rPr>
              <a:t>→金融</a:t>
            </a:r>
            <a:r>
              <a:rPr lang="en-US" altLang="zh-TW" sz="3000" dirty="0" smtClean="0">
                <a:solidFill>
                  <a:srgbClr val="336600"/>
                </a:solidFill>
                <a:latin typeface="標楷體" pitchFamily="65" charset="-120"/>
                <a:ea typeface="標楷體" pitchFamily="65" charset="-120"/>
              </a:rPr>
              <a:t>/</a:t>
            </a:r>
            <a:r>
              <a:rPr lang="zh-TW" altLang="en-US" sz="3000" dirty="0" smtClean="0">
                <a:solidFill>
                  <a:srgbClr val="336600"/>
                </a:solidFill>
                <a:latin typeface="標楷體" pitchFamily="65" charset="-120"/>
                <a:ea typeface="標楷體" pitchFamily="65" charset="-120"/>
              </a:rPr>
              <a:t>教師</a:t>
            </a:r>
            <a:r>
              <a:rPr lang="en-US" altLang="zh-TW" sz="3000" dirty="0" smtClean="0">
                <a:solidFill>
                  <a:srgbClr val="336600"/>
                </a:solidFill>
                <a:latin typeface="標楷體" pitchFamily="65" charset="-120"/>
                <a:ea typeface="標楷體" pitchFamily="65" charset="-120"/>
              </a:rPr>
              <a:t>/</a:t>
            </a:r>
            <a:r>
              <a:rPr lang="zh-TW" altLang="en-US" sz="3000" dirty="0" smtClean="0">
                <a:solidFill>
                  <a:srgbClr val="336600"/>
                </a:solidFill>
                <a:latin typeface="標楷體" pitchFamily="65" charset="-120"/>
                <a:ea typeface="標楷體" pitchFamily="65" charset="-120"/>
              </a:rPr>
              <a:t>警察的例子</a:t>
            </a:r>
            <a:endParaRPr lang="zh-TW" altLang="en-US" sz="3500" dirty="0" smtClean="0">
              <a:solidFill>
                <a:srgbClr val="336600"/>
              </a:solidFill>
              <a:ea typeface="標楷體" pitchFamily="65" charset="-120"/>
            </a:endParaRPr>
          </a:p>
        </p:txBody>
      </p:sp>
      <p:pic>
        <p:nvPicPr>
          <p:cNvPr id="5" name="Picture 2" descr="C:\Users\Administrator\Desktop\永年校徽校名圖檔.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42913" y="549275"/>
            <a:ext cx="8229600" cy="769938"/>
          </a:xfrm>
        </p:spPr>
        <p:txBody>
          <a:bodyPr/>
          <a:lstStyle/>
          <a:p>
            <a:pPr eaLnBrk="1" hangingPunct="1"/>
            <a:r>
              <a:rPr lang="zh-TW" altLang="en-US" b="1" smtClean="0">
                <a:latin typeface="標楷體" pitchFamily="65" charset="-120"/>
                <a:ea typeface="標楷體" pitchFamily="65" charset="-120"/>
              </a:rPr>
              <a:t>叮嚀</a:t>
            </a:r>
            <a:r>
              <a:rPr lang="en-US" altLang="zh-TW" sz="2800" b="1" smtClean="0">
                <a:latin typeface="標楷體" pitchFamily="65" charset="-120"/>
                <a:ea typeface="標楷體" pitchFamily="65" charset="-120"/>
              </a:rPr>
              <a:t>(</a:t>
            </a:r>
            <a:r>
              <a:rPr lang="zh-TW" altLang="en-US" sz="2800" b="1" smtClean="0">
                <a:latin typeface="標楷體" pitchFamily="65" charset="-120"/>
                <a:ea typeface="標楷體" pitchFamily="65" charset="-120"/>
              </a:rPr>
              <a:t>選課</a:t>
            </a:r>
            <a:r>
              <a:rPr lang="en-US" altLang="zh-TW" sz="2800" b="1" smtClean="0">
                <a:latin typeface="標楷體" pitchFamily="65" charset="-120"/>
                <a:ea typeface="標楷體" pitchFamily="65" charset="-120"/>
              </a:rPr>
              <a:t>Q&amp;A)</a:t>
            </a:r>
            <a:endParaRPr lang="zh-TW" altLang="en-US" sz="2800" b="1" smtClean="0">
              <a:latin typeface="標楷體" pitchFamily="65" charset="-120"/>
              <a:ea typeface="標楷體" pitchFamily="65" charset="-120"/>
            </a:endParaRPr>
          </a:p>
        </p:txBody>
      </p:sp>
      <p:sp>
        <p:nvSpPr>
          <p:cNvPr id="176131" name="Rectangle 3"/>
          <p:cNvSpPr>
            <a:spLocks noGrp="1"/>
          </p:cNvSpPr>
          <p:nvPr>
            <p:ph type="body" idx="1"/>
          </p:nvPr>
        </p:nvSpPr>
        <p:spPr>
          <a:xfrm>
            <a:off x="493713" y="1340768"/>
            <a:ext cx="8650287" cy="5089525"/>
          </a:xfrm>
        </p:spPr>
        <p:txBody>
          <a:bodyPr/>
          <a:lstStyle/>
          <a:p>
            <a:pPr eaLnBrk="1" hangingPunct="1">
              <a:buFont typeface="Wingdings 2" pitchFamily="18" charset="2"/>
              <a:buNone/>
              <a:defRPr/>
            </a:pPr>
            <a:r>
              <a:rPr lang="zh-TW" altLang="en-US" sz="3500" dirty="0" smtClean="0">
                <a:solidFill>
                  <a:srgbClr val="0000FF"/>
                </a:solidFill>
                <a:latin typeface="標楷體" pitchFamily="65" charset="-120"/>
                <a:ea typeface="標楷體" pitchFamily="65" charset="-120"/>
              </a:rPr>
              <a:t>面對人生的第一個重大抉擇，如果你</a:t>
            </a:r>
            <a:r>
              <a:rPr lang="en-US" altLang="zh-TW" sz="3500" dirty="0" smtClean="0">
                <a:solidFill>
                  <a:srgbClr val="0000FF"/>
                </a:solidFill>
                <a:latin typeface="標楷體" pitchFamily="65" charset="-120"/>
                <a:ea typeface="標楷體" pitchFamily="65" charset="-120"/>
              </a:rPr>
              <a:t>(</a:t>
            </a:r>
            <a:r>
              <a:rPr lang="zh-TW" altLang="en-US" sz="3500" dirty="0" smtClean="0">
                <a:solidFill>
                  <a:srgbClr val="0000FF"/>
                </a:solidFill>
                <a:latin typeface="標楷體" pitchFamily="65" charset="-120"/>
                <a:ea typeface="標楷體" pitchFamily="65" charset="-120"/>
              </a:rPr>
              <a:t>妳</a:t>
            </a:r>
            <a:r>
              <a:rPr lang="en-US" altLang="zh-TW" sz="3500" dirty="0" smtClean="0">
                <a:solidFill>
                  <a:srgbClr val="0000FF"/>
                </a:solidFill>
                <a:latin typeface="標楷體" pitchFamily="65" charset="-120"/>
                <a:ea typeface="標楷體" pitchFamily="65" charset="-120"/>
              </a:rPr>
              <a:t>)</a:t>
            </a:r>
          </a:p>
          <a:p>
            <a:pPr eaLnBrk="1" hangingPunct="1">
              <a:buFont typeface="Wingdings 2" pitchFamily="18" charset="2"/>
              <a:buNone/>
              <a:defRPr/>
            </a:pPr>
            <a:r>
              <a:rPr lang="zh-TW" altLang="en-US" sz="3500" dirty="0" smtClean="0">
                <a:solidFill>
                  <a:srgbClr val="0000FF"/>
                </a:solidFill>
                <a:latin typeface="標楷體" pitchFamily="65" charset="-120"/>
                <a:ea typeface="標楷體" pitchFamily="65" charset="-120"/>
              </a:rPr>
              <a:t>有下列的情況</a:t>
            </a:r>
          </a:p>
          <a:p>
            <a:pPr eaLnBrk="1" hangingPunct="1">
              <a:defRPr/>
            </a:pPr>
            <a:r>
              <a:rPr lang="zh-TW" altLang="en-US" sz="2800" b="1" dirty="0" smtClean="0">
                <a:solidFill>
                  <a:srgbClr val="FF0000"/>
                </a:solidFill>
                <a:latin typeface="標楷體" pitchFamily="65" charset="-120"/>
                <a:ea typeface="標楷體" pitchFamily="65" charset="-120"/>
              </a:rPr>
              <a:t>興趣</a:t>
            </a:r>
            <a:r>
              <a:rPr lang="zh-TW" altLang="en-US" sz="2800" b="1" dirty="0" smtClean="0">
                <a:latin typeface="標楷體" pitchFamily="65" charset="-120"/>
                <a:ea typeface="標楷體" pitchFamily="65" charset="-120"/>
              </a:rPr>
              <a:t>測驗與</a:t>
            </a:r>
            <a:r>
              <a:rPr lang="zh-TW" altLang="en-US" sz="2800" b="1" dirty="0" smtClean="0">
                <a:solidFill>
                  <a:srgbClr val="FF0000"/>
                </a:solidFill>
                <a:latin typeface="標楷體" pitchFamily="65" charset="-120"/>
                <a:ea typeface="標楷體" pitchFamily="65" charset="-120"/>
              </a:rPr>
              <a:t>性向</a:t>
            </a:r>
            <a:r>
              <a:rPr lang="zh-TW" altLang="en-US" sz="2800" b="1" dirty="0" smtClean="0">
                <a:latin typeface="標楷體" pitchFamily="65" charset="-120"/>
                <a:ea typeface="標楷體" pitchFamily="65" charset="-120"/>
              </a:rPr>
              <a:t>測驗的結果</a:t>
            </a:r>
            <a:r>
              <a:rPr lang="zh-TW" altLang="en-US" sz="2800" b="1" dirty="0" smtClean="0">
                <a:solidFill>
                  <a:srgbClr val="FF0000"/>
                </a:solidFill>
                <a:latin typeface="標楷體" pitchFamily="65" charset="-120"/>
                <a:ea typeface="標楷體" pitchFamily="65" charset="-120"/>
              </a:rPr>
              <a:t>不一致</a:t>
            </a:r>
            <a:r>
              <a:rPr lang="zh-TW" altLang="en-US" sz="2800" b="1" dirty="0" smtClean="0">
                <a:latin typeface="標楷體" pitchFamily="65" charset="-120"/>
                <a:ea typeface="標楷體" pitchFamily="65" charset="-120"/>
              </a:rPr>
              <a:t>時</a:t>
            </a:r>
          </a:p>
          <a:p>
            <a:pPr eaLnBrk="1" hangingPunct="1">
              <a:defRPr/>
            </a:pPr>
            <a:r>
              <a:rPr lang="zh-TW" altLang="en-US" sz="2800" b="1" dirty="0" smtClean="0">
                <a:latin typeface="標楷體" pitchFamily="65" charset="-120"/>
                <a:ea typeface="標楷體" pitchFamily="65" charset="-120"/>
              </a:rPr>
              <a:t>至今尚不清楚自己的興趣與能力社會組及自然組的成績表現差不多，也分別有喜歡的科系</a:t>
            </a:r>
          </a:p>
          <a:p>
            <a:pPr eaLnBrk="1" hangingPunct="1">
              <a:defRPr/>
            </a:pPr>
            <a:r>
              <a:rPr lang="zh-TW" altLang="en-US" sz="2800" b="1" dirty="0" smtClean="0">
                <a:latin typeface="標楷體" pitchFamily="65" charset="-120"/>
                <a:ea typeface="標楷體" pitchFamily="65" charset="-120"/>
              </a:rPr>
              <a:t>對自然組有興趣，但擔心數學、理化到了高二會更難而無法勝任</a:t>
            </a:r>
          </a:p>
          <a:p>
            <a:pPr eaLnBrk="1" hangingPunct="1">
              <a:defRPr/>
            </a:pPr>
            <a:r>
              <a:rPr lang="zh-TW" altLang="en-US" sz="2800" b="1" dirty="0" smtClean="0">
                <a:latin typeface="標楷體" pitchFamily="65" charset="-120"/>
                <a:ea typeface="標楷體" pitchFamily="65" charset="-120"/>
              </a:rPr>
              <a:t>孩子的決定與父母不一致時</a:t>
            </a:r>
          </a:p>
          <a:p>
            <a:pPr eaLnBrk="1" hangingPunct="1">
              <a:buFont typeface="Wingdings 2" pitchFamily="18" charset="2"/>
              <a:buNone/>
              <a:defRPr/>
            </a:pPr>
            <a:r>
              <a:rPr lang="zh-TW" altLang="en-US" sz="4800" dirty="0" smtClean="0">
                <a:solidFill>
                  <a:srgbClr val="FF0066"/>
                </a:solidFill>
                <a:latin typeface="標楷體" pitchFamily="65" charset="-120"/>
                <a:ea typeface="標楷體" pitchFamily="65" charset="-120"/>
              </a:rPr>
              <a:t>請到輔導室預約個別諮詢輔導</a:t>
            </a:r>
            <a:r>
              <a:rPr lang="zh-TW" altLang="en-US" sz="4800" dirty="0" smtClean="0">
                <a:solidFill>
                  <a:srgbClr val="FF0066"/>
                </a:solidFill>
                <a:effectLst>
                  <a:outerShdw blurRad="38100" dist="38100" dir="2700000" algn="tl">
                    <a:srgbClr val="C0C0C0"/>
                  </a:outerShdw>
                </a:effectLst>
                <a:latin typeface="標楷體" pitchFamily="65" charset="-120"/>
                <a:ea typeface="標楷體" pitchFamily="65" charset="-120"/>
              </a:rPr>
              <a:t/>
            </a:r>
            <a:br>
              <a:rPr lang="zh-TW" altLang="en-US" sz="4800" dirty="0" smtClean="0">
                <a:solidFill>
                  <a:srgbClr val="FF0066"/>
                </a:solidFill>
                <a:effectLst>
                  <a:outerShdw blurRad="38100" dist="38100" dir="2700000" algn="tl">
                    <a:srgbClr val="C0C0C0"/>
                  </a:outerShdw>
                </a:effectLst>
                <a:latin typeface="標楷體" pitchFamily="65" charset="-120"/>
                <a:ea typeface="標楷體" pitchFamily="65" charset="-120"/>
              </a:rPr>
            </a:br>
            <a:endParaRPr lang="zh-TW" altLang="en-US" sz="4800" dirty="0" smtClean="0">
              <a:solidFill>
                <a:srgbClr val="FF0066"/>
              </a:solidFill>
              <a:effectLst>
                <a:outerShdw blurRad="38100" dist="38100" dir="2700000" algn="tl">
                  <a:srgbClr val="C0C0C0"/>
                </a:outerShdw>
              </a:effectLst>
              <a:latin typeface="標楷體" pitchFamily="65" charset="-120"/>
              <a:ea typeface="標楷體" pitchFamily="65" charset="-120"/>
            </a:endParaRP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idx="4294967295"/>
          </p:nvPr>
        </p:nvSpPr>
        <p:spPr>
          <a:xfrm>
            <a:off x="467544" y="631825"/>
            <a:ext cx="7772400" cy="1081088"/>
          </a:xfrm>
        </p:spPr>
        <p:txBody>
          <a:bodyPr lIns="91440" rIns="91440" bIns="45720" anchor="ctr"/>
          <a:lstStyle/>
          <a:p>
            <a:pPr eaLnBrk="1" hangingPunct="1"/>
            <a:r>
              <a:rPr lang="zh-TW" altLang="en-US" sz="7500" b="1" dirty="0" smtClean="0">
                <a:solidFill>
                  <a:srgbClr val="FF0000"/>
                </a:solidFill>
                <a:ea typeface="標楷體" pitchFamily="65" charset="-120"/>
              </a:rPr>
              <a:t>簡報完畢</a:t>
            </a:r>
          </a:p>
        </p:txBody>
      </p:sp>
      <p:sp>
        <p:nvSpPr>
          <p:cNvPr id="39939" name="Rectangle 3"/>
          <p:cNvSpPr>
            <a:spLocks noChangeArrowheads="1"/>
          </p:cNvSpPr>
          <p:nvPr/>
        </p:nvSpPr>
        <p:spPr bwMode="auto">
          <a:xfrm>
            <a:off x="1085850" y="1712913"/>
            <a:ext cx="6265863"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eaLnBrk="1" hangingPunct="1"/>
            <a:r>
              <a:rPr kumimoji="1" lang="zh-TW" altLang="en-US" sz="5400" dirty="0">
                <a:solidFill>
                  <a:srgbClr val="CC0066"/>
                </a:solidFill>
                <a:latin typeface="Tahoma" pitchFamily="34" charset="0"/>
                <a:ea typeface="標楷體" pitchFamily="65" charset="-120"/>
              </a:rPr>
              <a:t>謝謝聆聽</a:t>
            </a:r>
          </a:p>
          <a:p>
            <a:pPr algn="ctr" eaLnBrk="1" hangingPunct="1"/>
            <a:r>
              <a:rPr kumimoji="1" lang="zh-TW" altLang="en-US" sz="5400" dirty="0" smtClean="0">
                <a:solidFill>
                  <a:srgbClr val="0000CC"/>
                </a:solidFill>
                <a:latin typeface="Tahoma" pitchFamily="34" charset="0"/>
                <a:ea typeface="標楷體" pitchFamily="65" charset="-120"/>
              </a:rPr>
              <a:t>         敬祝</a:t>
            </a:r>
            <a:endParaRPr kumimoji="1" lang="zh-TW" altLang="en-US" sz="5400" dirty="0">
              <a:solidFill>
                <a:srgbClr val="0000CC"/>
              </a:solidFill>
              <a:latin typeface="Tahoma" pitchFamily="34" charset="0"/>
              <a:ea typeface="標楷體" pitchFamily="65" charset="-120"/>
            </a:endParaRPr>
          </a:p>
          <a:p>
            <a:pPr algn="ctr" eaLnBrk="1" hangingPunct="1"/>
            <a:r>
              <a:rPr kumimoji="1" lang="zh-TW" altLang="en-US" sz="5400" dirty="0" smtClean="0">
                <a:solidFill>
                  <a:srgbClr val="0000CC"/>
                </a:solidFill>
                <a:latin typeface="Tahoma" pitchFamily="34" charset="0"/>
                <a:ea typeface="標楷體" pitchFamily="65" charset="-120"/>
              </a:rPr>
              <a:t>            平安</a:t>
            </a:r>
            <a:r>
              <a:rPr kumimoji="1" lang="zh-TW" altLang="en-US" sz="5400" dirty="0">
                <a:solidFill>
                  <a:srgbClr val="0000CC"/>
                </a:solidFill>
                <a:latin typeface="Tahoma" pitchFamily="34" charset="0"/>
                <a:ea typeface="標楷體" pitchFamily="65" charset="-120"/>
              </a:rPr>
              <a:t>喜樂</a:t>
            </a:r>
          </a:p>
          <a:p>
            <a:pPr eaLnBrk="1" hangingPunct="1"/>
            <a:endParaRPr kumimoji="1" lang="zh-TW" altLang="en-US" b="1" dirty="0">
              <a:latin typeface="Tahoma" pitchFamily="34" charset="0"/>
            </a:endParaRPr>
          </a:p>
          <a:p>
            <a:pPr eaLnBrk="1" hangingPunct="1"/>
            <a:r>
              <a:rPr kumimoji="1" lang="zh-TW" altLang="en-US" b="1" dirty="0">
                <a:latin typeface="Tahoma" pitchFamily="34" charset="0"/>
              </a:rPr>
              <a:t>                          </a:t>
            </a:r>
            <a:r>
              <a:rPr kumimoji="1" lang="zh-TW" altLang="en-US" b="1" dirty="0">
                <a:solidFill>
                  <a:srgbClr val="CC0066"/>
                </a:solidFill>
                <a:latin typeface="標楷體" pitchFamily="65" charset="-120"/>
                <a:ea typeface="標楷體" pitchFamily="65" charset="-120"/>
              </a:rPr>
              <a:t>天主教永年高級中學  </a:t>
            </a:r>
          </a:p>
          <a:p>
            <a:pPr eaLnBrk="1" hangingPunct="1"/>
            <a:r>
              <a:rPr kumimoji="1" lang="zh-TW" altLang="en-US" b="1" dirty="0">
                <a:solidFill>
                  <a:srgbClr val="CC0066"/>
                </a:solidFill>
                <a:latin typeface="標楷體" pitchFamily="65" charset="-120"/>
                <a:ea typeface="標楷體" pitchFamily="65" charset="-120"/>
              </a:rPr>
              <a:t>               服務電話：</a:t>
            </a:r>
            <a:r>
              <a:rPr kumimoji="1" lang="en-US" altLang="zh-TW" b="1" dirty="0">
                <a:solidFill>
                  <a:srgbClr val="CC0066"/>
                </a:solidFill>
                <a:latin typeface="標楷體" pitchFamily="65" charset="-120"/>
                <a:ea typeface="標楷體" pitchFamily="65" charset="-120"/>
              </a:rPr>
              <a:t>05-6622540</a:t>
            </a:r>
          </a:p>
          <a:p>
            <a:pPr eaLnBrk="1" hangingPunct="1"/>
            <a:r>
              <a:rPr kumimoji="1" lang="en-US" altLang="zh-TW" b="1" dirty="0">
                <a:solidFill>
                  <a:srgbClr val="CC0066"/>
                </a:solidFill>
                <a:latin typeface="標楷體" pitchFamily="65" charset="-120"/>
                <a:ea typeface="標楷體" pitchFamily="65" charset="-120"/>
              </a:rPr>
              <a:t>               </a:t>
            </a:r>
            <a:r>
              <a:rPr kumimoji="1" lang="zh-TW" altLang="en-US" b="1" dirty="0">
                <a:solidFill>
                  <a:srgbClr val="CC0066"/>
                </a:solidFill>
                <a:latin typeface="標楷體" pitchFamily="65" charset="-120"/>
                <a:ea typeface="標楷體" pitchFamily="65" charset="-120"/>
              </a:rPr>
              <a:t>學校地址：雲林縣土庫鎮建國路</a:t>
            </a:r>
            <a:r>
              <a:rPr kumimoji="1" lang="en-US" altLang="zh-TW" b="1" dirty="0">
                <a:solidFill>
                  <a:srgbClr val="CC0066"/>
                </a:solidFill>
                <a:latin typeface="標楷體" pitchFamily="65" charset="-120"/>
                <a:ea typeface="標楷體" pitchFamily="65" charset="-120"/>
              </a:rPr>
              <a:t>13</a:t>
            </a:r>
            <a:r>
              <a:rPr kumimoji="1" lang="zh-TW" altLang="en-US" b="1" dirty="0">
                <a:solidFill>
                  <a:srgbClr val="CC0066"/>
                </a:solidFill>
                <a:latin typeface="標楷體" pitchFamily="65" charset="-120"/>
                <a:ea typeface="標楷體" pitchFamily="65" charset="-120"/>
              </a:rPr>
              <a:t>號</a:t>
            </a:r>
          </a:p>
          <a:p>
            <a:pPr eaLnBrk="1" hangingPunct="1"/>
            <a:r>
              <a:rPr kumimoji="1" lang="zh-TW" altLang="en-US" b="1" dirty="0">
                <a:solidFill>
                  <a:srgbClr val="CC0066"/>
                </a:solidFill>
                <a:latin typeface="標楷體" pitchFamily="65" charset="-120"/>
                <a:ea typeface="標楷體" pitchFamily="65" charset="-120"/>
              </a:rPr>
              <a:t>               網    址：</a:t>
            </a:r>
            <a:r>
              <a:rPr kumimoji="1" lang="en-US" altLang="zh-TW" b="1" dirty="0">
                <a:solidFill>
                  <a:srgbClr val="CC0066"/>
                </a:solidFill>
                <a:latin typeface="標楷體" pitchFamily="65" charset="-120"/>
                <a:ea typeface="標楷體" pitchFamily="65" charset="-120"/>
              </a:rPr>
              <a:t>http</a:t>
            </a:r>
            <a:r>
              <a:rPr kumimoji="1" lang="zh-TW" altLang="en-US" b="1" dirty="0">
                <a:solidFill>
                  <a:srgbClr val="CC0066"/>
                </a:solidFill>
                <a:latin typeface="標楷體" pitchFamily="65" charset="-120"/>
                <a:ea typeface="標楷體" pitchFamily="65" charset="-120"/>
              </a:rPr>
              <a:t>：</a:t>
            </a:r>
            <a:r>
              <a:rPr kumimoji="1" lang="en-US" altLang="zh-TW" b="1" dirty="0">
                <a:solidFill>
                  <a:srgbClr val="CC0066"/>
                </a:solidFill>
                <a:latin typeface="標楷體" pitchFamily="65" charset="-120"/>
                <a:ea typeface="標楷體" pitchFamily="65" charset="-120"/>
              </a:rPr>
              <a:t>//</a:t>
            </a:r>
            <a:r>
              <a:rPr kumimoji="1" lang="en-US" altLang="zh-TW" b="1" dirty="0" err="1">
                <a:solidFill>
                  <a:srgbClr val="CC0066"/>
                </a:solidFill>
                <a:latin typeface="標楷體" pitchFamily="65" charset="-120"/>
                <a:ea typeface="標楷體" pitchFamily="65" charset="-120"/>
              </a:rPr>
              <a:t>www.ynhs.ylc.edu.tw</a:t>
            </a:r>
            <a:r>
              <a:rPr kumimoji="1" lang="en-US" altLang="zh-TW" b="1" dirty="0">
                <a:solidFill>
                  <a:srgbClr val="CC0066"/>
                </a:solidFill>
                <a:latin typeface="標楷體" pitchFamily="65" charset="-120"/>
                <a:ea typeface="標楷體" pitchFamily="65" charset="-120"/>
              </a:rPr>
              <a:t>/</a:t>
            </a: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39705" y="391890"/>
            <a:ext cx="5421313" cy="927100"/>
          </a:xfrm>
        </p:spPr>
        <p:txBody>
          <a:bodyPr/>
          <a:lstStyle/>
          <a:p>
            <a:pPr algn="ctr" eaLnBrk="1" hangingPunct="1"/>
            <a:r>
              <a:rPr lang="zh-TW" altLang="en-US" b="1" dirty="0" smtClean="0">
                <a:ea typeface="標楷體" pitchFamily="65" charset="-120"/>
              </a:rPr>
              <a:t>選組決策模式圖</a:t>
            </a:r>
          </a:p>
        </p:txBody>
      </p:sp>
      <p:grpSp>
        <p:nvGrpSpPr>
          <p:cNvPr id="6148" name="群組 34"/>
          <p:cNvGrpSpPr>
            <a:grpSpLocks/>
          </p:cNvGrpSpPr>
          <p:nvPr/>
        </p:nvGrpSpPr>
        <p:grpSpPr bwMode="auto">
          <a:xfrm>
            <a:off x="1160463" y="1341438"/>
            <a:ext cx="6765925" cy="4962525"/>
            <a:chOff x="468313" y="476250"/>
            <a:chExt cx="8421687" cy="6177213"/>
          </a:xfrm>
        </p:grpSpPr>
        <p:sp>
          <p:nvSpPr>
            <p:cNvPr id="6149" name="Text Box 2"/>
            <p:cNvSpPr txBox="1">
              <a:spLocks noChangeArrowheads="1"/>
            </p:cNvSpPr>
            <p:nvPr/>
          </p:nvSpPr>
          <p:spPr bwMode="auto">
            <a:xfrm>
              <a:off x="468313" y="476250"/>
              <a:ext cx="2374900" cy="3485994"/>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r>
                <a:rPr kumimoji="1" lang="zh-TW" altLang="en-US" sz="2000" b="1">
                  <a:solidFill>
                    <a:srgbClr val="FF0000"/>
                  </a:solidFill>
                  <a:latin typeface="標楷體" pitchFamily="65" charset="-120"/>
                  <a:ea typeface="標楷體" pitchFamily="65" charset="-120"/>
                </a:rPr>
                <a:t>一、</a:t>
              </a:r>
            </a:p>
            <a:p>
              <a:r>
                <a:rPr kumimoji="1" lang="zh-TW" altLang="en-US" sz="2000" b="1">
                  <a:solidFill>
                    <a:srgbClr val="660066"/>
                  </a:solidFill>
                  <a:latin typeface="標楷體" pitchFamily="65" charset="-120"/>
                  <a:ea typeface="標楷體" pitchFamily="65" charset="-120"/>
                </a:rPr>
                <a:t>個人因素</a:t>
              </a:r>
            </a:p>
            <a:p>
              <a:pPr algn="ctr"/>
              <a:r>
                <a:rPr kumimoji="1" lang="zh-TW" altLang="en-US" sz="2000">
                  <a:solidFill>
                    <a:srgbClr val="800080"/>
                  </a:solidFill>
                  <a:latin typeface="標楷體" pitchFamily="65" charset="-120"/>
                  <a:ea typeface="標楷體" pitchFamily="65" charset="-120"/>
                </a:rPr>
                <a:t>性向</a:t>
              </a:r>
            </a:p>
            <a:p>
              <a:pPr algn="ctr"/>
              <a:r>
                <a:rPr kumimoji="1" lang="zh-TW" altLang="en-US" sz="2000">
                  <a:solidFill>
                    <a:srgbClr val="800080"/>
                  </a:solidFill>
                  <a:latin typeface="標楷體" pitchFamily="65" charset="-120"/>
                  <a:ea typeface="標楷體" pitchFamily="65" charset="-120"/>
                </a:rPr>
                <a:t>興趣</a:t>
              </a:r>
            </a:p>
            <a:p>
              <a:pPr algn="ctr"/>
              <a:r>
                <a:rPr kumimoji="1" lang="zh-TW" altLang="en-US" sz="2000">
                  <a:solidFill>
                    <a:srgbClr val="000099"/>
                  </a:solidFill>
                  <a:latin typeface="標楷體" pitchFamily="65" charset="-120"/>
                  <a:ea typeface="標楷體" pitchFamily="65" charset="-120"/>
                </a:rPr>
                <a:t>在校成績表現</a:t>
              </a:r>
            </a:p>
            <a:p>
              <a:pPr algn="ctr"/>
              <a:r>
                <a:rPr kumimoji="1" lang="zh-TW" altLang="en-US" sz="2000">
                  <a:solidFill>
                    <a:srgbClr val="000099"/>
                  </a:solidFill>
                  <a:latin typeface="標楷體" pitchFamily="65" charset="-120"/>
                  <a:ea typeface="標楷體" pitchFamily="65" charset="-120"/>
                </a:rPr>
                <a:t>社團或活動</a:t>
              </a:r>
            </a:p>
            <a:p>
              <a:pPr algn="ctr"/>
              <a:r>
                <a:rPr kumimoji="1" lang="zh-TW" altLang="en-US" sz="2000">
                  <a:solidFill>
                    <a:srgbClr val="000099"/>
                  </a:solidFill>
                  <a:latin typeface="標楷體" pitchFamily="65" charset="-120"/>
                  <a:ea typeface="標楷體" pitchFamily="65" charset="-120"/>
                </a:rPr>
                <a:t>價值觀</a:t>
              </a:r>
            </a:p>
            <a:p>
              <a:pPr algn="ctr"/>
              <a:r>
                <a:rPr kumimoji="1" lang="zh-TW" altLang="en-US" sz="2000">
                  <a:solidFill>
                    <a:srgbClr val="000099"/>
                  </a:solidFill>
                  <a:latin typeface="標楷體" pitchFamily="65" charset="-120"/>
                  <a:ea typeface="標楷體" pitchFamily="65" charset="-120"/>
                </a:rPr>
                <a:t>生活方式</a:t>
              </a:r>
              <a:endParaRPr kumimoji="1" lang="en-US" altLang="zh-TW" sz="2000">
                <a:solidFill>
                  <a:srgbClr val="000099"/>
                </a:solidFill>
                <a:latin typeface="標楷體" pitchFamily="65" charset="-120"/>
                <a:ea typeface="標楷體" pitchFamily="65" charset="-120"/>
              </a:endParaRPr>
            </a:p>
            <a:p>
              <a:pPr algn="ctr"/>
              <a:endParaRPr kumimoji="1" lang="en-US" altLang="zh-TW" sz="800">
                <a:solidFill>
                  <a:srgbClr val="000099"/>
                </a:solidFill>
                <a:latin typeface="標楷體" pitchFamily="65" charset="-120"/>
                <a:ea typeface="標楷體" pitchFamily="65" charset="-120"/>
              </a:endParaRPr>
            </a:p>
            <a:p>
              <a:pPr algn="ctr"/>
              <a:endParaRPr kumimoji="1" lang="en-US" altLang="zh-TW" sz="800">
                <a:solidFill>
                  <a:srgbClr val="000099"/>
                </a:solidFill>
                <a:latin typeface="標楷體" pitchFamily="65" charset="-120"/>
                <a:ea typeface="標楷體" pitchFamily="65" charset="-120"/>
              </a:endParaRPr>
            </a:p>
          </p:txBody>
        </p:sp>
        <p:sp>
          <p:nvSpPr>
            <p:cNvPr id="6150" name="Text Box 3"/>
            <p:cNvSpPr txBox="1">
              <a:spLocks noChangeArrowheads="1"/>
            </p:cNvSpPr>
            <p:nvPr/>
          </p:nvSpPr>
          <p:spPr bwMode="auto">
            <a:xfrm>
              <a:off x="3348038" y="476250"/>
              <a:ext cx="2735262" cy="354345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r>
                <a:rPr kumimoji="1" lang="zh-TW" altLang="en-US" sz="2000" b="1">
                  <a:solidFill>
                    <a:srgbClr val="FF0000"/>
                  </a:solidFill>
                  <a:latin typeface="標楷體" pitchFamily="65" charset="-120"/>
                  <a:ea typeface="標楷體" pitchFamily="65" charset="-120"/>
                </a:rPr>
                <a:t>二、</a:t>
              </a:r>
              <a:endParaRPr kumimoji="1" lang="en-US" altLang="zh-TW" sz="2000" b="1">
                <a:solidFill>
                  <a:srgbClr val="FF0000"/>
                </a:solidFill>
                <a:latin typeface="標楷體" pitchFamily="65" charset="-120"/>
                <a:ea typeface="標楷體" pitchFamily="65" charset="-120"/>
              </a:endParaRPr>
            </a:p>
            <a:p>
              <a:r>
                <a:rPr kumimoji="1" lang="zh-TW" altLang="en-US" sz="2000" b="1">
                  <a:solidFill>
                    <a:srgbClr val="660066"/>
                  </a:solidFill>
                  <a:ea typeface="標楷體" pitchFamily="65" charset="-120"/>
                </a:rPr>
                <a:t>教育與職業資料</a:t>
              </a:r>
              <a:endParaRPr kumimoji="1" lang="zh-TW" altLang="en-US" sz="2000">
                <a:solidFill>
                  <a:srgbClr val="000099"/>
                </a:solidFill>
                <a:latin typeface="標楷體" pitchFamily="65" charset="-120"/>
                <a:ea typeface="標楷體" pitchFamily="65" charset="-120"/>
              </a:endParaRPr>
            </a:p>
            <a:p>
              <a:pPr algn="ctr"/>
              <a:r>
                <a:rPr kumimoji="1" lang="zh-TW" altLang="en-US" sz="2000">
                  <a:solidFill>
                    <a:srgbClr val="000099"/>
                  </a:solidFill>
                  <a:latin typeface="標楷體" pitchFamily="65" charset="-120"/>
                  <a:ea typeface="標楷體" pitchFamily="65" charset="-120"/>
                </a:rPr>
                <a:t>本校課程資料</a:t>
              </a:r>
            </a:p>
            <a:p>
              <a:pPr algn="ctr"/>
              <a:r>
                <a:rPr kumimoji="1" lang="zh-TW" altLang="en-US" sz="2000">
                  <a:solidFill>
                    <a:srgbClr val="000099"/>
                  </a:solidFill>
                  <a:latin typeface="標楷體" pitchFamily="65" charset="-120"/>
                  <a:ea typeface="標楷體" pitchFamily="65" charset="-120"/>
                </a:rPr>
                <a:t>大學科系</a:t>
              </a:r>
            </a:p>
            <a:p>
              <a:pPr algn="ctr"/>
              <a:r>
                <a:rPr kumimoji="1" lang="zh-TW" altLang="en-US" sz="2000">
                  <a:solidFill>
                    <a:srgbClr val="000099"/>
                  </a:solidFill>
                  <a:latin typeface="標楷體" pitchFamily="65" charset="-120"/>
                  <a:ea typeface="標楷體" pitchFamily="65" charset="-120"/>
                </a:rPr>
                <a:t>大學入學管道</a:t>
              </a:r>
            </a:p>
            <a:p>
              <a:pPr algn="ctr"/>
              <a:r>
                <a:rPr kumimoji="1" lang="zh-TW" altLang="en-US" sz="2000">
                  <a:solidFill>
                    <a:srgbClr val="000099"/>
                  </a:solidFill>
                  <a:latin typeface="標楷體" pitchFamily="65" charset="-120"/>
                  <a:ea typeface="標楷體" pitchFamily="65" charset="-120"/>
                </a:rPr>
                <a:t>科系未來發展</a:t>
              </a:r>
              <a:endParaRPr kumimoji="1" lang="en-US" altLang="zh-TW" sz="2000">
                <a:solidFill>
                  <a:srgbClr val="000099"/>
                </a:solidFill>
                <a:latin typeface="標楷體" pitchFamily="65" charset="-120"/>
                <a:ea typeface="標楷體" pitchFamily="65" charset="-120"/>
              </a:endParaRPr>
            </a:p>
            <a:p>
              <a:pPr algn="ctr"/>
              <a:endParaRPr kumimoji="1" lang="zh-TW" altLang="en-US" sz="2000">
                <a:solidFill>
                  <a:srgbClr val="000099"/>
                </a:solidFill>
                <a:latin typeface="標楷體" pitchFamily="65" charset="-120"/>
                <a:ea typeface="標楷體" pitchFamily="65" charset="-120"/>
              </a:endParaRPr>
            </a:p>
            <a:p>
              <a:pPr>
                <a:spcBef>
                  <a:spcPct val="50000"/>
                </a:spcBef>
              </a:pPr>
              <a:endParaRPr kumimoji="1" lang="zh-TW" altLang="en-US" sz="2600">
                <a:solidFill>
                  <a:srgbClr val="000099"/>
                </a:solidFill>
                <a:latin typeface="標楷體" pitchFamily="65" charset="-120"/>
                <a:ea typeface="標楷體" pitchFamily="65" charset="-120"/>
              </a:endParaRPr>
            </a:p>
          </p:txBody>
        </p:sp>
        <p:sp>
          <p:nvSpPr>
            <p:cNvPr id="6151" name="Text Box 4"/>
            <p:cNvSpPr txBox="1">
              <a:spLocks noChangeArrowheads="1"/>
            </p:cNvSpPr>
            <p:nvPr/>
          </p:nvSpPr>
          <p:spPr bwMode="auto">
            <a:xfrm>
              <a:off x="6443663" y="476250"/>
              <a:ext cx="2446337" cy="3562609"/>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r>
                <a:rPr kumimoji="1" lang="zh-TW" altLang="en-US" sz="2000" b="1">
                  <a:solidFill>
                    <a:srgbClr val="FF0000"/>
                  </a:solidFill>
                  <a:latin typeface="標楷體" pitchFamily="65" charset="-120"/>
                  <a:ea typeface="標楷體" pitchFamily="65" charset="-120"/>
                </a:rPr>
                <a:t>三、</a:t>
              </a:r>
            </a:p>
            <a:p>
              <a:r>
                <a:rPr kumimoji="1" lang="zh-TW" altLang="en-US" sz="2000" b="1">
                  <a:solidFill>
                    <a:srgbClr val="660066"/>
                  </a:solidFill>
                  <a:latin typeface="標楷體" pitchFamily="65" charset="-120"/>
                  <a:ea typeface="標楷體" pitchFamily="65" charset="-120"/>
                </a:rPr>
                <a:t>社會環境因素</a:t>
              </a:r>
            </a:p>
            <a:p>
              <a:pPr algn="ctr"/>
              <a:endParaRPr kumimoji="1" lang="zh-TW" altLang="en-US" sz="2000">
                <a:solidFill>
                  <a:srgbClr val="000099"/>
                </a:solidFill>
                <a:latin typeface="標楷體" pitchFamily="65" charset="-120"/>
                <a:ea typeface="標楷體" pitchFamily="65" charset="-120"/>
              </a:endParaRPr>
            </a:p>
            <a:p>
              <a:pPr algn="ctr"/>
              <a:r>
                <a:rPr kumimoji="1" lang="zh-TW" altLang="en-US" sz="2000">
                  <a:solidFill>
                    <a:srgbClr val="000099"/>
                  </a:solidFill>
                  <a:latin typeface="標楷體" pitchFamily="65" charset="-120"/>
                  <a:ea typeface="標楷體" pitchFamily="65" charset="-120"/>
                </a:rPr>
                <a:t>父母期望</a:t>
              </a:r>
            </a:p>
            <a:p>
              <a:pPr algn="ctr"/>
              <a:r>
                <a:rPr kumimoji="1" lang="zh-TW" altLang="en-US" sz="2000">
                  <a:solidFill>
                    <a:srgbClr val="000099"/>
                  </a:solidFill>
                  <a:latin typeface="標楷體" pitchFamily="65" charset="-120"/>
                  <a:ea typeface="標楷體" pitchFamily="65" charset="-120"/>
                </a:rPr>
                <a:t>老師同學意見</a:t>
              </a:r>
            </a:p>
            <a:p>
              <a:pPr algn="ctr"/>
              <a:r>
                <a:rPr kumimoji="1" lang="zh-TW" altLang="en-US" sz="2000">
                  <a:solidFill>
                    <a:srgbClr val="000099"/>
                  </a:solidFill>
                  <a:latin typeface="標楷體" pitchFamily="65" charset="-120"/>
                  <a:ea typeface="標楷體" pitchFamily="65" charset="-120"/>
                </a:rPr>
                <a:t>學長姐經驗</a:t>
              </a:r>
            </a:p>
            <a:p>
              <a:pPr algn="ctr"/>
              <a:r>
                <a:rPr kumimoji="1" lang="zh-TW" altLang="en-US" sz="2000">
                  <a:solidFill>
                    <a:srgbClr val="000099"/>
                  </a:solidFill>
                  <a:latin typeface="標楷體" pitchFamily="65" charset="-120"/>
                  <a:ea typeface="標楷體" pitchFamily="65" charset="-120"/>
                </a:rPr>
                <a:t>社會發展趨</a:t>
              </a:r>
              <a:r>
                <a:rPr kumimoji="1" lang="zh-TW" altLang="en-US" sz="2600">
                  <a:solidFill>
                    <a:srgbClr val="000099"/>
                  </a:solidFill>
                  <a:latin typeface="標楷體" pitchFamily="65" charset="-120"/>
                  <a:ea typeface="標楷體" pitchFamily="65" charset="-120"/>
                </a:rPr>
                <a:t>勢</a:t>
              </a:r>
              <a:endParaRPr kumimoji="1" lang="en-US" altLang="zh-TW" sz="1400">
                <a:solidFill>
                  <a:srgbClr val="000099"/>
                </a:solidFill>
                <a:latin typeface="標楷體" pitchFamily="65" charset="-120"/>
                <a:ea typeface="標楷體" pitchFamily="65" charset="-120"/>
              </a:endParaRPr>
            </a:p>
            <a:p>
              <a:pPr algn="ctr"/>
              <a:endParaRPr kumimoji="1" lang="en-US" altLang="zh-TW" sz="1400">
                <a:solidFill>
                  <a:srgbClr val="000099"/>
                </a:solidFill>
                <a:latin typeface="標楷體" pitchFamily="65" charset="-120"/>
                <a:ea typeface="標楷體" pitchFamily="65" charset="-120"/>
              </a:endParaRPr>
            </a:p>
            <a:p>
              <a:pPr algn="ctr"/>
              <a:endParaRPr kumimoji="1" lang="en-US" altLang="zh-TW" sz="2000">
                <a:solidFill>
                  <a:srgbClr val="000099"/>
                </a:solidFill>
                <a:latin typeface="標楷體" pitchFamily="65" charset="-120"/>
                <a:ea typeface="標楷體" pitchFamily="65" charset="-120"/>
              </a:endParaRPr>
            </a:p>
          </p:txBody>
        </p:sp>
        <p:sp>
          <p:nvSpPr>
            <p:cNvPr id="6152" name="Text Box 5"/>
            <p:cNvSpPr txBox="1">
              <a:spLocks noChangeArrowheads="1"/>
            </p:cNvSpPr>
            <p:nvPr/>
          </p:nvSpPr>
          <p:spPr bwMode="auto">
            <a:xfrm>
              <a:off x="2987675" y="6021388"/>
              <a:ext cx="3024188" cy="63207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lgn="ctr">
                <a:lnSpc>
                  <a:spcPct val="75000"/>
                </a:lnSpc>
              </a:pPr>
              <a:r>
                <a:rPr kumimoji="1" lang="zh-TW" altLang="en-US" sz="3600">
                  <a:solidFill>
                    <a:srgbClr val="000099"/>
                  </a:solidFill>
                  <a:ea typeface="標楷體" pitchFamily="65" charset="-120"/>
                </a:rPr>
                <a:t>選組抉擇</a:t>
              </a:r>
            </a:p>
          </p:txBody>
        </p:sp>
        <p:sp>
          <p:nvSpPr>
            <p:cNvPr id="6153" name="Text Box 6"/>
            <p:cNvSpPr txBox="1">
              <a:spLocks noChangeArrowheads="1"/>
            </p:cNvSpPr>
            <p:nvPr/>
          </p:nvSpPr>
          <p:spPr bwMode="auto">
            <a:xfrm>
              <a:off x="684212" y="4941889"/>
              <a:ext cx="7848600" cy="4980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新細明體" charset="-120"/>
                </a:defRPr>
              </a:lvl1pPr>
              <a:lvl2pPr marL="742950" indent="-285750">
                <a:defRPr>
                  <a:solidFill>
                    <a:schemeClr val="tx1"/>
                  </a:solidFill>
                  <a:latin typeface="Arial" charset="0"/>
                  <a:ea typeface="新細明體" charset="-120"/>
                </a:defRPr>
              </a:lvl2pPr>
              <a:lvl3pPr marL="1143000" indent="-228600">
                <a:defRPr>
                  <a:solidFill>
                    <a:schemeClr val="tx1"/>
                  </a:solidFill>
                  <a:latin typeface="Arial" charset="0"/>
                  <a:ea typeface="新細明體" charset="-120"/>
                </a:defRPr>
              </a:lvl3pPr>
              <a:lvl4pPr marL="1600200" indent="-228600">
                <a:defRPr>
                  <a:solidFill>
                    <a:schemeClr val="tx1"/>
                  </a:solidFill>
                  <a:latin typeface="Arial" charset="0"/>
                  <a:ea typeface="新細明體" charset="-120"/>
                </a:defRPr>
              </a:lvl4pPr>
              <a:lvl5pPr marL="2057400" indent="-228600">
                <a:defRPr>
                  <a:solidFill>
                    <a:schemeClr val="tx1"/>
                  </a:solidFill>
                  <a:latin typeface="Arial" charset="0"/>
                  <a:ea typeface="新細明體" charset="-120"/>
                </a:defRPr>
              </a:lvl5pPr>
              <a:lvl6pPr marL="2514600" indent="-228600" eaLnBrk="0" fontAlgn="base" hangingPunct="0">
                <a:spcBef>
                  <a:spcPct val="0"/>
                </a:spcBef>
                <a:spcAft>
                  <a:spcPct val="0"/>
                </a:spcAft>
                <a:defRPr>
                  <a:solidFill>
                    <a:schemeClr val="tx1"/>
                  </a:solidFill>
                  <a:latin typeface="Arial" charset="0"/>
                  <a:ea typeface="新細明體" charset="-120"/>
                </a:defRPr>
              </a:lvl6pPr>
              <a:lvl7pPr marL="2971800" indent="-228600" eaLnBrk="0" fontAlgn="base" hangingPunct="0">
                <a:spcBef>
                  <a:spcPct val="0"/>
                </a:spcBef>
                <a:spcAft>
                  <a:spcPct val="0"/>
                </a:spcAft>
                <a:defRPr>
                  <a:solidFill>
                    <a:schemeClr val="tx1"/>
                  </a:solidFill>
                  <a:latin typeface="Arial" charset="0"/>
                  <a:ea typeface="新細明體" charset="-120"/>
                </a:defRPr>
              </a:lvl7pPr>
              <a:lvl8pPr marL="3429000" indent="-228600" eaLnBrk="0" fontAlgn="base" hangingPunct="0">
                <a:spcBef>
                  <a:spcPct val="0"/>
                </a:spcBef>
                <a:spcAft>
                  <a:spcPct val="0"/>
                </a:spcAft>
                <a:defRPr>
                  <a:solidFill>
                    <a:schemeClr val="tx1"/>
                  </a:solidFill>
                  <a:latin typeface="Arial" charset="0"/>
                  <a:ea typeface="新細明體" charset="-120"/>
                </a:defRPr>
              </a:lvl8pPr>
              <a:lvl9pPr marL="3886200" indent="-228600" eaLnBrk="0" fontAlgn="base" hangingPunct="0">
                <a:spcBef>
                  <a:spcPct val="0"/>
                </a:spcBef>
                <a:spcAft>
                  <a:spcPct val="0"/>
                </a:spcAft>
                <a:defRPr>
                  <a:solidFill>
                    <a:schemeClr val="tx1"/>
                  </a:solidFill>
                  <a:latin typeface="Arial" charset="0"/>
                  <a:ea typeface="新細明體" charset="-120"/>
                </a:defRPr>
              </a:lvl9pPr>
            </a:lstStyle>
            <a:p>
              <a:pPr>
                <a:spcBef>
                  <a:spcPct val="50000"/>
                </a:spcBef>
              </a:pPr>
              <a:r>
                <a:rPr kumimoji="1" lang="zh-TW" altLang="en-US" sz="2000">
                  <a:solidFill>
                    <a:srgbClr val="990099"/>
                  </a:solidFill>
                  <a:ea typeface="標楷體" pitchFamily="65" charset="-120"/>
                </a:rPr>
                <a:t>我的能力是？我的興趣是？我希望成為什麼樣的人？</a:t>
              </a:r>
            </a:p>
          </p:txBody>
        </p:sp>
        <p:sp>
          <p:nvSpPr>
            <p:cNvPr id="6154" name="Line 7"/>
            <p:cNvSpPr>
              <a:spLocks noChangeShapeType="1"/>
            </p:cNvSpPr>
            <p:nvPr/>
          </p:nvSpPr>
          <p:spPr bwMode="auto">
            <a:xfrm>
              <a:off x="1506784" y="3969203"/>
              <a:ext cx="977654" cy="899659"/>
            </a:xfrm>
            <a:prstGeom prst="line">
              <a:avLst/>
            </a:prstGeom>
            <a:noFill/>
            <a:ln w="7620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6155" name="Line 8"/>
            <p:cNvSpPr>
              <a:spLocks noChangeShapeType="1"/>
            </p:cNvSpPr>
            <p:nvPr/>
          </p:nvSpPr>
          <p:spPr bwMode="auto">
            <a:xfrm>
              <a:off x="4427538" y="4005263"/>
              <a:ext cx="0" cy="863600"/>
            </a:xfrm>
            <a:prstGeom prst="line">
              <a:avLst/>
            </a:prstGeom>
            <a:noFill/>
            <a:ln w="7620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6156" name="Line 9"/>
            <p:cNvSpPr>
              <a:spLocks noChangeShapeType="1"/>
            </p:cNvSpPr>
            <p:nvPr/>
          </p:nvSpPr>
          <p:spPr bwMode="auto">
            <a:xfrm flipH="1">
              <a:off x="6732588" y="4076700"/>
              <a:ext cx="863600" cy="865188"/>
            </a:xfrm>
            <a:prstGeom prst="line">
              <a:avLst/>
            </a:prstGeom>
            <a:noFill/>
            <a:ln w="7620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6157" name="Line 10"/>
            <p:cNvSpPr>
              <a:spLocks noChangeShapeType="1"/>
            </p:cNvSpPr>
            <p:nvPr/>
          </p:nvSpPr>
          <p:spPr bwMode="auto">
            <a:xfrm>
              <a:off x="4427538" y="5516563"/>
              <a:ext cx="0" cy="431800"/>
            </a:xfrm>
            <a:prstGeom prst="line">
              <a:avLst/>
            </a:prstGeom>
            <a:noFill/>
            <a:ln w="7620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grpSp>
      <p:pic>
        <p:nvPicPr>
          <p:cNvPr id="14"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67544" y="476672"/>
            <a:ext cx="8229600" cy="923925"/>
          </a:xfrm>
        </p:spPr>
        <p:txBody>
          <a:bodyPr/>
          <a:lstStyle/>
          <a:p>
            <a:pPr eaLnBrk="1" hangingPunct="1"/>
            <a:r>
              <a:rPr lang="zh-TW" altLang="en-US" b="1" dirty="0" smtClean="0">
                <a:solidFill>
                  <a:srgbClr val="660066"/>
                </a:solidFill>
                <a:ea typeface="標楷體" pitchFamily="65" charset="-120"/>
              </a:rPr>
              <a:t>一</a:t>
            </a:r>
            <a:r>
              <a:rPr lang="zh-TW" altLang="en-US" b="1" dirty="0" smtClean="0">
                <a:solidFill>
                  <a:srgbClr val="660066"/>
                </a:solidFill>
                <a:latin typeface="新細明體" charset="-120"/>
                <a:ea typeface="新細明體" charset="-120"/>
              </a:rPr>
              <a:t>、</a:t>
            </a:r>
            <a:r>
              <a:rPr lang="zh-TW" altLang="en-US" sz="5400" b="1" dirty="0" smtClean="0">
                <a:solidFill>
                  <a:srgbClr val="660066"/>
                </a:solidFill>
                <a:latin typeface="標楷體" pitchFamily="65" charset="-120"/>
                <a:ea typeface="標楷體" pitchFamily="65" charset="-120"/>
              </a:rPr>
              <a:t>個人因素</a:t>
            </a:r>
            <a:endParaRPr lang="zh-TW" altLang="en-US" b="1" dirty="0" smtClean="0">
              <a:solidFill>
                <a:srgbClr val="FF6600"/>
              </a:solidFill>
              <a:ea typeface="標楷體" pitchFamily="65" charset="-120"/>
            </a:endParaRPr>
          </a:p>
        </p:txBody>
      </p:sp>
      <p:sp>
        <p:nvSpPr>
          <p:cNvPr id="7171" name="Rectangle 3"/>
          <p:cNvSpPr>
            <a:spLocks noGrp="1" noChangeArrowheads="1"/>
          </p:cNvSpPr>
          <p:nvPr>
            <p:ph idx="4294967295"/>
          </p:nvPr>
        </p:nvSpPr>
        <p:spPr>
          <a:xfrm>
            <a:off x="395288" y="1628775"/>
            <a:ext cx="8229600" cy="4518025"/>
          </a:xfrm>
        </p:spPr>
        <p:txBody>
          <a:bodyPr/>
          <a:lstStyle/>
          <a:p>
            <a:pPr eaLnBrk="1" hangingPunct="1">
              <a:buFont typeface="Wingdings" pitchFamily="2" charset="2"/>
              <a:buNone/>
            </a:pPr>
            <a:r>
              <a:rPr lang="en-US" altLang="zh-TW" sz="3200" smtClean="0">
                <a:latin typeface="標楷體" pitchFamily="65" charset="-120"/>
                <a:ea typeface="標楷體" pitchFamily="65" charset="-120"/>
              </a:rPr>
              <a:t>1.</a:t>
            </a:r>
            <a:r>
              <a:rPr lang="zh-TW" altLang="en-US" sz="3200" smtClean="0">
                <a:latin typeface="標楷體" pitchFamily="65" charset="-120"/>
                <a:ea typeface="標楷體" pitchFamily="65" charset="-120"/>
              </a:rPr>
              <a:t>能力：學習成就＋多向度</a:t>
            </a:r>
            <a:r>
              <a:rPr lang="zh-TW" altLang="en-US" sz="3200" u="sng" smtClean="0">
                <a:solidFill>
                  <a:srgbClr val="FF0000"/>
                </a:solidFill>
                <a:latin typeface="標楷體" pitchFamily="65" charset="-120"/>
                <a:ea typeface="標楷體" pitchFamily="65" charset="-120"/>
              </a:rPr>
              <a:t>性向測驗</a:t>
            </a:r>
            <a:r>
              <a:rPr lang="zh-TW" altLang="en-US" sz="3200" smtClean="0">
                <a:latin typeface="標楷體" pitchFamily="65" charset="-120"/>
                <a:ea typeface="標楷體" pitchFamily="65" charset="-120"/>
              </a:rPr>
              <a:t>組合</a:t>
            </a:r>
          </a:p>
          <a:p>
            <a:pPr eaLnBrk="1" hangingPunct="1">
              <a:lnSpc>
                <a:spcPct val="90000"/>
              </a:lnSpc>
              <a:buClr>
                <a:srgbClr val="660066"/>
              </a:buClr>
              <a:buFont typeface="Wingdings" pitchFamily="2" charset="2"/>
              <a:buChar char="Ø"/>
            </a:pPr>
            <a:r>
              <a:rPr lang="zh-TW" altLang="en-US" smtClean="0">
                <a:ea typeface="標楷體" pitchFamily="65" charset="-120"/>
              </a:rPr>
              <a:t>學習成就－指在某一段時間內，在某一學科上的學習</a:t>
            </a:r>
          </a:p>
          <a:p>
            <a:pPr eaLnBrk="1" hangingPunct="1">
              <a:lnSpc>
                <a:spcPct val="90000"/>
              </a:lnSpc>
              <a:buFont typeface="Wingdings 2" pitchFamily="18" charset="2"/>
              <a:buNone/>
            </a:pPr>
            <a:r>
              <a:rPr lang="zh-TW" altLang="en-US" smtClean="0">
                <a:ea typeface="標楷體" pitchFamily="65" charset="-120"/>
              </a:rPr>
              <a:t>　　　　　　成就，代表的是後天的努力程度及自己學　　</a:t>
            </a:r>
          </a:p>
          <a:p>
            <a:pPr eaLnBrk="1" hangingPunct="1">
              <a:lnSpc>
                <a:spcPct val="90000"/>
              </a:lnSpc>
              <a:buFont typeface="Wingdings 2" pitchFamily="18" charset="2"/>
              <a:buNone/>
            </a:pPr>
            <a:r>
              <a:rPr lang="zh-TW" altLang="en-US" smtClean="0">
                <a:ea typeface="標楷體" pitchFamily="65" charset="-120"/>
              </a:rPr>
              <a:t>　　　　　　習的成果</a:t>
            </a:r>
          </a:p>
          <a:p>
            <a:pPr eaLnBrk="1" hangingPunct="1">
              <a:lnSpc>
                <a:spcPct val="90000"/>
              </a:lnSpc>
              <a:buClr>
                <a:srgbClr val="660066"/>
              </a:buClr>
              <a:buFont typeface="Wingdings" pitchFamily="2" charset="2"/>
              <a:buChar char="Ø"/>
            </a:pPr>
            <a:r>
              <a:rPr lang="zh-TW" altLang="en-US" smtClean="0">
                <a:solidFill>
                  <a:srgbClr val="FF0000"/>
                </a:solidFill>
                <a:ea typeface="標楷體" pitchFamily="65" charset="-120"/>
              </a:rPr>
              <a:t>性向－了解自己潛在的能力</a:t>
            </a:r>
            <a:r>
              <a:rPr lang="zh-TW" altLang="en-US" sz="2800" smtClean="0">
                <a:solidFill>
                  <a:srgbClr val="FF0000"/>
                </a:solidFill>
              </a:rPr>
              <a:t>，</a:t>
            </a:r>
            <a:r>
              <a:rPr lang="zh-TW" altLang="en-US" smtClean="0">
                <a:solidFill>
                  <a:srgbClr val="FF0000"/>
                </a:solidFill>
                <a:ea typeface="標楷體" pitchFamily="65" charset="-120"/>
              </a:rPr>
              <a:t>自己的優勢（長處）與</a:t>
            </a:r>
          </a:p>
          <a:p>
            <a:pPr eaLnBrk="1" hangingPunct="1">
              <a:lnSpc>
                <a:spcPct val="90000"/>
              </a:lnSpc>
              <a:buFont typeface="Wingdings 2" pitchFamily="18" charset="2"/>
              <a:buNone/>
            </a:pPr>
            <a:r>
              <a:rPr lang="zh-TW" altLang="en-US" smtClean="0">
                <a:solidFill>
                  <a:srgbClr val="FF0000"/>
                </a:solidFill>
                <a:ea typeface="標楷體" pitchFamily="65" charset="-120"/>
              </a:rPr>
              <a:t>　　　　弱點（短處）</a:t>
            </a:r>
          </a:p>
          <a:p>
            <a:pPr eaLnBrk="1" hangingPunct="1">
              <a:lnSpc>
                <a:spcPct val="90000"/>
              </a:lnSpc>
              <a:buFont typeface="Wingdings 2" pitchFamily="18" charset="2"/>
              <a:buNone/>
            </a:pPr>
            <a:r>
              <a:rPr lang="en-US" altLang="zh-TW" sz="3200" smtClean="0">
                <a:latin typeface="標楷體" pitchFamily="65" charset="-120"/>
                <a:ea typeface="標楷體" pitchFamily="65" charset="-120"/>
              </a:rPr>
              <a:t>2.</a:t>
            </a:r>
            <a:r>
              <a:rPr lang="zh-TW" altLang="en-US" sz="3200" smtClean="0">
                <a:latin typeface="標楷體" pitchFamily="65" charset="-120"/>
                <a:ea typeface="標楷體" pitchFamily="65" charset="-120"/>
              </a:rPr>
              <a:t>興趣：參考大考中心</a:t>
            </a:r>
            <a:r>
              <a:rPr lang="zh-TW" altLang="en-US" sz="3200" u="sng" smtClean="0">
                <a:solidFill>
                  <a:srgbClr val="FF0000"/>
                </a:solidFill>
                <a:latin typeface="標楷體" pitchFamily="65" charset="-120"/>
                <a:ea typeface="標楷體" pitchFamily="65" charset="-120"/>
              </a:rPr>
              <a:t>興趣量表</a:t>
            </a:r>
          </a:p>
          <a:p>
            <a:pPr eaLnBrk="1" hangingPunct="1">
              <a:lnSpc>
                <a:spcPct val="90000"/>
              </a:lnSpc>
              <a:buFont typeface="Wingdings 2" pitchFamily="18" charset="2"/>
              <a:buNone/>
            </a:pPr>
            <a:r>
              <a:rPr lang="en-US" altLang="zh-TW" sz="3200" smtClean="0">
                <a:latin typeface="標楷體" pitchFamily="65" charset="-120"/>
                <a:ea typeface="標楷體" pitchFamily="65" charset="-120"/>
              </a:rPr>
              <a:t>3.</a:t>
            </a:r>
            <a:r>
              <a:rPr lang="zh-TW" altLang="en-US" sz="3200" smtClean="0">
                <a:latin typeface="標楷體" pitchFamily="65" charset="-120"/>
                <a:ea typeface="標楷體" pitchFamily="65" charset="-120"/>
              </a:rPr>
              <a:t>個性</a:t>
            </a:r>
          </a:p>
          <a:p>
            <a:pPr eaLnBrk="1" hangingPunct="1">
              <a:buFont typeface="Wingdings" pitchFamily="2" charset="2"/>
              <a:buNone/>
            </a:pPr>
            <a:r>
              <a:rPr lang="en-US" altLang="zh-TW" sz="3200" smtClean="0">
                <a:latin typeface="標楷體" pitchFamily="65" charset="-120"/>
                <a:ea typeface="標楷體" pitchFamily="65" charset="-120"/>
              </a:rPr>
              <a:t>4.</a:t>
            </a:r>
            <a:r>
              <a:rPr lang="zh-TW" altLang="en-US" sz="3200" smtClean="0">
                <a:latin typeface="標楷體" pitchFamily="65" charset="-120"/>
                <a:ea typeface="標楷體" pitchFamily="65" charset="-120"/>
              </a:rPr>
              <a:t>價值觀</a:t>
            </a: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68313" y="404813"/>
            <a:ext cx="8229600" cy="1068387"/>
          </a:xfrm>
        </p:spPr>
        <p:txBody>
          <a:bodyPr/>
          <a:lstStyle/>
          <a:p>
            <a:pPr eaLnBrk="1" hangingPunct="1"/>
            <a:r>
              <a:rPr lang="zh-TW" altLang="en-US" smtClean="0">
                <a:ea typeface="標楷體" pitchFamily="65" charset="-120"/>
              </a:rPr>
              <a:t>多向度</a:t>
            </a:r>
            <a:r>
              <a:rPr lang="zh-TW" altLang="en-US" smtClean="0">
                <a:solidFill>
                  <a:srgbClr val="FF0000"/>
                </a:solidFill>
                <a:ea typeface="標楷體" pitchFamily="65" charset="-120"/>
              </a:rPr>
              <a:t>性向測驗</a:t>
            </a:r>
            <a:r>
              <a:rPr lang="zh-TW" altLang="en-US" smtClean="0">
                <a:ea typeface="標楷體" pitchFamily="65" charset="-120"/>
              </a:rPr>
              <a:t>組合</a:t>
            </a:r>
            <a:r>
              <a:rPr lang="en-US" altLang="zh-TW" sz="1800" smtClean="0">
                <a:ea typeface="標楷體" pitchFamily="65" charset="-120"/>
              </a:rPr>
              <a:t>1/3</a:t>
            </a:r>
            <a:endParaRPr lang="zh-TW" altLang="en-US" smtClean="0">
              <a:ea typeface="標楷體" pitchFamily="65" charset="-120"/>
            </a:endParaRPr>
          </a:p>
        </p:txBody>
      </p:sp>
      <p:sp>
        <p:nvSpPr>
          <p:cNvPr id="113667" name="Rectangle 3"/>
          <p:cNvSpPr>
            <a:spLocks noGrp="1" noChangeArrowheads="1"/>
          </p:cNvSpPr>
          <p:nvPr>
            <p:ph idx="4294967295"/>
          </p:nvPr>
        </p:nvSpPr>
        <p:spPr>
          <a:xfrm>
            <a:off x="539750" y="1647825"/>
            <a:ext cx="8208963" cy="4267200"/>
          </a:xfrm>
        </p:spPr>
        <p:txBody>
          <a:bodyPr/>
          <a:lstStyle/>
          <a:p>
            <a:pPr marL="0" indent="0" eaLnBrk="1" hangingPunct="1">
              <a:buFont typeface="Wingdings 2" pitchFamily="18" charset="2"/>
              <a:buNone/>
              <a:defRPr/>
            </a:pPr>
            <a:r>
              <a:rPr lang="zh-TW" altLang="en-US" sz="3200" b="1" dirty="0" smtClean="0">
                <a:solidFill>
                  <a:srgbClr val="FF0000"/>
                </a:solidFill>
                <a:latin typeface="標楷體" pitchFamily="65" charset="-120"/>
                <a:ea typeface="標楷體" pitchFamily="65" charset="-120"/>
              </a:rPr>
              <a:t>測驗意義</a:t>
            </a:r>
          </a:p>
          <a:p>
            <a:pPr eaLnBrk="1" hangingPunct="1">
              <a:buFont typeface="Wingdings" pitchFamily="2" charset="2"/>
              <a:buNone/>
              <a:defRPr/>
            </a:pP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性向測驗不是智力測驗</a:t>
            </a:r>
          </a:p>
          <a:p>
            <a:pPr eaLnBrk="1" hangingPunct="1">
              <a:buFont typeface="Wingdings" pitchFamily="2" charset="2"/>
              <a:buNone/>
              <a:defRPr/>
            </a:pP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性向測驗是測量已經學得的能力（先天＋後天）</a:t>
            </a:r>
          </a:p>
          <a:p>
            <a:pPr eaLnBrk="1" hangingPunct="1">
              <a:buFont typeface="Wingdings" pitchFamily="2" charset="2"/>
              <a:buNone/>
              <a:defRPr/>
            </a:pPr>
            <a:r>
              <a:rPr lang="en-US" altLang="zh-TW" sz="2800" dirty="0" smtClean="0">
                <a:latin typeface="標楷體" pitchFamily="65" charset="-120"/>
                <a:ea typeface="標楷體" pitchFamily="65" charset="-120"/>
              </a:rPr>
              <a:t>3.</a:t>
            </a:r>
            <a:r>
              <a:rPr lang="zh-TW" altLang="en-US" sz="2800" dirty="0" smtClean="0">
                <a:latin typeface="標楷體" pitchFamily="65" charset="-120"/>
                <a:ea typeface="標楷體" pitchFamily="65" charset="-120"/>
              </a:rPr>
              <a:t>不能單獨用性向測驗來預測學生未來的成就</a:t>
            </a:r>
          </a:p>
          <a:p>
            <a:pPr eaLnBrk="1" hangingPunct="1">
              <a:buFont typeface="Wingdings" pitchFamily="2" charset="2"/>
              <a:buNone/>
              <a:defRPr/>
            </a:pPr>
            <a:r>
              <a:rPr lang="en-US" altLang="zh-TW" sz="2800" dirty="0" smtClean="0">
                <a:latin typeface="標楷體" pitchFamily="65" charset="-120"/>
                <a:ea typeface="標楷體" pitchFamily="65" charset="-120"/>
              </a:rPr>
              <a:t>4.</a:t>
            </a:r>
            <a:r>
              <a:rPr lang="zh-TW" altLang="en-US" sz="2800" dirty="0" smtClean="0">
                <a:latin typeface="標楷體" pitchFamily="65" charset="-120"/>
                <a:ea typeface="標楷體" pitchFamily="65" charset="-120"/>
              </a:rPr>
              <a:t>幫助學生更了解自己的長處和短處</a:t>
            </a:r>
          </a:p>
          <a:p>
            <a:pPr eaLnBrk="1" hangingPunct="1">
              <a:buFont typeface="Wingdings" pitchFamily="2" charset="2"/>
              <a:buNone/>
              <a:defRPr/>
            </a:pPr>
            <a:r>
              <a:rPr lang="en-US" altLang="zh-TW" sz="2800" dirty="0" smtClean="0">
                <a:latin typeface="標楷體" pitchFamily="65" charset="-120"/>
                <a:ea typeface="標楷體" pitchFamily="65" charset="-120"/>
              </a:rPr>
              <a:t>5.</a:t>
            </a:r>
            <a:r>
              <a:rPr lang="zh-TW" altLang="en-US" sz="2800" dirty="0" smtClean="0">
                <a:latin typeface="標楷體" pitchFamily="65" charset="-120"/>
                <a:ea typeface="標楷體" pitchFamily="65" charset="-120"/>
              </a:rPr>
              <a:t>幫助學生了解自己為什麼在某些科目上能做得好</a:t>
            </a:r>
          </a:p>
          <a:p>
            <a:pPr eaLnBrk="1" hangingPunct="1">
              <a:buFont typeface="Wingdings" pitchFamily="2" charset="2"/>
              <a:buNone/>
              <a:defRPr/>
            </a:pPr>
            <a:r>
              <a:rPr lang="zh-TW" altLang="en-US" sz="2800" dirty="0" smtClean="0">
                <a:latin typeface="標楷體" pitchFamily="65" charset="-120"/>
                <a:ea typeface="標楷體" pitchFamily="65" charset="-120"/>
              </a:rPr>
              <a:t>  ，而在某些科目上卻表現得較差 </a:t>
            </a:r>
          </a:p>
          <a:p>
            <a:pPr eaLnBrk="1" hangingPunct="1">
              <a:buFont typeface="Wingdings" pitchFamily="2" charset="2"/>
              <a:buNone/>
              <a:defRPr/>
            </a:pPr>
            <a:r>
              <a:rPr lang="en-US" altLang="zh-TW" sz="2800" dirty="0" smtClean="0">
                <a:latin typeface="標楷體" pitchFamily="65" charset="-120"/>
                <a:ea typeface="標楷體" pitchFamily="65" charset="-120"/>
              </a:rPr>
              <a:t>6.</a:t>
            </a:r>
            <a:r>
              <a:rPr lang="zh-TW" altLang="en-US" sz="2800" dirty="0" smtClean="0">
                <a:latin typeface="標楷體" pitchFamily="65" charset="-120"/>
                <a:ea typeface="標楷體" pitchFamily="65" charset="-120"/>
              </a:rPr>
              <a:t>提升學生的抱負水準或調整自己所選擇的方向</a:t>
            </a:r>
            <a:endParaRPr lang="en-US" altLang="zh-TW" sz="2800" dirty="0" smtClean="0">
              <a:latin typeface="標楷體" pitchFamily="65" charset="-120"/>
              <a:ea typeface="標楷體" pitchFamily="65" charset="-120"/>
            </a:endParaRP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95536" y="320530"/>
            <a:ext cx="8229600" cy="1139825"/>
          </a:xfrm>
        </p:spPr>
        <p:txBody>
          <a:bodyPr/>
          <a:lstStyle/>
          <a:p>
            <a:pPr eaLnBrk="1" hangingPunct="1"/>
            <a:r>
              <a:rPr lang="zh-TW" altLang="en-US" dirty="0" smtClean="0">
                <a:ea typeface="標楷體" pitchFamily="65" charset="-120"/>
              </a:rPr>
              <a:t>多向度</a:t>
            </a:r>
            <a:r>
              <a:rPr lang="zh-TW" altLang="en-US" dirty="0" smtClean="0">
                <a:solidFill>
                  <a:srgbClr val="FF0000"/>
                </a:solidFill>
                <a:ea typeface="標楷體" pitchFamily="65" charset="-120"/>
              </a:rPr>
              <a:t>性向測驗</a:t>
            </a:r>
            <a:r>
              <a:rPr lang="zh-TW" altLang="en-US" dirty="0" smtClean="0">
                <a:ea typeface="標楷體" pitchFamily="65" charset="-120"/>
              </a:rPr>
              <a:t>組合</a:t>
            </a:r>
            <a:r>
              <a:rPr lang="en-US" altLang="zh-TW" sz="1800" dirty="0" smtClean="0">
                <a:solidFill>
                  <a:srgbClr val="04617B"/>
                </a:solidFill>
                <a:ea typeface="標楷體" pitchFamily="65" charset="-120"/>
              </a:rPr>
              <a:t>2/3</a:t>
            </a:r>
            <a:endParaRPr lang="zh-TW" altLang="en-US" dirty="0" smtClean="0">
              <a:ea typeface="標楷體" pitchFamily="65" charset="-120"/>
            </a:endParaRPr>
          </a:p>
        </p:txBody>
      </p:sp>
      <p:sp>
        <p:nvSpPr>
          <p:cNvPr id="114691" name="Rectangle 3"/>
          <p:cNvSpPr>
            <a:spLocks noGrp="1" noChangeArrowheads="1"/>
          </p:cNvSpPr>
          <p:nvPr>
            <p:ph idx="4294967295"/>
          </p:nvPr>
        </p:nvSpPr>
        <p:spPr>
          <a:xfrm>
            <a:off x="566738" y="1619250"/>
            <a:ext cx="8064500" cy="4249738"/>
          </a:xfrm>
          <a:solidFill>
            <a:schemeClr val="bg1"/>
          </a:solidFill>
          <a:ln>
            <a:solidFill>
              <a:schemeClr val="bg1"/>
            </a:solidFill>
            <a:miter lim="800000"/>
            <a:headEnd/>
            <a:tailEnd/>
          </a:ln>
        </p:spPr>
        <p:txBody>
          <a:bodyPr/>
          <a:lstStyle/>
          <a:p>
            <a:pPr marL="0" indent="0" eaLnBrk="1" hangingPunct="1">
              <a:buFont typeface="Wingdings 2" pitchFamily="18" charset="2"/>
              <a:buNone/>
              <a:defRPr/>
            </a:pPr>
            <a:r>
              <a:rPr lang="zh-TW" altLang="en-US" sz="3200" dirty="0" smtClean="0">
                <a:solidFill>
                  <a:srgbClr val="FF0000"/>
                </a:solidFill>
                <a:ea typeface="標楷體" pitchFamily="65" charset="-120"/>
              </a:rPr>
              <a:t>測驗內容</a:t>
            </a:r>
            <a:endParaRPr lang="zh-TW" altLang="en-US" sz="3200" dirty="0" smtClean="0">
              <a:solidFill>
                <a:srgbClr val="FF0000"/>
              </a:solidFill>
              <a:latin typeface="標楷體" pitchFamily="65" charset="-120"/>
              <a:ea typeface="標楷體" pitchFamily="65" charset="-120"/>
            </a:endParaRPr>
          </a:p>
          <a:p>
            <a:pPr eaLnBrk="1" hangingPunct="1">
              <a:buFont typeface="Wingdings" pitchFamily="2" charset="2"/>
              <a:buNone/>
              <a:defRPr/>
            </a:pPr>
            <a:r>
              <a:rPr lang="zh-TW" altLang="en-US" sz="2800" dirty="0" smtClean="0">
                <a:latin typeface="標楷體" pitchFamily="65" charset="-120"/>
                <a:ea typeface="標楷體" pitchFamily="65" charset="-120"/>
              </a:rPr>
              <a:t>   共八個分測驗－ </a:t>
            </a:r>
            <a:r>
              <a:rPr lang="zh-TW" altLang="en-US" sz="2800" dirty="0" smtClean="0">
                <a:solidFill>
                  <a:schemeClr val="folHlink"/>
                </a:solidFill>
                <a:latin typeface="標楷體" pitchFamily="65" charset="-120"/>
                <a:ea typeface="標楷體" pitchFamily="65" charset="-120"/>
              </a:rPr>
              <a:t> </a:t>
            </a:r>
            <a:endParaRPr lang="zh-TW" altLang="en-US" sz="2800" u="sng" dirty="0" smtClean="0">
              <a:ea typeface="標楷體" pitchFamily="65" charset="-120"/>
            </a:endParaRPr>
          </a:p>
          <a:p>
            <a:pPr eaLnBrk="1" hangingPunct="1">
              <a:buFont typeface="Wingdings" pitchFamily="2" charset="2"/>
              <a:buNone/>
              <a:defRPr/>
            </a:pPr>
            <a:r>
              <a:rPr lang="zh-TW" altLang="en-US" sz="2800" dirty="0" smtClean="0">
                <a:latin typeface="標楷體" pitchFamily="65" charset="-120"/>
                <a:ea typeface="標楷體" pitchFamily="65" charset="-120"/>
              </a:rPr>
              <a:t>   語文推理、機械推理</a:t>
            </a:r>
          </a:p>
          <a:p>
            <a:pPr eaLnBrk="1" hangingPunct="1">
              <a:buFont typeface="Wingdings" pitchFamily="2" charset="2"/>
              <a:buNone/>
              <a:defRPr/>
            </a:pPr>
            <a:r>
              <a:rPr lang="zh-TW" altLang="en-US" sz="2800" dirty="0" smtClean="0">
                <a:latin typeface="標楷體" pitchFamily="65" charset="-120"/>
                <a:ea typeface="標楷體" pitchFamily="65" charset="-120"/>
              </a:rPr>
              <a:t>   電腦能力、數學推理 </a:t>
            </a:r>
          </a:p>
          <a:p>
            <a:pPr eaLnBrk="1" hangingPunct="1">
              <a:buFont typeface="Wingdings" pitchFamily="2" charset="2"/>
              <a:buNone/>
              <a:defRPr/>
            </a:pPr>
            <a:r>
              <a:rPr lang="zh-TW" altLang="en-US" sz="2800" dirty="0" smtClean="0">
                <a:latin typeface="標楷體" pitchFamily="65" charset="-120"/>
                <a:ea typeface="標楷體" pitchFamily="65" charset="-120"/>
              </a:rPr>
              <a:t>   抽象推理、電學知識</a:t>
            </a:r>
          </a:p>
          <a:p>
            <a:pPr eaLnBrk="1" hangingPunct="1">
              <a:buFont typeface="Wingdings" pitchFamily="2" charset="2"/>
              <a:buNone/>
              <a:defRPr/>
            </a:pPr>
            <a:r>
              <a:rPr lang="zh-TW" altLang="en-US" sz="2800" dirty="0" smtClean="0">
                <a:latin typeface="標楷體" pitchFamily="65" charset="-120"/>
                <a:ea typeface="標楷體" pitchFamily="65" charset="-120"/>
              </a:rPr>
              <a:t>   文句重組</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資料核對</a:t>
            </a:r>
            <a:endParaRPr lang="zh-TW" altLang="en-US" sz="2800" dirty="0" smtClean="0">
              <a:solidFill>
                <a:schemeClr val="folHlink"/>
              </a:solidFill>
              <a:latin typeface="標楷體" pitchFamily="65" charset="-120"/>
              <a:ea typeface="標楷體" pitchFamily="65" charset="-120"/>
            </a:endParaRPr>
          </a:p>
          <a:p>
            <a:pPr eaLnBrk="1" hangingPunct="1">
              <a:buFont typeface="Wingdings" pitchFamily="2" charset="2"/>
              <a:buNone/>
              <a:defRPr/>
            </a:pPr>
            <a:endParaRPr lang="zh-TW" altLang="en-US" dirty="0" smtClean="0">
              <a:latin typeface="標楷體" pitchFamily="65" charset="-120"/>
              <a:ea typeface="標楷體" pitchFamily="65" charset="-120"/>
            </a:endParaRP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539552" y="188640"/>
            <a:ext cx="8229600" cy="1143000"/>
          </a:xfrm>
        </p:spPr>
        <p:txBody>
          <a:bodyPr/>
          <a:lstStyle/>
          <a:p>
            <a:pPr eaLnBrk="1" hangingPunct="1"/>
            <a:r>
              <a:rPr lang="zh-TW" altLang="en-US" dirty="0" smtClean="0">
                <a:ea typeface="標楷體" pitchFamily="65" charset="-120"/>
              </a:rPr>
              <a:t>多向度</a:t>
            </a:r>
            <a:r>
              <a:rPr lang="zh-TW" altLang="en-US" dirty="0" smtClean="0">
                <a:solidFill>
                  <a:srgbClr val="FF0000"/>
                </a:solidFill>
                <a:ea typeface="標楷體" pitchFamily="65" charset="-120"/>
              </a:rPr>
              <a:t>性向測驗</a:t>
            </a:r>
            <a:r>
              <a:rPr lang="zh-TW" altLang="en-US" dirty="0" smtClean="0">
                <a:ea typeface="標楷體" pitchFamily="65" charset="-120"/>
              </a:rPr>
              <a:t>組合</a:t>
            </a:r>
            <a:r>
              <a:rPr lang="en-US" altLang="zh-TW" sz="1800" dirty="0" smtClean="0">
                <a:solidFill>
                  <a:srgbClr val="04617B"/>
                </a:solidFill>
                <a:ea typeface="標楷體" pitchFamily="65" charset="-120"/>
              </a:rPr>
              <a:t>3/3</a:t>
            </a:r>
            <a:endParaRPr lang="zh-TW" altLang="en-US" dirty="0" smtClean="0">
              <a:ea typeface="標楷體" pitchFamily="65" charset="-120"/>
            </a:endParaRPr>
          </a:p>
        </p:txBody>
      </p:sp>
      <p:sp>
        <p:nvSpPr>
          <p:cNvPr id="115715" name="Rectangle 3"/>
          <p:cNvSpPr>
            <a:spLocks noGrp="1" noChangeArrowheads="1"/>
          </p:cNvSpPr>
          <p:nvPr>
            <p:ph idx="4294967295"/>
          </p:nvPr>
        </p:nvSpPr>
        <p:spPr>
          <a:xfrm>
            <a:off x="495300" y="1549400"/>
            <a:ext cx="8229600" cy="4248150"/>
          </a:xfrm>
        </p:spPr>
        <p:txBody>
          <a:bodyPr/>
          <a:lstStyle/>
          <a:p>
            <a:pPr marL="0" indent="0" eaLnBrk="1" hangingPunct="1">
              <a:lnSpc>
                <a:spcPct val="90000"/>
              </a:lnSpc>
              <a:buFont typeface="Wingdings 2" pitchFamily="18" charset="2"/>
              <a:buNone/>
              <a:defRPr/>
            </a:pPr>
            <a:r>
              <a:rPr lang="zh-TW" altLang="en-US" sz="3200" b="1" dirty="0" smtClean="0">
                <a:solidFill>
                  <a:srgbClr val="FF0000"/>
                </a:solidFill>
                <a:latin typeface="標楷體" pitchFamily="65" charset="-120"/>
                <a:ea typeface="標楷體" pitchFamily="65" charset="-120"/>
              </a:rPr>
              <a:t>解釋與運用</a:t>
            </a:r>
          </a:p>
          <a:p>
            <a:pPr eaLnBrk="1" hangingPunct="1">
              <a:lnSpc>
                <a:spcPct val="90000"/>
              </a:lnSpc>
              <a:buFont typeface="Wingdings" pitchFamily="2" charset="2"/>
              <a:buNone/>
              <a:defRPr/>
            </a:pPr>
            <a:endParaRPr lang="zh-TW" altLang="en-US" sz="900" u="sng" dirty="0" smtClean="0">
              <a:latin typeface="標楷體" pitchFamily="65" charset="-120"/>
              <a:ea typeface="標楷體" pitchFamily="65" charset="-120"/>
            </a:endParaRPr>
          </a:p>
          <a:p>
            <a:pPr eaLnBrk="1" hangingPunct="1">
              <a:lnSpc>
                <a:spcPct val="90000"/>
              </a:lnSpc>
              <a:buFont typeface="Wingdings" pitchFamily="2" charset="2"/>
              <a:buNone/>
              <a:defRPr/>
            </a:pPr>
            <a:r>
              <a:rPr lang="en-US" altLang="zh-TW" sz="2800" dirty="0" smtClean="0">
                <a:solidFill>
                  <a:srgbClr val="FF0000"/>
                </a:solidFill>
                <a:latin typeface="標楷體" pitchFamily="65" charset="-120"/>
                <a:ea typeface="標楷體" pitchFamily="65" charset="-120"/>
              </a:rPr>
              <a:t>1.</a:t>
            </a:r>
            <a:r>
              <a:rPr lang="zh-TW" altLang="en-US" sz="2800" dirty="0" smtClean="0">
                <a:solidFill>
                  <a:srgbClr val="FF0000"/>
                </a:solidFill>
                <a:latin typeface="標楷體" pitchFamily="65" charset="-120"/>
                <a:ea typeface="標楷體" pitchFamily="65" charset="-120"/>
              </a:rPr>
              <a:t>「語文推理」、「數學推理」是學習各科時都</a:t>
            </a:r>
          </a:p>
          <a:p>
            <a:pPr eaLnBrk="1" hangingPunct="1">
              <a:lnSpc>
                <a:spcPct val="90000"/>
              </a:lnSpc>
              <a:buFont typeface="Wingdings" pitchFamily="2" charset="2"/>
              <a:buNone/>
              <a:defRPr/>
            </a:pPr>
            <a:r>
              <a:rPr lang="zh-TW" altLang="en-US" sz="2800" dirty="0" smtClean="0">
                <a:solidFill>
                  <a:srgbClr val="FF0000"/>
                </a:solidFill>
                <a:latin typeface="標楷體" pitchFamily="65" charset="-120"/>
                <a:ea typeface="標楷體" pitchFamily="65" charset="-120"/>
              </a:rPr>
              <a:t>   需要的基本能力</a:t>
            </a:r>
          </a:p>
          <a:p>
            <a:pPr eaLnBrk="1" hangingPunct="1">
              <a:lnSpc>
                <a:spcPct val="90000"/>
              </a:lnSpc>
              <a:buFont typeface="Wingdings" pitchFamily="2" charset="2"/>
              <a:buNone/>
              <a:defRPr/>
            </a:pPr>
            <a:r>
              <a:rPr lang="en-US" altLang="zh-TW" sz="2800" dirty="0" smtClean="0">
                <a:latin typeface="標楷體" pitchFamily="65" charset="-120"/>
                <a:ea typeface="標楷體" pitchFamily="65" charset="-120"/>
              </a:rPr>
              <a:t>2.</a:t>
            </a:r>
            <a:r>
              <a:rPr lang="zh-TW" altLang="en-US" sz="2800" dirty="0" smtClean="0">
                <a:solidFill>
                  <a:srgbClr val="660066"/>
                </a:solidFill>
                <a:latin typeface="標楷體" pitchFamily="65" charset="-120"/>
                <a:ea typeface="標楷體" pitchFamily="65" charset="-120"/>
              </a:rPr>
              <a:t>「語文推理」、「數學推理」、「文句重組」</a:t>
            </a:r>
          </a:p>
          <a:p>
            <a:pPr eaLnBrk="1" hangingPunct="1">
              <a:lnSpc>
                <a:spcPct val="90000"/>
              </a:lnSpc>
              <a:buFont typeface="Wingdings" pitchFamily="2" charset="2"/>
              <a:buNone/>
              <a:defRPr/>
            </a:pPr>
            <a:r>
              <a:rPr lang="zh-TW" altLang="en-US" sz="2800" dirty="0" smtClean="0">
                <a:solidFill>
                  <a:srgbClr val="660066"/>
                </a:solidFill>
                <a:latin typeface="標楷體" pitchFamily="65" charset="-120"/>
                <a:ea typeface="標楷體" pitchFamily="65" charset="-120"/>
              </a:rPr>
              <a:t>   </a:t>
            </a:r>
            <a:r>
              <a:rPr lang="zh-TW" altLang="en-US" sz="2800" dirty="0" smtClean="0">
                <a:latin typeface="標楷體" pitchFamily="65" charset="-120"/>
                <a:ea typeface="標楷體" pitchFamily="65" charset="-120"/>
              </a:rPr>
              <a:t>皆偏高，表示在</a:t>
            </a:r>
            <a:r>
              <a:rPr lang="zh-TW" altLang="en-US" sz="2800" u="sng" dirty="0" smtClean="0">
                <a:solidFill>
                  <a:srgbClr val="660066"/>
                </a:solidFill>
                <a:latin typeface="標楷體" pitchFamily="65" charset="-120"/>
                <a:ea typeface="標楷體" pitchFamily="65" charset="-120"/>
              </a:rPr>
              <a:t>語文類科</a:t>
            </a:r>
            <a:r>
              <a:rPr lang="zh-TW" altLang="en-US" sz="2800" dirty="0" smtClean="0">
                <a:latin typeface="標楷體" pitchFamily="65" charset="-120"/>
                <a:ea typeface="標楷體" pitchFamily="65" charset="-120"/>
              </a:rPr>
              <a:t>的學習較佔優勢 </a:t>
            </a:r>
          </a:p>
          <a:p>
            <a:pPr eaLnBrk="1" hangingPunct="1">
              <a:lnSpc>
                <a:spcPct val="90000"/>
              </a:lnSpc>
              <a:buFont typeface="Wingdings" pitchFamily="2" charset="2"/>
              <a:buNone/>
              <a:defRPr/>
            </a:pPr>
            <a:r>
              <a:rPr lang="en-US" altLang="zh-TW" sz="2800" dirty="0" smtClean="0">
                <a:latin typeface="標楷體" pitchFamily="65" charset="-120"/>
                <a:ea typeface="標楷體" pitchFamily="65" charset="-120"/>
              </a:rPr>
              <a:t>3.</a:t>
            </a:r>
            <a:r>
              <a:rPr lang="zh-TW" altLang="en-US" sz="2800" dirty="0" smtClean="0">
                <a:solidFill>
                  <a:srgbClr val="660066"/>
                </a:solidFill>
                <a:latin typeface="標楷體" pitchFamily="65" charset="-120"/>
                <a:ea typeface="標楷體" pitchFamily="65" charset="-120"/>
              </a:rPr>
              <a:t>「數學推理」、「機械推理」、「電腦能力」</a:t>
            </a:r>
          </a:p>
          <a:p>
            <a:pPr eaLnBrk="1" hangingPunct="1">
              <a:lnSpc>
                <a:spcPct val="90000"/>
              </a:lnSpc>
              <a:buFont typeface="Wingdings" pitchFamily="2" charset="2"/>
              <a:buNone/>
              <a:defRPr/>
            </a:pPr>
            <a:r>
              <a:rPr lang="zh-TW" altLang="en-US" sz="2800" dirty="0" smtClean="0">
                <a:solidFill>
                  <a:srgbClr val="660066"/>
                </a:solidFill>
                <a:latin typeface="標楷體" pitchFamily="65" charset="-120"/>
                <a:ea typeface="標楷體" pitchFamily="65" charset="-120"/>
              </a:rPr>
              <a:t>   、「抽象推理」、「電學知識」偏高，表示在</a:t>
            </a:r>
          </a:p>
          <a:p>
            <a:pPr eaLnBrk="1" hangingPunct="1">
              <a:lnSpc>
                <a:spcPct val="90000"/>
              </a:lnSpc>
              <a:buFont typeface="Wingdings" pitchFamily="2" charset="2"/>
              <a:buNone/>
              <a:defRPr/>
            </a:pPr>
            <a:r>
              <a:rPr lang="zh-TW" altLang="en-US" sz="2800" dirty="0" smtClean="0">
                <a:solidFill>
                  <a:srgbClr val="660066"/>
                </a:solidFill>
                <a:latin typeface="標楷體" pitchFamily="65" charset="-120"/>
                <a:ea typeface="標楷體" pitchFamily="65" charset="-120"/>
              </a:rPr>
              <a:t>   </a:t>
            </a:r>
            <a:r>
              <a:rPr lang="zh-TW" altLang="en-US" sz="2800" u="sng" dirty="0" smtClean="0">
                <a:solidFill>
                  <a:srgbClr val="660066"/>
                </a:solidFill>
                <a:latin typeface="標楷體" pitchFamily="65" charset="-120"/>
                <a:ea typeface="標楷體" pitchFamily="65" charset="-120"/>
              </a:rPr>
              <a:t>數理類科</a:t>
            </a:r>
            <a:r>
              <a:rPr lang="zh-TW" altLang="en-US" sz="2800" dirty="0" smtClean="0">
                <a:latin typeface="標楷體" pitchFamily="65" charset="-120"/>
                <a:ea typeface="標楷體" pitchFamily="65" charset="-120"/>
              </a:rPr>
              <a:t>的學習較佔優勢</a:t>
            </a:r>
          </a:p>
          <a:p>
            <a:pPr eaLnBrk="1" hangingPunct="1">
              <a:lnSpc>
                <a:spcPct val="90000"/>
              </a:lnSpc>
              <a:defRPr/>
            </a:pPr>
            <a:endParaRPr lang="en-US" altLang="zh-TW" sz="2800" dirty="0" smtClean="0"/>
          </a:p>
          <a:p>
            <a:pPr eaLnBrk="1" hangingPunct="1">
              <a:lnSpc>
                <a:spcPct val="90000"/>
              </a:lnSpc>
              <a:buFont typeface="Wingdings" pitchFamily="2" charset="2"/>
              <a:buNone/>
              <a:defRPr/>
            </a:pPr>
            <a:endParaRPr lang="en-US" altLang="zh-TW" dirty="0" smtClean="0"/>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68313" y="269875"/>
            <a:ext cx="8229600" cy="1143000"/>
          </a:xfrm>
        </p:spPr>
        <p:txBody>
          <a:bodyPr/>
          <a:lstStyle/>
          <a:p>
            <a:pPr eaLnBrk="1" hangingPunct="1"/>
            <a:r>
              <a:rPr lang="zh-TW" altLang="en-US" smtClean="0">
                <a:ea typeface="標楷體" pitchFamily="65" charset="-120"/>
              </a:rPr>
              <a:t> 大考中心</a:t>
            </a:r>
            <a:r>
              <a:rPr lang="zh-TW" altLang="en-US" smtClean="0">
                <a:solidFill>
                  <a:srgbClr val="FF0000"/>
                </a:solidFill>
                <a:ea typeface="標楷體" pitchFamily="65" charset="-120"/>
              </a:rPr>
              <a:t>興趣量表</a:t>
            </a:r>
            <a:r>
              <a:rPr lang="en-US" altLang="zh-TW" sz="1800" smtClean="0">
                <a:solidFill>
                  <a:srgbClr val="04617B"/>
                </a:solidFill>
                <a:ea typeface="標楷體" pitchFamily="65" charset="-120"/>
              </a:rPr>
              <a:t>1/2</a:t>
            </a:r>
            <a:endParaRPr lang="zh-TW" altLang="en-US" smtClean="0">
              <a:solidFill>
                <a:srgbClr val="FF0000"/>
              </a:solidFill>
              <a:ea typeface="標楷體" pitchFamily="65" charset="-120"/>
            </a:endParaRPr>
          </a:p>
        </p:txBody>
      </p:sp>
      <p:sp>
        <p:nvSpPr>
          <p:cNvPr id="110595" name="Rectangle 3"/>
          <p:cNvSpPr>
            <a:spLocks noGrp="1" noChangeArrowheads="1"/>
          </p:cNvSpPr>
          <p:nvPr>
            <p:ph idx="4294967295"/>
          </p:nvPr>
        </p:nvSpPr>
        <p:spPr>
          <a:xfrm>
            <a:off x="493713" y="1538288"/>
            <a:ext cx="8229600" cy="4389437"/>
          </a:xfrm>
        </p:spPr>
        <p:txBody>
          <a:bodyPr/>
          <a:lstStyle/>
          <a:p>
            <a:pPr marL="0" indent="0" eaLnBrk="1" hangingPunct="1">
              <a:buFont typeface="Wingdings 2" pitchFamily="18" charset="2"/>
              <a:buNone/>
              <a:defRPr/>
            </a:pPr>
            <a:r>
              <a:rPr lang="zh-TW" altLang="en-US" sz="3200" b="1" dirty="0" smtClean="0">
                <a:solidFill>
                  <a:srgbClr val="FF0000"/>
                </a:solidFill>
                <a:ea typeface="標楷體" pitchFamily="65" charset="-120"/>
              </a:rPr>
              <a:t>測驗意義</a:t>
            </a:r>
          </a:p>
          <a:p>
            <a:pPr marL="495300" indent="-495300" eaLnBrk="1" hangingPunct="1">
              <a:buFont typeface="Wingdings" pitchFamily="2" charset="2"/>
              <a:buNone/>
              <a:defRPr/>
            </a:pPr>
            <a:r>
              <a:rPr lang="zh-TW" altLang="en-US" sz="2800" b="1" dirty="0" smtClean="0">
                <a:solidFill>
                  <a:srgbClr val="FF6600"/>
                </a:solidFill>
                <a:latin typeface="標楷體" pitchFamily="65" charset="-120"/>
                <a:ea typeface="標楷體" pitchFamily="65" charset="-120"/>
              </a:rPr>
              <a:t>  </a:t>
            </a:r>
            <a:r>
              <a:rPr lang="zh-TW" altLang="en-US" sz="3600" b="1" dirty="0" smtClean="0">
                <a:solidFill>
                  <a:srgbClr val="FF6600"/>
                </a:solidFill>
                <a:latin typeface="標楷體" pitchFamily="65" charset="-120"/>
                <a:ea typeface="標楷體" pitchFamily="65" charset="-120"/>
              </a:rPr>
              <a:t>興趣</a:t>
            </a:r>
            <a:r>
              <a:rPr lang="zh-TW" altLang="en-US" sz="4000" b="1" dirty="0" smtClean="0">
                <a:solidFill>
                  <a:srgbClr val="660066"/>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性向</a:t>
            </a:r>
            <a:endParaRPr lang="zh-TW" altLang="en-US" sz="3600" dirty="0" smtClean="0">
              <a:solidFill>
                <a:srgbClr val="FF0000"/>
              </a:solidFill>
            </a:endParaRPr>
          </a:p>
          <a:p>
            <a:pPr marL="495300" indent="-495300" eaLnBrk="1" hangingPunct="1">
              <a:buFont typeface="Wingdings" pitchFamily="2" charset="2"/>
              <a:buNone/>
              <a:defRPr/>
            </a:pPr>
            <a:r>
              <a:rPr lang="zh-TW" altLang="en-US" sz="2800" dirty="0" smtClean="0"/>
              <a:t>    </a:t>
            </a:r>
            <a:r>
              <a:rPr lang="zh-TW" altLang="en-US" sz="2800" b="1" dirty="0" smtClean="0">
                <a:solidFill>
                  <a:srgbClr val="FF6600"/>
                </a:solidFill>
                <a:latin typeface="標楷體" pitchFamily="65" charset="-120"/>
                <a:ea typeface="標楷體" pitchFamily="65" charset="-120"/>
              </a:rPr>
              <a:t>興趣：我喜歡做什麼</a:t>
            </a:r>
          </a:p>
          <a:p>
            <a:pPr marL="495300" indent="-495300" eaLnBrk="1" hangingPunct="1">
              <a:buFont typeface="Wingdings" pitchFamily="2" charset="2"/>
              <a:buNone/>
              <a:defRPr/>
            </a:pPr>
            <a:r>
              <a:rPr lang="zh-TW" altLang="en-US" sz="2800" b="1" dirty="0" smtClean="0">
                <a:solidFill>
                  <a:srgbClr val="FF6600"/>
                </a:solidFill>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性向：我能做什麼</a:t>
            </a:r>
          </a:p>
          <a:p>
            <a:pPr marL="495300" indent="-495300" eaLnBrk="1" hangingPunct="1">
              <a:buFont typeface="Wingdings" pitchFamily="2" charset="2"/>
              <a:buNone/>
              <a:defRPr/>
            </a:pPr>
            <a:r>
              <a:rPr lang="zh-TW" altLang="en-US" sz="3200" b="1" dirty="0" smtClean="0">
                <a:solidFill>
                  <a:srgbClr val="FF0000"/>
                </a:solidFill>
                <a:ea typeface="標楷體" pitchFamily="65" charset="-120"/>
              </a:rPr>
              <a:t>測驗內容</a:t>
            </a:r>
          </a:p>
          <a:p>
            <a:pPr marL="495300" indent="-495300" eaLnBrk="1" hangingPunct="1">
              <a:buFont typeface="Wingdings" pitchFamily="2" charset="2"/>
              <a:buNone/>
              <a:defRPr/>
            </a:pPr>
            <a:r>
              <a:rPr lang="zh-TW" altLang="en-US" sz="2800" dirty="0" smtClean="0">
                <a:latin typeface="標楷體" pitchFamily="65" charset="-120"/>
                <a:ea typeface="標楷體" pitchFamily="65" charset="-120"/>
              </a:rPr>
              <a:t>   六種類型－實用型</a:t>
            </a:r>
            <a:r>
              <a:rPr lang="en-US" altLang="zh-TW" sz="2800" dirty="0" smtClean="0">
                <a:latin typeface="標楷體" pitchFamily="65" charset="-120"/>
                <a:ea typeface="標楷體" pitchFamily="65" charset="-120"/>
              </a:rPr>
              <a:t>(R)</a:t>
            </a:r>
            <a:r>
              <a:rPr lang="zh-TW" altLang="en-US" sz="2800" dirty="0" smtClean="0">
                <a:latin typeface="標楷體" pitchFamily="65" charset="-120"/>
                <a:ea typeface="標楷體" pitchFamily="65" charset="-120"/>
              </a:rPr>
              <a:t>、研究型</a:t>
            </a:r>
            <a:r>
              <a:rPr lang="en-US" altLang="zh-TW" sz="2800" dirty="0" smtClean="0">
                <a:latin typeface="標楷體" pitchFamily="65" charset="-120"/>
                <a:ea typeface="標楷體" pitchFamily="65" charset="-120"/>
              </a:rPr>
              <a:t>(I)</a:t>
            </a:r>
            <a:endParaRPr lang="zh-TW" altLang="en-US" sz="2800" dirty="0" smtClean="0">
              <a:latin typeface="標楷體" pitchFamily="65" charset="-120"/>
              <a:ea typeface="標楷體" pitchFamily="65" charset="-120"/>
            </a:endParaRPr>
          </a:p>
          <a:p>
            <a:pPr marL="495300" indent="-495300" eaLnBrk="1" hangingPunct="1">
              <a:buFont typeface="Wingdings" pitchFamily="2" charset="2"/>
              <a:buNone/>
              <a:defRPr/>
            </a:pPr>
            <a:r>
              <a:rPr lang="zh-TW" altLang="en-US" sz="2800" dirty="0" smtClean="0">
                <a:latin typeface="標楷體" pitchFamily="65" charset="-120"/>
                <a:ea typeface="標楷體" pitchFamily="65" charset="-120"/>
              </a:rPr>
              <a:t>             藝術型</a:t>
            </a:r>
            <a:r>
              <a:rPr lang="en-US" altLang="zh-TW" sz="2800" dirty="0" smtClean="0">
                <a:latin typeface="標楷體" pitchFamily="65" charset="-120"/>
                <a:ea typeface="標楷體" pitchFamily="65" charset="-120"/>
              </a:rPr>
              <a:t>(A)</a:t>
            </a:r>
            <a:r>
              <a:rPr lang="zh-TW" altLang="en-US" sz="2800" dirty="0" smtClean="0">
                <a:latin typeface="標楷體" pitchFamily="65" charset="-120"/>
                <a:ea typeface="標楷體" pitchFamily="65" charset="-120"/>
              </a:rPr>
              <a:t>、社會型</a:t>
            </a:r>
            <a:r>
              <a:rPr lang="en-US" altLang="zh-TW" sz="2800" dirty="0" smtClean="0">
                <a:latin typeface="標楷體" pitchFamily="65" charset="-120"/>
                <a:ea typeface="標楷體" pitchFamily="65" charset="-120"/>
              </a:rPr>
              <a:t>(S)</a:t>
            </a:r>
            <a:endParaRPr lang="zh-TW" altLang="en-US" sz="2800" dirty="0" smtClean="0">
              <a:latin typeface="標楷體" pitchFamily="65" charset="-120"/>
              <a:ea typeface="標楷體" pitchFamily="65" charset="-120"/>
            </a:endParaRPr>
          </a:p>
          <a:p>
            <a:pPr marL="495300" indent="-495300" eaLnBrk="1" hangingPunct="1">
              <a:buFont typeface="Wingdings" pitchFamily="2" charset="2"/>
              <a:buNone/>
              <a:defRPr/>
            </a:pPr>
            <a:r>
              <a:rPr lang="zh-TW" altLang="en-US" sz="2800" dirty="0" smtClean="0">
                <a:latin typeface="標楷體" pitchFamily="65" charset="-120"/>
                <a:ea typeface="標楷體" pitchFamily="65" charset="-120"/>
              </a:rPr>
              <a:t>             企業型</a:t>
            </a:r>
            <a:r>
              <a:rPr lang="en-US" altLang="zh-TW" sz="2800" dirty="0" smtClean="0">
                <a:latin typeface="標楷體" pitchFamily="65" charset="-120"/>
                <a:ea typeface="標楷體" pitchFamily="65" charset="-120"/>
              </a:rPr>
              <a:t>(E)</a:t>
            </a:r>
            <a:r>
              <a:rPr lang="zh-TW" altLang="en-US" sz="2800" dirty="0" smtClean="0">
                <a:latin typeface="標楷體" pitchFamily="65" charset="-120"/>
                <a:ea typeface="標楷體" pitchFamily="65" charset="-120"/>
              </a:rPr>
              <a:t>、事務型</a:t>
            </a:r>
            <a:r>
              <a:rPr lang="en-US" altLang="zh-TW" sz="2800" dirty="0" smtClean="0">
                <a:latin typeface="標楷體" pitchFamily="65" charset="-120"/>
                <a:ea typeface="標楷體" pitchFamily="65" charset="-120"/>
              </a:rPr>
              <a:t>(C)</a:t>
            </a:r>
            <a:r>
              <a:rPr lang="en-US" altLang="zh-TW" sz="2800" dirty="0" smtClean="0"/>
              <a:t> </a:t>
            </a:r>
            <a:r>
              <a:rPr lang="zh-TW" altLang="en-US" sz="2800" dirty="0" smtClean="0">
                <a:latin typeface="標楷體" pitchFamily="65" charset="-120"/>
                <a:ea typeface="標楷體" pitchFamily="65" charset="-120"/>
              </a:rPr>
              <a:t> </a:t>
            </a:r>
          </a:p>
        </p:txBody>
      </p:sp>
      <p:pic>
        <p:nvPicPr>
          <p:cNvPr id="5" name="Picture 2" descr="C:\Users\Administrator\Desktop\永年校徽校名圖檔.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71577"/>
            <a:ext cx="2304256" cy="47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3_流線">
  <a:themeElements>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流線">
      <a:majorFont>
        <a:latin typeface="Calibri"/>
        <a:ea typeface="微軟正黑體"/>
        <a:cs typeface=""/>
      </a:majorFont>
      <a:minorFont>
        <a:latin typeface="Constanti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3_流線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4079</TotalTime>
  <Words>2771</Words>
  <Application>Microsoft Office PowerPoint</Application>
  <PresentationFormat>如螢幕大小 (4:3)</PresentationFormat>
  <Paragraphs>392</Paragraphs>
  <Slides>39</Slides>
  <Notes>11</Notes>
  <HiddenSlides>1</HiddenSlides>
  <MMClips>0</MMClips>
  <ScaleCrop>false</ScaleCrop>
  <HeadingPairs>
    <vt:vector size="4" baseType="variant">
      <vt:variant>
        <vt:lpstr>佈景主題</vt:lpstr>
      </vt:variant>
      <vt:variant>
        <vt:i4>1</vt:i4>
      </vt:variant>
      <vt:variant>
        <vt:lpstr>投影片標題</vt:lpstr>
      </vt:variant>
      <vt:variant>
        <vt:i4>39</vt:i4>
      </vt:variant>
    </vt:vector>
  </HeadingPairs>
  <TitlesOfParts>
    <vt:vector size="40" baseType="lpstr">
      <vt:lpstr>3_流線</vt:lpstr>
      <vt:lpstr>107學年度 高一選組說明會(普高)</vt:lpstr>
      <vt:lpstr>前言</vt:lpstr>
      <vt:lpstr>選組時需考慮的重要因素</vt:lpstr>
      <vt:lpstr>選組決策模式圖</vt:lpstr>
      <vt:lpstr>一、個人因素</vt:lpstr>
      <vt:lpstr>多向度性向測驗組合1/3</vt:lpstr>
      <vt:lpstr>多向度性向測驗組合2/3</vt:lpstr>
      <vt:lpstr>多向度性向測驗組合3/3</vt:lpstr>
      <vt:lpstr> 大考中心興趣量表1/2</vt:lpstr>
      <vt:lpstr> 大考中心興趣量表2/2</vt:lpstr>
      <vt:lpstr>個性</vt:lpstr>
      <vt:lpstr>價值觀</vt:lpstr>
      <vt:lpstr>二、教育與職業資料</vt:lpstr>
      <vt:lpstr>各類組選修課程  </vt:lpstr>
      <vt:lpstr>各組考科與學群的關聯</vt:lpstr>
      <vt:lpstr>各組與大學學群關聯</vt:lpstr>
      <vt:lpstr>三、社會與環境因素</vt:lpstr>
      <vt:lpstr>社會</vt:lpstr>
      <vt:lpstr>家庭</vt:lpstr>
      <vt:lpstr>學校</vt:lpstr>
      <vt:lpstr>             高一學生抉擇評估表</vt:lpstr>
      <vt:lpstr> 選組的迷思1/3 </vt:lpstr>
      <vt:lpstr> 選組的迷思2/3</vt:lpstr>
      <vt:lpstr> 選組的迷思3/3</vt:lpstr>
      <vt:lpstr>選組建議1/3 </vt:lpstr>
      <vt:lpstr>選組建議2/3 </vt:lpstr>
      <vt:lpstr>PowerPoint 簡報</vt:lpstr>
      <vt:lpstr>PowerPoint 簡報</vt:lpstr>
      <vt:lpstr>學科能力測驗1/2</vt:lpstr>
      <vt:lpstr>PowerPoint 簡報</vt:lpstr>
      <vt:lpstr>PowerPoint 簡報</vt:lpstr>
      <vt:lpstr>PowerPoint 簡報</vt:lpstr>
      <vt:lpstr>指定科目考試</vt:lpstr>
      <vt:lpstr>PowerPoint 簡報</vt:lpstr>
      <vt:lpstr>PowerPoint 簡報</vt:lpstr>
      <vt:lpstr> 生涯資訊e點靈</vt:lpstr>
      <vt:lpstr> 人生計畫書(資料來源career雜誌)</vt:lpstr>
      <vt:lpstr>叮嚀(選課Q&amp;A)</vt:lpstr>
      <vt:lpstr>簡報完畢</vt:lpstr>
    </vt:vector>
  </TitlesOfParts>
  <Company>may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高一選組輔導 學生家長座談會</dc:title>
  <dc:creator>may</dc:creator>
  <cp:lastModifiedBy>user</cp:lastModifiedBy>
  <cp:revision>135</cp:revision>
  <cp:lastPrinted>2017-05-17T07:33:30Z</cp:lastPrinted>
  <dcterms:created xsi:type="dcterms:W3CDTF">2004-06-01T14:57:18Z</dcterms:created>
  <dcterms:modified xsi:type="dcterms:W3CDTF">2019-05-21T07:21:15Z</dcterms:modified>
</cp:coreProperties>
</file>