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8"/>
  </p:notesMasterIdLst>
  <p:sldIdLst>
    <p:sldId id="257" r:id="rId3"/>
    <p:sldId id="258" r:id="rId4"/>
    <p:sldId id="259" r:id="rId5"/>
    <p:sldId id="262" r:id="rId6"/>
    <p:sldId id="271" r:id="rId7"/>
    <p:sldId id="267" r:id="rId8"/>
    <p:sldId id="268" r:id="rId9"/>
    <p:sldId id="269" r:id="rId10"/>
    <p:sldId id="270" r:id="rId11"/>
    <p:sldId id="263" r:id="rId12"/>
    <p:sldId id="264" r:id="rId13"/>
    <p:sldId id="265" r:id="rId14"/>
    <p:sldId id="266" r:id="rId15"/>
    <p:sldId id="272" r:id="rId16"/>
    <p:sldId id="27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C5157-D1EE-4DF5-88C0-5EC6190E961B}" type="datetimeFigureOut">
              <a:rPr lang="zh-TW" altLang="en-US" smtClean="0"/>
              <a:t>2016/9/20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3252D-EF91-4FB5-B94A-C66B2D2F4F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39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402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fld id="{70DC16CE-59F8-4BF5-B7F5-5233D6096582}" type="slidenum">
              <a:rPr lang="zh-TW" altLang="en-US">
                <a:solidFill>
                  <a:prstClr val="black"/>
                </a:solidFill>
              </a:rPr>
              <a:pPr/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prstClr val="black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68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68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fld id="{0B2E6B02-D2FC-46C0-AF9B-D97131D51ADA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fld id="{D17427D9-162C-44B4-B965-1D8925D24A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6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E075C-3120-4A72-B5E4-F85DE3BA112D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B62A-6719-4075-8864-58445B872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519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B55B-E4DF-4FD3-BF54-37DC0A3BD72E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0049-2270-49B9-A404-B1475AC4F1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090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5FE-7917-4F4D-AA85-C24E9DEC6DF6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24842-9DD8-4048-8717-EC6BF483256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6637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93037" cy="9366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11188" y="1700213"/>
            <a:ext cx="4097337" cy="4403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0925" y="1700213"/>
            <a:ext cx="4098925" cy="4403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83A5433-9343-419A-A385-1686D2EC5D72}" type="datetime1">
              <a:rPr lang="zh-TW" altLang="en-US">
                <a:solidFill>
                  <a:prstClr val="black"/>
                </a:solidFill>
              </a:rPr>
              <a:pPr>
                <a:defRPr/>
              </a:pPr>
              <a:t>2016/9/20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4BABE19-E9B4-45DE-8673-CD31163AA33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546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68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68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fld id="{C6F70BFF-8B1B-4A3E-8291-A0B323EAABDA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EEECE1"/>
                </a:solidFill>
              </a:defRPr>
            </a:lvl1pPr>
          </a:lstStyle>
          <a:p>
            <a:pPr>
              <a:defRPr/>
            </a:pPr>
            <a:fld id="{91BF5587-6FA9-4654-A9C6-367DD7A714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7938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C44D39-C9BC-4730-B1AB-6593A97FAD36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8E46-BE26-400D-BF6C-A8ABC2EF30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42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A1CD39-C823-42DE-A70E-B39E0A165A07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9E65-D31A-42D5-861D-D016D44E3F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7365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5E650B-A054-4A50-A15A-9A9622D5E9B7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2A1D-DCDB-4312-BEE8-3C7D7BFF72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4129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85C367-5A8D-46AA-9987-4236F5E69FB5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246A-2116-4066-8CE0-97CAF80AACC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318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7EC87A-D313-4725-9DB4-FA05CAF2417A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5E14-D15E-4BBB-806F-150D4C00953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289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84FE-D2DF-411D-BAEB-6E1C543916A3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29BE-4E5D-4E6F-BFBB-B696F0012A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5780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9F5A94-A066-4D92-87B3-1C6A96A1DA3B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6223-D565-4639-A362-9E58BDFC406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7899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EB02D1-16B5-4B50-B4DC-8AB4DA346E64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DF8DC-8954-4FAB-8160-53B813EDFA5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9997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497C7F-2BC8-4431-ABB9-628C85714073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86A1-1F96-4044-9B5C-402AA5E42E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10720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4630C2-1FE7-4C78-AF8F-857629B04E02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FC8C-747E-4DE3-869D-576AF0BC4D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5896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AA0D8C-AA64-4A8A-B360-556FC4AAABC4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17FF-93FD-4ED2-BE45-C211162154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0187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F48311-54BE-40DE-991B-6598E9BA85F8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ABC3C-39D5-4D83-9A40-54F669CBCA8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795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FD823-F146-438C-87CE-BC72ADFA1813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E978F-C723-4368-88CD-DCB7FD8F9F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217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E17EE-FCE2-4C83-B586-688C98CB454C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EDA5F-7BFB-4695-9356-92B84A83BE1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146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459BE-659E-4522-A9F0-026C904D1F11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982C-2D79-4B0D-B3F0-751094A24F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462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84FF3-BE69-469C-B9BD-20B84DE7F806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6D59B-C18E-4197-9EDD-67CDF3A4107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808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45E5-DEDD-4C51-91E3-36A465BD50BF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81E39-D60B-4999-A9C3-BA024B1140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067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F6DE5-499E-4CF5-8029-1ECE028C7505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D47CA-F017-4CB0-B9CE-3DEC7326308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6139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DBBB7-3268-4F44-A80E-AAC1BB3569DA}" type="datetime1">
              <a:rPr lang="zh-TW" altLang="en-US"/>
              <a:pPr>
                <a:defRPr/>
              </a:pPr>
              <a:t>2016/9/20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904DB-8E7E-415D-B314-6322EEE9013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197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79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C23E36-5478-4831-9048-389C3FD8C9E9}" type="datetime1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2016/9/20</a:t>
            </a:fld>
            <a:endParaRPr lang="en-US" altLang="zh-TW"/>
          </a:p>
        </p:txBody>
      </p:sp>
      <p:sp>
        <p:nvSpPr>
          <p:cNvPr id="1679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167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D2EA3C-787A-4A06-8980-B2011191B26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0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79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1BBF1A-386B-44E9-A2E3-2C8F1C97439D}" type="datetime1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2016/9/20</a:t>
            </a:fld>
            <a:endParaRPr lang="en-US" altLang="zh-TW"/>
          </a:p>
        </p:txBody>
      </p:sp>
      <p:sp>
        <p:nvSpPr>
          <p:cNvPr id="1679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1679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prstClr val="black"/>
                </a:solidFill>
                <a:latin typeface="+mn-lt"/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FAA9D-E826-453A-B1AF-E1E77BE30EF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75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900113" y="1643063"/>
            <a:ext cx="7786687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609600" indent="-609600" algn="ct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kumimoji="1" lang="zh-TW" altLang="en-US" sz="7200" b="1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家長委員會</a:t>
            </a:r>
            <a:endParaRPr kumimoji="1" lang="en-US" altLang="zh-TW" sz="7200" b="1" dirty="0">
              <a:solidFill>
                <a:srgbClr val="1720CD"/>
              </a:solidFill>
              <a:latin typeface="標楷體" pitchFamily="65" charset="-120"/>
              <a:ea typeface="標楷體" pitchFamily="65" charset="-120"/>
            </a:endParaRPr>
          </a:p>
          <a:p>
            <a:pPr marL="609600" indent="-609600" algn="ct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defRPr/>
            </a:pPr>
            <a:r>
              <a:rPr kumimoji="1" lang="zh-TW" altLang="en-US" sz="4800" b="1" kern="0" dirty="0">
                <a:solidFill>
                  <a:srgbClr val="FF0000"/>
                </a:solidFill>
                <a:ea typeface="標楷體" pitchFamily="65" charset="-120"/>
              </a:rPr>
              <a:t>歡迎您蒞臨指導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4800" b="1" dirty="0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730250" y="4221163"/>
            <a:ext cx="756126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kumimoji="1" lang="zh-TW" altLang="en-US" sz="4000" dirty="0">
              <a:solidFill>
                <a:srgbClr val="FF0000"/>
              </a:solidFill>
              <a:ea typeface="標楷體" pitchFamily="65" charset="-120"/>
            </a:endParaRPr>
          </a:p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7030A0"/>
                </a:solidFill>
                <a:ea typeface="標楷體" pitchFamily="65" charset="-120"/>
              </a:rPr>
              <a:t>教務處  報告</a:t>
            </a:r>
            <a:endParaRPr kumimoji="1" lang="en-US" altLang="zh-TW" sz="4000" b="1" dirty="0">
              <a:solidFill>
                <a:srgbClr val="7030A0"/>
              </a:solidFill>
              <a:ea typeface="標楷體" pitchFamily="65" charset="-120"/>
            </a:endParaRPr>
          </a:p>
          <a:p>
            <a:pPr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zh-TW" sz="2800" b="1" dirty="0">
                <a:solidFill>
                  <a:srgbClr val="7030A0"/>
                </a:solidFill>
                <a:ea typeface="標楷體" pitchFamily="65" charset="-120"/>
              </a:rPr>
              <a:t>105</a:t>
            </a:r>
            <a:r>
              <a:rPr kumimoji="1" lang="zh-TW" altLang="en-US" sz="2800" b="1" dirty="0" smtClean="0">
                <a:solidFill>
                  <a:srgbClr val="7030A0"/>
                </a:solidFill>
                <a:ea typeface="標楷體" pitchFamily="65" charset="-120"/>
              </a:rPr>
              <a:t>年</a:t>
            </a:r>
            <a:r>
              <a:rPr kumimoji="1" lang="en-US" altLang="zh-TW" sz="2800" b="1" dirty="0" smtClean="0">
                <a:solidFill>
                  <a:srgbClr val="7030A0"/>
                </a:solidFill>
                <a:ea typeface="標楷體" pitchFamily="65" charset="-120"/>
              </a:rPr>
              <a:t>9</a:t>
            </a:r>
            <a:r>
              <a:rPr kumimoji="1" lang="zh-TW" altLang="en-US" sz="2800" b="1" dirty="0" smtClean="0">
                <a:solidFill>
                  <a:srgbClr val="7030A0"/>
                </a:solidFill>
                <a:ea typeface="標楷體" pitchFamily="65" charset="-120"/>
              </a:rPr>
              <a:t>月</a:t>
            </a:r>
            <a:r>
              <a:rPr kumimoji="1" lang="en-US" altLang="zh-TW" sz="2800" b="1" dirty="0" smtClean="0">
                <a:solidFill>
                  <a:srgbClr val="7030A0"/>
                </a:solidFill>
                <a:ea typeface="標楷體" pitchFamily="65" charset="-120"/>
              </a:rPr>
              <a:t>24</a:t>
            </a:r>
            <a:r>
              <a:rPr kumimoji="1" lang="zh-TW" altLang="en-US" sz="2800" b="1" dirty="0" smtClean="0">
                <a:solidFill>
                  <a:srgbClr val="7030A0"/>
                </a:solidFill>
                <a:ea typeface="標楷體" pitchFamily="65" charset="-120"/>
              </a:rPr>
              <a:t>日</a:t>
            </a:r>
            <a:endParaRPr kumimoji="1" lang="zh-TW" altLang="en-US" sz="2800" b="1" dirty="0">
              <a:solidFill>
                <a:srgbClr val="7030A0"/>
              </a:solidFill>
              <a:ea typeface="標楷體" pitchFamily="65" charset="-120"/>
            </a:endParaRPr>
          </a:p>
          <a:p>
            <a:pPr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a typeface="標楷體" pitchFamily="65" charset="-120"/>
              </a:rPr>
              <a:t>                                            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52343-D11D-4242-8908-C30539CE3B59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7413" name="Picture 6" descr="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706438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49288" y="2035175"/>
            <a:ext cx="7786687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54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kumimoji="1" lang="en-US" altLang="zh-TW" sz="54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5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sz="4800" b="1" dirty="0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  <a:p>
            <a:pPr marL="609600" indent="-609600" algn="ctr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defRPr/>
            </a:pPr>
            <a:endParaRPr kumimoji="1" lang="zh-TW" altLang="en-US" sz="4800" b="1" kern="0" dirty="0">
              <a:solidFill>
                <a:srgbClr val="FF0000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4800" b="1" dirty="0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100263" y="682625"/>
            <a:ext cx="6191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5400" b="1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kumimoji="1" lang="en-US" altLang="zh-TW" sz="5400" b="1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5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永年高中</a:t>
            </a:r>
            <a:r>
              <a:rPr kumimoji="1" lang="en-US" altLang="zh-TW" sz="5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105</a:t>
            </a:r>
            <a:r>
              <a:rPr kumimoji="1" lang="zh-TW" altLang="en-US" sz="5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學年度</a:t>
            </a:r>
            <a:endParaRPr kumimoji="1" lang="en-US" altLang="zh-TW" sz="4800" b="1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>
              <a:solidFill>
                <a:srgbClr val="3366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7138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45" y="681360"/>
            <a:ext cx="6337300" cy="936625"/>
          </a:xfrm>
        </p:spPr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放手讓孩子接受歷練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918891"/>
            <a:ext cx="7888288" cy="3805238"/>
          </a:xfrm>
        </p:spPr>
        <p:txBody>
          <a:bodyPr/>
          <a:lstStyle/>
          <a:p>
            <a:pPr eaLnBrk="1" hangingPunct="1">
              <a:buSzPct val="80000"/>
            </a:pPr>
            <a:r>
              <a:rPr lang="zh-TW" altLang="en-US" dirty="0" smtClean="0">
                <a:solidFill>
                  <a:srgbClr val="666699"/>
                </a:solidFill>
                <a:ea typeface="標楷體" pitchFamily="65" charset="-120"/>
              </a:rPr>
              <a:t>王浩威醫師在著作</a:t>
            </a:r>
            <a:r>
              <a:rPr lang="en-US" altLang="zh-TW" b="1" dirty="0" smtClean="0">
                <a:solidFill>
                  <a:srgbClr val="7030A0"/>
                </a:solidFill>
                <a:ea typeface="標楷體" pitchFamily="65" charset="-120"/>
              </a:rPr>
              <a:t>『</a:t>
            </a:r>
            <a:r>
              <a:rPr lang="zh-TW" altLang="en-US" b="1" dirty="0" smtClean="0">
                <a:solidFill>
                  <a:srgbClr val="7030A0"/>
                </a:solidFill>
                <a:ea typeface="標楷體" pitchFamily="65" charset="-120"/>
              </a:rPr>
              <a:t>晚熟的世代</a:t>
            </a:r>
            <a:r>
              <a:rPr lang="en-US" altLang="zh-TW" b="1" dirty="0" smtClean="0">
                <a:solidFill>
                  <a:srgbClr val="7030A0"/>
                </a:solidFill>
                <a:ea typeface="標楷體" pitchFamily="65" charset="-120"/>
              </a:rPr>
              <a:t>』</a:t>
            </a:r>
            <a:r>
              <a:rPr lang="zh-TW" altLang="en-US" dirty="0" smtClean="0">
                <a:solidFill>
                  <a:srgbClr val="666699"/>
                </a:solidFill>
                <a:ea typeface="標楷體" pitchFamily="65" charset="-120"/>
              </a:rPr>
              <a:t>指出，</a:t>
            </a:r>
            <a:r>
              <a:rPr lang="zh-TW" altLang="en-US" dirty="0" smtClean="0">
                <a:solidFill>
                  <a:srgbClr val="CC0000"/>
                </a:solidFill>
                <a:ea typeface="標楷體" pitchFamily="65" charset="-120"/>
              </a:rPr>
              <a:t>台灣年輕世代的茫然、憤怒及晚熟，主要仍歸因「父母寵溺過度」、「又干預過度」</a:t>
            </a:r>
            <a:r>
              <a:rPr lang="zh-TW" altLang="en-US" dirty="0" smtClean="0">
                <a:solidFill>
                  <a:srgbClr val="CC0000"/>
                </a:solidFill>
              </a:rPr>
              <a:t>。</a:t>
            </a:r>
            <a:r>
              <a:rPr lang="zh-TW" altLang="en-US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當一個孩子自小犯錯</a:t>
            </a:r>
            <a:r>
              <a:rPr lang="zh-TW" altLang="en-US" dirty="0" smtClean="0">
                <a:solidFill>
                  <a:srgbClr val="CC0000"/>
                </a:solidFill>
                <a:ea typeface="標楷體" pitchFamily="65" charset="-120"/>
              </a:rPr>
              <a:t>，父母急著當他的保護傘檔在前面；這樣的孩子等同缺少了「挫折」的歷練，少了「成熟的存摺」、「負責的積蓄」。</a:t>
            </a:r>
          </a:p>
        </p:txBody>
      </p:sp>
      <p:sp>
        <p:nvSpPr>
          <p:cNvPr id="26628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0744E-1C76-470C-AAF3-7FEEB1356012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831394" y="839170"/>
            <a:ext cx="5795963" cy="690563"/>
          </a:xfrm>
        </p:spPr>
        <p:txBody>
          <a:bodyPr/>
          <a:lstStyle/>
          <a:p>
            <a:pPr marL="838200" indent="-838200"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會規劃才能面對未來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773238"/>
            <a:ext cx="7848600" cy="5311775"/>
          </a:xfrm>
          <a:noFill/>
        </p:spPr>
        <p:txBody>
          <a:bodyPr/>
          <a:lstStyle/>
          <a:p>
            <a:pPr eaLnBrk="1" hangingPunct="1">
              <a:buSzPct val="85000"/>
            </a:pPr>
            <a:r>
              <a:rPr lang="zh-TW" altLang="en-US" sz="2800" dirty="0" smtClean="0">
                <a:solidFill>
                  <a:srgbClr val="008000"/>
                </a:solidFill>
                <a:ea typeface="標楷體" pitchFamily="65" charset="-120"/>
              </a:rPr>
              <a:t>大家都希望能把孩子的功課弄得好一點，也一直很重視課輔，其實不知道孩子的數學和英文的程度如何，以為孩子功課不好，就把他們送到補習班補習，其實最重要的是要</a:t>
            </a:r>
            <a:r>
              <a:rPr lang="zh-TW" altLang="en-US" sz="2800" dirty="0" smtClean="0">
                <a:solidFill>
                  <a:srgbClr val="CC6600"/>
                </a:solidFill>
                <a:ea typeface="標楷體" pitchFamily="65" charset="-120"/>
              </a:rPr>
              <a:t>知道孩子的真正程度。</a:t>
            </a:r>
          </a:p>
          <a:p>
            <a:pPr eaLnBrk="1" hangingPunct="1">
              <a:buSzPct val="85000"/>
            </a:pPr>
            <a:r>
              <a:rPr lang="zh-TW" altLang="en-US" sz="2800" dirty="0" smtClean="0">
                <a:solidFill>
                  <a:srgbClr val="CC0000"/>
                </a:solidFill>
                <a:ea typeface="標楷體" pitchFamily="65" charset="-120"/>
              </a:rPr>
              <a:t>假如說一個國中的孩子，他不會正負數的運算，也不會分數的運算，而陪他做一元一次方程式的習題，其實是毫無意義的。</a:t>
            </a:r>
          </a:p>
          <a:p>
            <a:pPr eaLnBrk="1" hangingPunct="1">
              <a:buSzPct val="85000"/>
            </a:pPr>
            <a:r>
              <a:rPr lang="zh-TW" altLang="en-US" sz="2800" dirty="0" smtClean="0">
                <a:solidFill>
                  <a:srgbClr val="1720CD"/>
                </a:solidFill>
                <a:ea typeface="標楷體" pitchFamily="65" charset="-120"/>
              </a:rPr>
              <a:t>課輔前對孩子進行一個測驗，以確定他的程度</a:t>
            </a:r>
            <a:r>
              <a:rPr lang="zh-TW" altLang="en-US" sz="2800" dirty="0" smtClean="0">
                <a:solidFill>
                  <a:schemeClr val="bg1"/>
                </a:solidFill>
                <a:ea typeface="標楷體" pitchFamily="65" charset="-120"/>
              </a:rPr>
              <a:t>在哪裡，</a:t>
            </a:r>
            <a:r>
              <a:rPr lang="zh-TW" altLang="en-US" sz="2800" dirty="0" smtClean="0">
                <a:solidFill>
                  <a:srgbClr val="1720CD"/>
                </a:solidFill>
                <a:ea typeface="標楷體" pitchFamily="65" charset="-120"/>
              </a:rPr>
              <a:t>然後從這一個單元教起。</a:t>
            </a:r>
          </a:p>
          <a:p>
            <a:pPr eaLnBrk="1" hangingPunct="1">
              <a:buSzPct val="85000"/>
            </a:pPr>
            <a:r>
              <a:rPr lang="zh-TW" altLang="en-US" sz="2800" b="1" dirty="0" smtClean="0">
                <a:solidFill>
                  <a:schemeClr val="bg1"/>
                </a:solidFill>
                <a:ea typeface="標楷體" pitchFamily="65" charset="-120"/>
              </a:rPr>
              <a:t>也許只是</a:t>
            </a:r>
            <a:r>
              <a:rPr lang="zh-TW" altLang="en-US" sz="2800" b="1" dirty="0" smtClean="0">
                <a:solidFill>
                  <a:srgbClr val="336600"/>
                </a:solidFill>
                <a:ea typeface="標楷體" pitchFamily="65" charset="-120"/>
              </a:rPr>
              <a:t>時間規劃不宜，並不需要補習。</a:t>
            </a:r>
          </a:p>
        </p:txBody>
      </p:sp>
      <p:sp>
        <p:nvSpPr>
          <p:cNvPr id="27653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EBE12-3D95-49B6-9EF7-F3A1AB157CA6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5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356" y="804391"/>
            <a:ext cx="5761038" cy="690563"/>
          </a:xfrm>
        </p:spPr>
        <p:txBody>
          <a:bodyPr/>
          <a:lstStyle/>
          <a:p>
            <a:pPr marL="838200" indent="-838200"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會思考才能面對未來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52525" y="1781175"/>
            <a:ext cx="7705725" cy="5040313"/>
          </a:xfrm>
          <a:noFill/>
        </p:spPr>
        <p:txBody>
          <a:bodyPr/>
          <a:lstStyle/>
          <a:p>
            <a:pPr eaLnBrk="1" hangingPunct="1">
              <a:buSzPct val="80000"/>
            </a:pPr>
            <a:r>
              <a:rPr lang="zh-TW" altLang="en-US" smtClean="0">
                <a:solidFill>
                  <a:srgbClr val="336600"/>
                </a:solidFill>
                <a:ea typeface="標楷體" pitchFamily="65" charset="-120"/>
              </a:rPr>
              <a:t>家長不只要督促小孩去唸書，更要關心</a:t>
            </a:r>
            <a:r>
              <a:rPr lang="zh-TW" altLang="en-US" smtClean="0">
                <a:solidFill>
                  <a:schemeClr val="hlink"/>
                </a:solidFill>
                <a:ea typeface="標楷體" pitchFamily="65" charset="-120"/>
              </a:rPr>
              <a:t>他唸了什麼。</a:t>
            </a:r>
            <a:endParaRPr lang="zh-TW" altLang="en-US" smtClean="0">
              <a:ea typeface="標楷體" pitchFamily="65" charset="-120"/>
            </a:endParaRPr>
          </a:p>
          <a:p>
            <a:pPr eaLnBrk="1" hangingPunct="1">
              <a:buSzPct val="80000"/>
            </a:pPr>
            <a:r>
              <a:rPr kumimoji="0" lang="zh-TW" altLang="en-US" smtClean="0">
                <a:solidFill>
                  <a:srgbClr val="336600"/>
                </a:solidFill>
                <a:ea typeface="標楷體" pitchFamily="65" charset="-120"/>
              </a:rPr>
              <a:t>我們培養孩子去做的</a:t>
            </a:r>
            <a:r>
              <a:rPr kumimoji="0" lang="zh-TW" altLang="en-US" smtClean="0">
                <a:solidFill>
                  <a:schemeClr val="folHlink"/>
                </a:solidFill>
                <a:ea typeface="標楷體" pitchFamily="65" charset="-120"/>
              </a:rPr>
              <a:t>「好工作」</a:t>
            </a:r>
            <a:r>
              <a:rPr kumimoji="0" lang="zh-TW" altLang="en-US" smtClean="0">
                <a:solidFill>
                  <a:srgbClr val="336600"/>
                </a:solidFill>
                <a:ea typeface="標楷體" pitchFamily="65" charset="-120"/>
              </a:rPr>
              <a:t>，未來有可能會</a:t>
            </a:r>
            <a:r>
              <a:rPr kumimoji="0" lang="zh-TW" altLang="en-US" smtClean="0">
                <a:solidFill>
                  <a:schemeClr val="hlink"/>
                </a:solidFill>
                <a:ea typeface="標楷體" pitchFamily="65" charset="-120"/>
              </a:rPr>
              <a:t>被取代。</a:t>
            </a:r>
            <a:endParaRPr kumimoji="0" lang="zh-TW" altLang="en-US" smtClean="0">
              <a:ea typeface="標楷體" pitchFamily="65" charset="-120"/>
            </a:endParaRPr>
          </a:p>
          <a:p>
            <a:pPr eaLnBrk="1" hangingPunct="1">
              <a:buSzPct val="80000"/>
            </a:pPr>
            <a:r>
              <a:rPr kumimoji="0" lang="zh-TW" altLang="en-US" smtClean="0">
                <a:solidFill>
                  <a:srgbClr val="336600"/>
                </a:solidFill>
                <a:ea typeface="標楷體" pitchFamily="65" charset="-120"/>
              </a:rPr>
              <a:t>未來的世界變動如此迅速，幫助孩子擁有足夠的</a:t>
            </a:r>
            <a:r>
              <a:rPr kumimoji="0" lang="zh-TW" altLang="en-US" smtClean="0">
                <a:solidFill>
                  <a:schemeClr val="hlink"/>
                </a:solidFill>
                <a:ea typeface="標楷體" pitchFamily="65" charset="-120"/>
              </a:rPr>
              <a:t>「學習態度」</a:t>
            </a:r>
            <a:r>
              <a:rPr kumimoji="0" lang="zh-TW" altLang="en-US" smtClean="0">
                <a:solidFill>
                  <a:srgbClr val="336600"/>
                </a:solidFill>
                <a:ea typeface="標楷體" pitchFamily="65" charset="-120"/>
              </a:rPr>
              <a:t>與</a:t>
            </a:r>
            <a:r>
              <a:rPr kumimoji="0" lang="zh-TW" altLang="en-US" smtClean="0">
                <a:solidFill>
                  <a:schemeClr val="hlink"/>
                </a:solidFill>
                <a:ea typeface="標楷體" pitchFamily="65" charset="-120"/>
              </a:rPr>
              <a:t>「思考力」</a:t>
            </a:r>
            <a:r>
              <a:rPr kumimoji="0" lang="zh-TW" altLang="en-US" smtClean="0">
                <a:solidFill>
                  <a:srgbClr val="336600"/>
                </a:solidFill>
                <a:ea typeface="標楷體" pitchFamily="65" charset="-120"/>
              </a:rPr>
              <a:t>，好幫他面對挑戰。</a:t>
            </a:r>
          </a:p>
          <a:p>
            <a:pPr eaLnBrk="1" hangingPunct="1">
              <a:buSzPct val="80000"/>
            </a:pPr>
            <a:r>
              <a:rPr kumimoji="0" lang="zh-TW" altLang="en-US" b="1" smtClean="0">
                <a:solidFill>
                  <a:srgbClr val="FF0000"/>
                </a:solidFill>
                <a:ea typeface="標楷體" pitchFamily="65" charset="-120"/>
              </a:rPr>
              <a:t>思</a:t>
            </a:r>
            <a:r>
              <a:rPr lang="zh-TW" altLang="en-US" b="1" smtClean="0">
                <a:solidFill>
                  <a:srgbClr val="FF0000"/>
                </a:solidFill>
                <a:ea typeface="標楷體" pitchFamily="65" charset="-120"/>
              </a:rPr>
              <a:t>考力的競爭已經開始了，培養孩子站上起跑點。</a:t>
            </a:r>
            <a:endParaRPr lang="zh-TW" altLang="en-US" smtClean="0">
              <a:solidFill>
                <a:schemeClr val="hlink"/>
              </a:solidFill>
              <a:ea typeface="標楷體" pitchFamily="65" charset="-120"/>
            </a:endParaRPr>
          </a:p>
        </p:txBody>
      </p:sp>
      <p:sp>
        <p:nvSpPr>
          <p:cNvPr id="28677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4D702-3A3A-4380-BE3C-B8AEDB990116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45" y="804391"/>
            <a:ext cx="5824537" cy="690563"/>
          </a:xfrm>
        </p:spPr>
        <p:txBody>
          <a:bodyPr/>
          <a:lstStyle/>
          <a:p>
            <a:pPr marL="838200" indent="-838200"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收手機之利不受其害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1413" y="1762125"/>
            <a:ext cx="7915275" cy="5095875"/>
          </a:xfrm>
          <a:noFill/>
        </p:spPr>
        <p:txBody>
          <a:bodyPr/>
          <a:lstStyle/>
          <a:p>
            <a:pPr eaLnBrk="1" hangingPunct="1">
              <a:buSzPct val="80000"/>
            </a:pPr>
            <a:r>
              <a:rPr lang="zh-TW" altLang="en-US" b="1" u="sng" smtClean="0">
                <a:solidFill>
                  <a:srgbClr val="CC0000"/>
                </a:solidFill>
                <a:ea typeface="標楷體" pitchFamily="65" charset="-120"/>
              </a:rPr>
              <a:t>生活要切割</a:t>
            </a:r>
            <a:r>
              <a:rPr lang="zh-TW" altLang="en-US" b="1" smtClean="0">
                <a:solidFill>
                  <a:srgbClr val="FF9900"/>
                </a:solidFill>
                <a:ea typeface="標楷體" pitchFamily="65" charset="-120"/>
              </a:rPr>
              <a:t>。</a:t>
            </a:r>
            <a:r>
              <a:rPr lang="zh-TW" altLang="en-US" smtClean="0">
                <a:solidFill>
                  <a:srgbClr val="666699"/>
                </a:solidFill>
                <a:ea typeface="標楷體" pitchFamily="65" charset="-120"/>
              </a:rPr>
              <a:t>以課程表規劃時間一樣，限定自己在哪些時間才打開智慧型手機，收信、看新聞等等。</a:t>
            </a:r>
          </a:p>
          <a:p>
            <a:pPr eaLnBrk="1" hangingPunct="1">
              <a:buSzPct val="80000"/>
            </a:pPr>
            <a:r>
              <a:rPr kumimoji="0" lang="zh-TW" altLang="en-US" b="1" u="sng" smtClean="0">
                <a:solidFill>
                  <a:srgbClr val="CC0000"/>
                </a:solidFill>
                <a:ea typeface="標楷體" pitchFamily="65" charset="-120"/>
              </a:rPr>
              <a:t>給</a:t>
            </a:r>
            <a:r>
              <a:rPr lang="zh-TW" altLang="en-US" b="1" u="sng" smtClean="0">
                <a:solidFill>
                  <a:srgbClr val="CC0000"/>
                </a:solidFill>
                <a:ea typeface="標楷體" pitchFamily="65" charset="-120"/>
              </a:rPr>
              <a:t>智慧型手機一個定位</a:t>
            </a:r>
            <a:r>
              <a:rPr lang="zh-TW" altLang="en-US" b="1" smtClean="0">
                <a:solidFill>
                  <a:srgbClr val="CC0000"/>
                </a:solidFill>
                <a:ea typeface="標楷體" pitchFamily="65" charset="-120"/>
              </a:rPr>
              <a:t>。</a:t>
            </a:r>
            <a:r>
              <a:rPr lang="zh-TW" altLang="en-US" smtClean="0">
                <a:solidFill>
                  <a:srgbClr val="666699"/>
                </a:solidFill>
                <a:ea typeface="標楷體" pitchFamily="65" charset="-120"/>
              </a:rPr>
              <a:t>是否一定要使用智慧型手機？例如要查資訊，有時等待行動傳輸下載資料時間很長，不如回到定點後，用電腦查來得快。定位智慧型手機在生活中扮演的角色，才不易讓它主宰生活。</a:t>
            </a:r>
            <a:endParaRPr kumimoji="0" lang="zh-TW" altLang="en-US" smtClean="0">
              <a:solidFill>
                <a:srgbClr val="666699"/>
              </a:solidFill>
              <a:ea typeface="標楷體" pitchFamily="65" charset="-120"/>
            </a:endParaRPr>
          </a:p>
          <a:p>
            <a:pPr eaLnBrk="1" hangingPunct="1">
              <a:buSzPct val="80000"/>
            </a:pPr>
            <a:r>
              <a:rPr lang="zh-TW" altLang="en-US" b="1" u="sng" smtClean="0">
                <a:solidFill>
                  <a:schemeClr val="bg1"/>
                </a:solidFill>
                <a:ea typeface="標楷體" pitchFamily="65" charset="-120"/>
              </a:rPr>
              <a:t>創造不使</a:t>
            </a:r>
            <a:r>
              <a:rPr lang="zh-TW" altLang="en-US" b="1" u="sng" smtClean="0">
                <a:solidFill>
                  <a:srgbClr val="CC0000"/>
                </a:solidFill>
                <a:ea typeface="標楷體" pitchFamily="65" charset="-120"/>
              </a:rPr>
              <a:t>用的空白區間</a:t>
            </a:r>
            <a:r>
              <a:rPr lang="zh-TW" altLang="en-US" b="1" smtClean="0">
                <a:solidFill>
                  <a:srgbClr val="CC0000"/>
                </a:solidFill>
                <a:ea typeface="標楷體" pitchFamily="65" charset="-120"/>
              </a:rPr>
              <a:t>。</a:t>
            </a:r>
            <a:r>
              <a:rPr lang="zh-TW" altLang="en-US" smtClean="0">
                <a:solidFill>
                  <a:srgbClr val="666699"/>
                </a:solidFill>
                <a:ea typeface="標楷體" pitchFamily="65" charset="-120"/>
              </a:rPr>
              <a:t>為自己定義出</a:t>
            </a:r>
            <a:r>
              <a:rPr lang="zh-TW" altLang="en-US" smtClean="0">
                <a:solidFill>
                  <a:schemeClr val="bg1"/>
                </a:solidFill>
                <a:ea typeface="標楷體" pitchFamily="65" charset="-120"/>
              </a:rPr>
              <a:t>「不用智</a:t>
            </a:r>
            <a:r>
              <a:rPr lang="zh-TW" altLang="en-US" smtClean="0">
                <a:solidFill>
                  <a:srgbClr val="666699"/>
                </a:solidFill>
                <a:ea typeface="標楷體" pitchFamily="65" charset="-120"/>
              </a:rPr>
              <a:t>慧型手機的場域」。</a:t>
            </a:r>
          </a:p>
        </p:txBody>
      </p:sp>
      <p:sp>
        <p:nvSpPr>
          <p:cNvPr id="29701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1B579-E07A-4B4E-B0C4-C42983240E57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3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65945" y="917104"/>
            <a:ext cx="3384550" cy="76993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>
                <a:solidFill>
                  <a:srgbClr val="002060"/>
                </a:solidFill>
                <a:ea typeface="標楷體"/>
              </a:rPr>
              <a:t>我們的期望</a:t>
            </a:r>
            <a:endParaRPr lang="zh-TW" altLang="en-US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80322" y="1866156"/>
            <a:ext cx="7893496" cy="4110037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Clr>
                <a:srgbClr val="3333CC"/>
              </a:buClr>
              <a:buSzPct val="85000"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家長的支持與關心，請多給學校指導。</a:t>
            </a:r>
          </a:p>
          <a:p>
            <a:pPr eaLnBrk="1" hangingPunct="1">
              <a:lnSpc>
                <a:spcPct val="115000"/>
              </a:lnSpc>
              <a:buClr>
                <a:srgbClr val="3333CC"/>
              </a:buClr>
              <a:buSzPct val="85000"/>
            </a:pP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學生不斷的成長，快樂的學習。 </a:t>
            </a:r>
          </a:p>
          <a:p>
            <a:pPr eaLnBrk="1" hangingPunct="1">
              <a:lnSpc>
                <a:spcPct val="115000"/>
              </a:lnSpc>
              <a:buClr>
                <a:srgbClr val="3333CC"/>
              </a:buClr>
              <a:buSzPct val="85000"/>
            </a:pP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恢復學生自信</a:t>
            </a: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（努力可以實現理想）</a:t>
            </a:r>
            <a:r>
              <a:rPr lang="zh-TW" altLang="en-US" b="1" dirty="0" smtClean="0">
                <a:solidFill>
                  <a:srgbClr val="3333CC"/>
                </a:solidFill>
                <a:ea typeface="標楷體" pitchFamily="65" charset="-120"/>
              </a:rPr>
              <a:t>、肯定自我。</a:t>
            </a:r>
            <a:endParaRPr lang="zh-TW" altLang="en-US" b="1" dirty="0" smtClean="0">
              <a:solidFill>
                <a:srgbClr val="3333CC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15000"/>
              </a:lnSpc>
              <a:buClr>
                <a:srgbClr val="3333CC"/>
              </a:buClr>
              <a:buSzPct val="85000"/>
            </a:pP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建立良好生活習慣</a:t>
            </a:r>
            <a:r>
              <a:rPr lang="zh-TW" altLang="en-US" b="1" dirty="0" smtClean="0">
                <a:solidFill>
                  <a:srgbClr val="3333CC"/>
                </a:solidFill>
                <a:ea typeface="標楷體" pitchFamily="65" charset="-120"/>
              </a:rPr>
              <a:t>。</a:t>
            </a:r>
            <a:endParaRPr lang="zh-TW" altLang="en-US" b="1" dirty="0" smtClean="0">
              <a:solidFill>
                <a:srgbClr val="3333CC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15000"/>
              </a:lnSpc>
              <a:buClr>
                <a:srgbClr val="3333CC"/>
              </a:buClr>
              <a:buSzPct val="85000"/>
            </a:pP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具備一份感恩心，多幫助</a:t>
            </a:r>
            <a:r>
              <a:rPr lang="zh-TW" altLang="en-US" b="1" dirty="0" smtClean="0">
                <a:solidFill>
                  <a:srgbClr val="3333CC"/>
                </a:solidFill>
                <a:ea typeface="標楷體" pitchFamily="65" charset="-120"/>
              </a:rPr>
              <a:t>、關懷</a:t>
            </a: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他人</a:t>
            </a:r>
            <a:r>
              <a:rPr lang="zh-TW" altLang="en-US" b="1" dirty="0" smtClean="0">
                <a:solidFill>
                  <a:srgbClr val="3333CC"/>
                </a:solidFill>
                <a:ea typeface="標楷體" pitchFamily="65" charset="-120"/>
              </a:rPr>
              <a:t>。</a:t>
            </a:r>
            <a:endParaRPr lang="zh-TW" altLang="en-US" dirty="0" smtClean="0">
              <a:solidFill>
                <a:schemeClr val="folHlin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59C18-1EFE-48FC-BEA5-1A6607F7A16C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8" name="圖片 7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08" y="9171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1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260350"/>
            <a:ext cx="7772400" cy="1081088"/>
          </a:xfrm>
        </p:spPr>
        <p:txBody>
          <a:bodyPr anchor="ctr"/>
          <a:lstStyle/>
          <a:p>
            <a:pPr eaLnBrk="1" hangingPunct="1"/>
            <a:r>
              <a:rPr lang="zh-TW" altLang="en-US" sz="6600" b="1" smtClean="0">
                <a:solidFill>
                  <a:srgbClr val="FF0000"/>
                </a:solidFill>
                <a:ea typeface="標楷體" pitchFamily="65" charset="-120"/>
              </a:rPr>
              <a:t>簡報完畢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085850" y="1712913"/>
            <a:ext cx="6265863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5400">
                <a:solidFill>
                  <a:srgbClr val="CC0066"/>
                </a:solidFill>
                <a:ea typeface="標楷體" pitchFamily="65" charset="-120"/>
              </a:rPr>
              <a:t>謝謝聆聽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5400">
                <a:solidFill>
                  <a:srgbClr val="0000CC"/>
                </a:solidFill>
                <a:ea typeface="標楷體" pitchFamily="65" charset="-120"/>
              </a:rPr>
              <a:t>敬祝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5400">
                <a:solidFill>
                  <a:srgbClr val="0000CC"/>
                </a:solidFill>
                <a:ea typeface="標楷體" pitchFamily="65" charset="-120"/>
              </a:rPr>
              <a:t>平安喜樂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zh-TW" altLang="en-US" sz="1800" b="1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>
                <a:solidFill>
                  <a:prstClr val="black"/>
                </a:solidFill>
              </a:rPr>
              <a:t>                          </a:t>
            </a: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天主教永年高級中學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               服務電話：</a:t>
            </a:r>
            <a:r>
              <a:rPr lang="en-US" altLang="zh-TW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05-6622540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TW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               </a:t>
            </a: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學校地址：雲林縣土庫鎮建國路</a:t>
            </a:r>
            <a:r>
              <a:rPr lang="en-US" altLang="zh-TW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號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               網    址：</a:t>
            </a:r>
            <a:r>
              <a:rPr lang="en-US" altLang="zh-TW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http</a:t>
            </a:r>
            <a:r>
              <a:rPr lang="zh-TW" altLang="en-US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1800" b="1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//www.ynhs.ylc.edu.tw/</a:t>
            </a:r>
          </a:p>
        </p:txBody>
      </p:sp>
      <p:pic>
        <p:nvPicPr>
          <p:cNvPr id="51204" name="Picture 4" descr="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508500"/>
            <a:ext cx="1150938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5F6C6-5F23-440E-8505-C91FFE63317E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1327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14520-2C42-4727-B699-56FE12988761}" type="slidenum">
              <a:rPr lang="zh-TW" altLang="en-US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7338" y="691680"/>
            <a:ext cx="3640138" cy="842962"/>
          </a:xfrm>
        </p:spPr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博愛犧牲</a:t>
            </a:r>
            <a:endParaRPr lang="zh-TW" altLang="en-US" sz="4800" b="1" dirty="0" smtClean="0">
              <a:solidFill>
                <a:srgbClr val="7030A0"/>
              </a:solidFill>
              <a:ea typeface="標楷體" pitchFamily="65" charset="-12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135938" cy="3313113"/>
          </a:xfrm>
        </p:spPr>
        <p:txBody>
          <a:bodyPr/>
          <a:lstStyle/>
          <a:p>
            <a:pPr>
              <a:buClr>
                <a:srgbClr val="7030A0"/>
              </a:buClr>
              <a:buSzPct val="70000"/>
            </a:pPr>
            <a:r>
              <a:rPr lang="zh-TW" altLang="en-US" sz="4400" b="1" smtClean="0">
                <a:solidFill>
                  <a:srgbClr val="7030A0"/>
                </a:solidFill>
                <a:ea typeface="標楷體" pitchFamily="65" charset="-120"/>
              </a:rPr>
              <a:t>心中有</a:t>
            </a:r>
            <a:r>
              <a:rPr lang="zh-TW" altLang="en-US" sz="4400" b="1" smtClean="0">
                <a:solidFill>
                  <a:srgbClr val="FF0000"/>
                </a:solidFill>
                <a:ea typeface="標楷體" pitchFamily="65" charset="-120"/>
              </a:rPr>
              <a:t>愛</a:t>
            </a:r>
            <a:r>
              <a:rPr lang="zh-TW" altLang="en-US" sz="4400" b="1" smtClean="0">
                <a:solidFill>
                  <a:srgbClr val="FF0000"/>
                </a:solidFill>
                <a:latin typeface="Arial" pitchFamily="34" charset="0"/>
                <a:ea typeface="標楷體" pitchFamily="65" charset="-120"/>
              </a:rPr>
              <a:t> </a:t>
            </a:r>
            <a:r>
              <a:rPr lang="en-US" altLang="zh-TW" sz="4400" b="1" smtClean="0">
                <a:solidFill>
                  <a:srgbClr val="7030A0"/>
                </a:solidFill>
                <a:ea typeface="標楷體" pitchFamily="65" charset="-120"/>
              </a:rPr>
              <a:t>+</a:t>
            </a:r>
            <a:r>
              <a:rPr lang="zh-TW" altLang="en-US" sz="4400" b="1" smtClean="0">
                <a:solidFill>
                  <a:srgbClr val="FF0000"/>
                </a:solidFill>
                <a:latin typeface="Arial" pitchFamily="34" charset="0"/>
                <a:ea typeface="標楷體" pitchFamily="65" charset="-120"/>
              </a:rPr>
              <a:t> </a:t>
            </a:r>
            <a:r>
              <a:rPr lang="zh-TW" altLang="en-US" sz="4400" b="1" smtClean="0">
                <a:solidFill>
                  <a:srgbClr val="7030A0"/>
                </a:solidFill>
                <a:latin typeface="Arial" pitchFamily="34" charset="0"/>
                <a:ea typeface="標楷體" pitchFamily="65" charset="-120"/>
              </a:rPr>
              <a:t>資源</a:t>
            </a:r>
            <a:r>
              <a:rPr lang="zh-TW" altLang="en-US" sz="4400" b="1" smtClean="0">
                <a:solidFill>
                  <a:srgbClr val="FF0000"/>
                </a:solidFill>
                <a:latin typeface="Arial" pitchFamily="34" charset="0"/>
                <a:ea typeface="標楷體" pitchFamily="65" charset="-120"/>
              </a:rPr>
              <a:t>分享</a:t>
            </a:r>
            <a:r>
              <a:rPr lang="en-US" altLang="zh-TW" sz="4400" b="1" smtClean="0">
                <a:solidFill>
                  <a:srgbClr val="7030A0"/>
                </a:solidFill>
                <a:ea typeface="標楷體" pitchFamily="65" charset="-120"/>
              </a:rPr>
              <a:t>+</a:t>
            </a:r>
            <a:r>
              <a:rPr lang="zh-TW" altLang="en-US" sz="4400" b="1" smtClean="0">
                <a:solidFill>
                  <a:srgbClr val="FF0000"/>
                </a:solidFill>
                <a:latin typeface="Arial" pitchFamily="34" charset="0"/>
                <a:ea typeface="標楷體" pitchFamily="65" charset="-120"/>
              </a:rPr>
              <a:t> </a:t>
            </a:r>
            <a:r>
              <a:rPr lang="zh-TW" altLang="en-US" sz="4400" b="1" smtClean="0">
                <a:solidFill>
                  <a:srgbClr val="7030A0"/>
                </a:solidFill>
                <a:latin typeface="Arial" pitchFamily="34" charset="0"/>
                <a:ea typeface="標楷體" pitchFamily="65" charset="-120"/>
              </a:rPr>
              <a:t>強化</a:t>
            </a:r>
            <a:r>
              <a:rPr lang="zh-TW" altLang="en-US" sz="4400" b="1" smtClean="0">
                <a:solidFill>
                  <a:srgbClr val="FF0000"/>
                </a:solidFill>
                <a:ea typeface="標楷體" pitchFamily="65" charset="-120"/>
              </a:rPr>
              <a:t>學習</a:t>
            </a:r>
            <a:r>
              <a:rPr lang="zh-TW" altLang="en-US" sz="4400" b="1" smtClean="0">
                <a:solidFill>
                  <a:srgbClr val="7030A0"/>
                </a:solidFill>
                <a:ea typeface="標楷體" pitchFamily="65" charset="-120"/>
              </a:rPr>
              <a:t>，品格至上。</a:t>
            </a:r>
            <a:endParaRPr lang="en-US" altLang="zh-TW" sz="4400" b="1" smtClean="0">
              <a:solidFill>
                <a:srgbClr val="7030A0"/>
              </a:solidFill>
              <a:ea typeface="標楷體" pitchFamily="65" charset="-120"/>
            </a:endParaRPr>
          </a:p>
          <a:p>
            <a:pPr>
              <a:buClr>
                <a:srgbClr val="7030A0"/>
              </a:buClr>
              <a:buSzPct val="70000"/>
            </a:pPr>
            <a:r>
              <a:rPr lang="zh-TW" altLang="en-US" sz="4400" b="1" smtClean="0">
                <a:solidFill>
                  <a:srgbClr val="FF0000"/>
                </a:solidFill>
                <a:ea typeface="標楷體" pitchFamily="65" charset="-120"/>
              </a:rPr>
              <a:t>嚴管勤教</a:t>
            </a:r>
            <a:r>
              <a:rPr lang="en-US" altLang="zh-TW" sz="4400" b="1" smtClean="0">
                <a:solidFill>
                  <a:srgbClr val="7030A0"/>
                </a:solidFill>
                <a:ea typeface="標楷體" pitchFamily="65" charset="-120"/>
              </a:rPr>
              <a:t>+</a:t>
            </a:r>
            <a:r>
              <a:rPr lang="zh-TW" altLang="en-US" sz="4400" b="1" smtClean="0">
                <a:solidFill>
                  <a:srgbClr val="FF0000"/>
                </a:solidFill>
                <a:ea typeface="標楷體" pitchFamily="65" charset="-120"/>
              </a:rPr>
              <a:t>淳樸學風</a:t>
            </a:r>
            <a:r>
              <a:rPr lang="zh-TW" altLang="en-US" sz="4400" b="1" smtClean="0">
                <a:solidFill>
                  <a:srgbClr val="7030A0"/>
                </a:solidFill>
                <a:ea typeface="標楷體" pitchFamily="65" charset="-120"/>
              </a:rPr>
              <a:t>，身教重於言教。</a:t>
            </a:r>
          </a:p>
        </p:txBody>
      </p:sp>
      <p:pic>
        <p:nvPicPr>
          <p:cNvPr id="8" name="圖片 7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9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pic>
        <p:nvPicPr>
          <p:cNvPr id="9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695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45" y="764704"/>
            <a:ext cx="3146425" cy="792163"/>
          </a:xfrm>
        </p:spPr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教務主軸</a:t>
            </a:r>
            <a:endParaRPr lang="zh-TW" altLang="en-US" sz="4800" b="1" dirty="0" smtClean="0">
              <a:solidFill>
                <a:srgbClr val="002060"/>
              </a:solidFill>
              <a:ea typeface="標楷體" pitchFamily="65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773238"/>
            <a:ext cx="7772400" cy="5283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Clr>
                <a:srgbClr val="3333CC"/>
              </a:buClr>
              <a:buSzPct val="80000"/>
              <a:defRPr/>
            </a:pPr>
            <a:r>
              <a:rPr lang="zh-TW" altLang="en-US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建立以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學生為主體</a:t>
            </a:r>
            <a:r>
              <a:rPr lang="zh-TW" altLang="en-US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的教學</a:t>
            </a:r>
          </a:p>
          <a:p>
            <a:pPr eaLnBrk="1" hangingPunct="1">
              <a:lnSpc>
                <a:spcPct val="85000"/>
              </a:lnSpc>
              <a:buClr>
                <a:srgbClr val="3333CC"/>
              </a:buClr>
              <a:buSzPct val="80000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為學生建構新的願景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　</a:t>
            </a:r>
            <a:r>
              <a:rPr lang="en-US" altLang="zh-TW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幫助學生</a:t>
            </a:r>
            <a:r>
              <a:rPr lang="en-US" altLang="zh-TW" b="1" dirty="0" smtClean="0">
                <a:solidFill>
                  <a:srgbClr val="333399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知識與技能學習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en-US" altLang="zh-TW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考上理想大學與四技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培育學生</a:t>
            </a:r>
            <a:r>
              <a:rPr lang="en-US" altLang="zh-TW" b="1" dirty="0" smtClean="0">
                <a:solidFill>
                  <a:srgbClr val="333399"/>
                </a:solidFill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思考與推理能力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en-US" altLang="zh-TW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適應生活能力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en-US" altLang="zh-TW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解決問題能力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en-US" altLang="zh-TW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自發性</a:t>
            </a:r>
            <a:r>
              <a:rPr lang="zh-TW" altLang="en-US" b="1" dirty="0" smtClean="0">
                <a:solidFill>
                  <a:srgbClr val="3333CC"/>
                </a:solidFill>
                <a:ea typeface="標楷體" pitchFamily="65" charset="-120"/>
              </a:rPr>
              <a:t>（主動積極個性）</a:t>
            </a:r>
          </a:p>
          <a:p>
            <a:pPr eaLnBrk="1" hangingPunct="1">
              <a:lnSpc>
                <a:spcPct val="85000"/>
              </a:lnSpc>
              <a:buClr>
                <a:srgbClr val="3333CC"/>
              </a:buClr>
              <a:buSzPct val="80000"/>
              <a:defRPr/>
            </a:pPr>
            <a:r>
              <a:rPr lang="zh-TW" altLang="en-US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實現教會</a:t>
            </a:r>
            <a:r>
              <a:rPr lang="zh-TW" altLang="en-US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全人教育</a:t>
            </a:r>
            <a:r>
              <a:rPr lang="zh-TW" altLang="en-US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理念</a:t>
            </a:r>
          </a:p>
          <a:p>
            <a:pPr marL="609600" indent="-609600" eaLnBrk="1" hangingPunct="1">
              <a:lnSpc>
                <a:spcPct val="85000"/>
              </a:lnSpc>
              <a:buClr>
                <a:srgbClr val="3333CC"/>
              </a:buClr>
              <a:buSzTx/>
              <a:buFont typeface="Wingdings" pitchFamily="2" charset="2"/>
              <a:buNone/>
              <a:defRPr/>
            </a:pP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chemeClr val="bg1"/>
                </a:solidFill>
                <a:ea typeface="標楷體" pitchFamily="65" charset="-120"/>
              </a:rPr>
              <a:t>﹙</a:t>
            </a:r>
            <a:r>
              <a:rPr lang="zh-TW" altLang="en-US" b="1" dirty="0" smtClean="0">
                <a:solidFill>
                  <a:schemeClr val="bg1"/>
                </a:solidFill>
                <a:ea typeface="標楷體" pitchFamily="65" charset="-120"/>
              </a:rPr>
              <a:t>培育學</a:t>
            </a:r>
            <a:r>
              <a:rPr lang="zh-TW" altLang="en-US" b="1" dirty="0" smtClean="0">
                <a:solidFill>
                  <a:srgbClr val="002060"/>
                </a:solidFill>
                <a:ea typeface="標楷體" pitchFamily="65" charset="-120"/>
              </a:rPr>
              <a:t>生</a:t>
            </a: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關懷、幫助別人</a:t>
            </a:r>
            <a:r>
              <a:rPr lang="zh-TW" altLang="en-US" b="1" dirty="0" smtClean="0">
                <a:solidFill>
                  <a:srgbClr val="000000"/>
                </a:solidFill>
              </a:rPr>
              <a:t>，</a:t>
            </a: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具感恩心</a:t>
            </a:r>
            <a:r>
              <a:rPr lang="en-US" altLang="zh-TW" b="1" dirty="0" smtClean="0">
                <a:solidFill>
                  <a:srgbClr val="000000"/>
                </a:solidFill>
                <a:ea typeface="標楷體" pitchFamily="65" charset="-120"/>
              </a:rPr>
              <a:t>﹚</a:t>
            </a:r>
            <a:r>
              <a:rPr lang="en-US" altLang="zh-TW" b="1" dirty="0" smtClean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9461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C676F-08AF-40C3-8711-6DBA76D6EB39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8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7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13545" y="728192"/>
            <a:ext cx="4356100" cy="806450"/>
          </a:xfrm>
        </p:spPr>
        <p:txBody>
          <a:bodyPr anchor="ctr"/>
          <a:lstStyle/>
          <a:p>
            <a:pPr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課程與作息</a:t>
            </a:r>
            <a:endParaRPr lang="en-US" altLang="zh-TW" sz="4000" b="1" dirty="0" smtClean="0">
              <a:solidFill>
                <a:srgbClr val="0000CC"/>
              </a:solidFill>
              <a:ea typeface="標楷體" pitchFamily="65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65225" y="1773238"/>
            <a:ext cx="7993063" cy="4824412"/>
          </a:xfrm>
        </p:spPr>
        <p:txBody>
          <a:bodyPr/>
          <a:lstStyle/>
          <a:p>
            <a:pPr marL="360000" indent="-360000" eaLnBrk="1" hangingPunct="1">
              <a:buSzPct val="80000"/>
              <a:defRPr/>
            </a:pPr>
            <a:r>
              <a:rPr lang="zh-TW" altLang="en-US" b="1" dirty="0">
                <a:solidFill>
                  <a:srgbClr val="0000CC"/>
                </a:solidFill>
                <a:ea typeface="標楷體" pitchFamily="65" charset="-120"/>
              </a:rPr>
              <a:t>全校無</a:t>
            </a:r>
            <a:r>
              <a:rPr lang="zh-TW" altLang="en-US" b="1" dirty="0" smtClean="0">
                <a:solidFill>
                  <a:srgbClr val="0000CC"/>
                </a:solidFill>
                <a:ea typeface="標楷體" pitchFamily="65" charset="-120"/>
              </a:rPr>
              <a:t>鐘聲</a:t>
            </a:r>
            <a:r>
              <a:rPr lang="zh-TW" altLang="en-US" dirty="0">
                <a:solidFill>
                  <a:srgbClr val="3333CC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chemeClr val="folHlink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3333CC"/>
              </a:buClr>
              <a:buSzPct val="80000"/>
              <a:defRPr/>
            </a:pPr>
            <a:r>
              <a:rPr lang="zh-TW" altLang="zh-TW" dirty="0" smtClean="0">
                <a:solidFill>
                  <a:srgbClr val="336600"/>
                </a:solidFill>
                <a:latin typeface="標楷體" pitchFamily="65" charset="-120"/>
                <a:ea typeface="標楷體" pitchFamily="65" charset="-120"/>
              </a:rPr>
              <a:t>每天早上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zh-TW" dirty="0" smtClean="0">
                <a:solidFill>
                  <a:srgbClr val="336600"/>
                </a:solidFill>
                <a:latin typeface="標楷體" pitchFamily="65" charset="-120"/>
                <a:ea typeface="標楷體" pitchFamily="65" charset="-120"/>
              </a:rPr>
              <a:t>全校收看</a:t>
            </a:r>
            <a:r>
              <a:rPr lang="zh-TW" altLang="zh-TW" dirty="0" smtClean="0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大家說英語</a:t>
            </a:r>
            <a:r>
              <a:rPr lang="zh-TW" altLang="zh-TW" dirty="0" smtClean="0">
                <a:solidFill>
                  <a:srgbClr val="336600"/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zh-TW" dirty="0" smtClean="0">
                <a:solidFill>
                  <a:srgbClr val="CC0066"/>
                </a:solidFill>
                <a:latin typeface="標楷體" pitchFamily="65" charset="-120"/>
                <a:ea typeface="標楷體" pitchFamily="65" charset="-120"/>
              </a:rPr>
              <a:t>空中英語</a:t>
            </a:r>
            <a:r>
              <a:rPr lang="zh-TW" altLang="zh-TW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3250B2"/>
                </a:solidFill>
                <a:latin typeface="標楷體" pitchFamily="65" charset="-120"/>
                <a:ea typeface="標楷體" pitchFamily="65" charset="-120"/>
              </a:rPr>
              <a:t>請家長協助學生預習。</a:t>
            </a:r>
            <a:endParaRPr lang="en-US" altLang="zh-TW" dirty="0" smtClean="0">
              <a:solidFill>
                <a:srgbClr val="3250B2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Clr>
                <a:srgbClr val="3333CC"/>
              </a:buClr>
              <a:buSzPct val="80000"/>
              <a:defRPr/>
            </a:pP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第八節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增廣教學課程。</a:t>
            </a:r>
          </a:p>
          <a:p>
            <a:pPr eaLnBrk="1" hangingPunct="1">
              <a:buSzPct val="80000"/>
              <a:defRPr/>
            </a:pP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隔週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週六整天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增廣教學課程</a:t>
            </a:r>
            <a:r>
              <a:rPr lang="en-US" altLang="zh-TW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每學期約</a:t>
            </a:r>
            <a:r>
              <a:rPr lang="en-US" altLang="zh-TW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次，以行事曆排定為準</a:t>
            </a:r>
            <a:r>
              <a:rPr lang="en-US" altLang="zh-TW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chemeClr val="folHlink"/>
              </a:solidFill>
              <a:latin typeface="標楷體" pitchFamily="65" charset="-120"/>
              <a:ea typeface="標楷體" pitchFamily="65" charset="-120"/>
            </a:endParaRPr>
          </a:p>
          <a:p>
            <a:pPr marL="360000" indent="-360000" eaLnBrk="1" hangingPunct="1">
              <a:buSzPct val="80000"/>
              <a:defRPr/>
            </a:pP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晚間</a:t>
            </a: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自修、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假日</a:t>
            </a: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自修及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學習評量前</a:t>
            </a:r>
            <a:r>
              <a:rPr lang="zh-TW" altLang="en-US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自修。</a:t>
            </a:r>
            <a:endParaRPr lang="en-US" altLang="zh-TW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4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0CC7E-98F0-4EBD-B5B4-FE36D08471F9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9" name="圖片 8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59099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843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F8866-F313-4F8F-998F-8535E9C04D66}" type="slidenum">
              <a:rPr lang="zh-TW" altLang="en-US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13546" y="825823"/>
            <a:ext cx="7297392" cy="647700"/>
          </a:xfrm>
        </p:spPr>
        <p:txBody>
          <a:bodyPr anchor="ctr"/>
          <a:lstStyle/>
          <a:p>
            <a:pPr eaLnBrk="1" hangingPunct="1"/>
            <a:r>
              <a:rPr lang="zh-TW" altLang="en-US" sz="4000" b="1" dirty="0" smtClean="0">
                <a:solidFill>
                  <a:srgbClr val="0000CC"/>
                </a:solidFill>
                <a:ea typeface="標楷體" pitchFamily="65" charset="-120"/>
              </a:rPr>
              <a:t>早餐不講究 學習力退化易怒</a:t>
            </a:r>
            <a:r>
              <a:rPr lang="en-US" altLang="zh-TW" sz="2000" dirty="0" smtClean="0">
                <a:solidFill>
                  <a:srgbClr val="0000CC"/>
                </a:solidFill>
                <a:ea typeface="標楷體" pitchFamily="65" charset="-120"/>
              </a:rPr>
              <a:t>1/2</a:t>
            </a:r>
            <a:r>
              <a:rPr lang="en-US" altLang="zh-TW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40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38537" y="1772816"/>
            <a:ext cx="7772400" cy="4090516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Pct val="70000"/>
            </a:pP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國外研究報告指出，不吃早餐會造成肥胖、精神不濟、便秘、</a:t>
            </a:r>
            <a:r>
              <a:rPr lang="zh-TW" altLang="en-US" dirty="0" smtClean="0">
                <a:solidFill>
                  <a:srgbClr val="FF0000"/>
                </a:solidFill>
                <a:ea typeface="標楷體" pitchFamily="65" charset="-120"/>
              </a:rPr>
              <a:t>學習力退化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。</a:t>
            </a:r>
          </a:p>
          <a:p>
            <a:pPr eaLnBrk="1" hangingPunct="1">
              <a:spcBef>
                <a:spcPct val="0"/>
              </a:spcBef>
              <a:buSzPct val="70000"/>
            </a:pP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臺灣癌症關懷基金會調查統計，學童早餐最愛組合是</a:t>
            </a:r>
            <a:r>
              <a:rPr lang="en-US" altLang="zh-TW" dirty="0" smtClean="0">
                <a:solidFill>
                  <a:srgbClr val="336600"/>
                </a:solidFill>
                <a:ea typeface="標楷體" pitchFamily="65" charset="-120"/>
              </a:rPr>
              <a:t>『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麵包</a:t>
            </a:r>
            <a:r>
              <a:rPr lang="en-US" altLang="zh-TW" dirty="0" smtClean="0">
                <a:solidFill>
                  <a:srgbClr val="336600"/>
                </a:solidFill>
                <a:ea typeface="標楷體" pitchFamily="65" charset="-120"/>
              </a:rPr>
              <a:t>+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奶茶</a:t>
            </a:r>
            <a:r>
              <a:rPr lang="en-US" altLang="zh-TW" dirty="0" smtClean="0">
                <a:solidFill>
                  <a:srgbClr val="336600"/>
                </a:solidFill>
                <a:ea typeface="標楷體" pitchFamily="65" charset="-120"/>
              </a:rPr>
              <a:t>』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，但</a:t>
            </a:r>
            <a:r>
              <a:rPr lang="zh-TW" altLang="en-US" dirty="0" smtClean="0">
                <a:solidFill>
                  <a:srgbClr val="FF0000"/>
                </a:solidFill>
                <a:ea typeface="標楷體" pitchFamily="65" charset="-120"/>
              </a:rPr>
              <a:t>奶茶裡的奶精、植物奶油所含的反式脂肪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，長久食用不僅不易排出體外，會造成脾氣暴躁易怒。</a:t>
            </a:r>
            <a:endParaRPr lang="en-US" altLang="zh-TW" dirty="0" smtClean="0">
              <a:solidFill>
                <a:srgbClr val="336600"/>
              </a:solidFill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SzPct val="70000"/>
            </a:pPr>
            <a:endParaRPr lang="en-US" altLang="zh-TW" dirty="0" smtClean="0">
              <a:solidFill>
                <a:srgbClr val="336600"/>
              </a:solidFill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SzPct val="70000"/>
            </a:pPr>
            <a:endParaRPr lang="zh-TW" altLang="en-US" dirty="0" smtClean="0">
              <a:solidFill>
                <a:srgbClr val="336600"/>
              </a:solidFill>
              <a:ea typeface="標楷體" pitchFamily="65" charset="-120"/>
            </a:endParaRPr>
          </a:p>
        </p:txBody>
      </p:sp>
      <p:pic>
        <p:nvPicPr>
          <p:cNvPr id="7" name="圖片 6" descr="IMG_7552"/>
          <p:cNvPicPr>
            <a:picLocks noGrp="1" noChangeAspect="1"/>
          </p:cNvPicPr>
          <p:nvPr isPhoto="1"/>
        </p:nvPicPr>
        <p:blipFill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11764" y="5508351"/>
            <a:ext cx="3552124" cy="1349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9334" name="圓角矩形 9"/>
          <p:cNvSpPr>
            <a:spLocks noChangeArrowheads="1"/>
          </p:cNvSpPr>
          <p:nvPr/>
        </p:nvSpPr>
        <p:spPr bwMode="auto">
          <a:xfrm>
            <a:off x="6483624" y="17624"/>
            <a:ext cx="2627313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pic>
        <p:nvPicPr>
          <p:cNvPr id="9" name="Picture 4" descr="校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010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202" y="5495369"/>
            <a:ext cx="3491678" cy="1349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37C6F-C74E-426F-A543-970CC6D72D4C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13545" y="825823"/>
            <a:ext cx="7793038" cy="647700"/>
          </a:xfrm>
        </p:spPr>
        <p:txBody>
          <a:bodyPr anchor="ctr"/>
          <a:lstStyle/>
          <a:p>
            <a:pPr eaLnBrk="1" hangingPunct="1"/>
            <a:r>
              <a:rPr lang="zh-TW" altLang="en-US" sz="4000" b="1" dirty="0" smtClean="0">
                <a:solidFill>
                  <a:srgbClr val="0000CC"/>
                </a:solidFill>
                <a:ea typeface="標楷體" pitchFamily="65" charset="-120"/>
              </a:rPr>
              <a:t>早餐不講究 學習力退化易怒</a:t>
            </a:r>
            <a:r>
              <a:rPr lang="en-US" altLang="zh-TW" sz="2000" dirty="0" smtClean="0">
                <a:solidFill>
                  <a:srgbClr val="0000CC"/>
                </a:solidFill>
                <a:ea typeface="標楷體" pitchFamily="65" charset="-120"/>
              </a:rPr>
              <a:t>2/2</a:t>
            </a:r>
            <a:r>
              <a:rPr lang="en-US" altLang="zh-TW" sz="40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40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42703" y="1770063"/>
            <a:ext cx="7609284" cy="4575772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Pct val="70000"/>
            </a:pP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建議，早上不要讓孩童飲用外面早餐店高糖份的奶茶、紅茶。</a:t>
            </a:r>
            <a:endParaRPr lang="en-US" altLang="zh-TW" dirty="0" smtClean="0">
              <a:solidFill>
                <a:srgbClr val="336600"/>
              </a:solidFill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SzPct val="70000"/>
            </a:pP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誠懇建議，家長只要提早</a:t>
            </a:r>
            <a:r>
              <a:rPr lang="en-US" altLang="zh-TW" dirty="0" smtClean="0">
                <a:solidFill>
                  <a:srgbClr val="336600"/>
                </a:solidFill>
                <a:ea typeface="標楷體" pitchFamily="65" charset="-120"/>
              </a:rPr>
              <a:t>10</a:t>
            </a: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分鐘起床，就可以為孩子準備一份天然健康又促進活力的早餐。</a:t>
            </a:r>
          </a:p>
          <a:p>
            <a:pPr eaLnBrk="1" hangingPunct="1">
              <a:spcBef>
                <a:spcPct val="0"/>
              </a:spcBef>
              <a:buSzPct val="70000"/>
            </a:pPr>
            <a:r>
              <a:rPr lang="zh-TW" altLang="en-US" dirty="0" smtClean="0">
                <a:solidFill>
                  <a:srgbClr val="336600"/>
                </a:solidFill>
                <a:ea typeface="標楷體" pitchFamily="65" charset="-120"/>
              </a:rPr>
              <a:t>早餐可以準備五穀米飯糰，搭配豆穀汁或蔬果汁。「碳水化合物、蛋白質、葡萄糖是每日清晨讓大腦開始運轉不可或</a:t>
            </a:r>
            <a:r>
              <a:rPr lang="zh-TW" altLang="en-US" dirty="0" smtClean="0">
                <a:solidFill>
                  <a:srgbClr val="FF0000"/>
                </a:solidFill>
                <a:ea typeface="標楷體" pitchFamily="65" charset="-120"/>
              </a:rPr>
              <a:t>缺的要素。」</a:t>
            </a:r>
            <a:endParaRPr lang="en-US" altLang="zh-TW" dirty="0" smtClean="0">
              <a:solidFill>
                <a:srgbClr val="FF0000"/>
              </a:solidFill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SzPct val="70000"/>
            </a:pPr>
            <a:endParaRPr lang="zh-TW" altLang="en-US" dirty="0" smtClean="0">
              <a:solidFill>
                <a:srgbClr val="336600"/>
              </a:solidFill>
              <a:ea typeface="標楷體" pitchFamily="65" charset="-120"/>
            </a:endParaRPr>
          </a:p>
        </p:txBody>
      </p:sp>
      <p:sp>
        <p:nvSpPr>
          <p:cNvPr id="100358" name="圓角矩形 9"/>
          <p:cNvSpPr>
            <a:spLocks noChangeArrowheads="1"/>
          </p:cNvSpPr>
          <p:nvPr/>
        </p:nvSpPr>
        <p:spPr bwMode="auto">
          <a:xfrm>
            <a:off x="6516687" y="28154"/>
            <a:ext cx="2627313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54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0" y="5487255"/>
            <a:ext cx="3707904" cy="1349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792C6-462E-4026-98D3-5C1385B516D4}" type="slidenum">
              <a:rPr lang="zh-TW" altLang="en-US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3952" y="787172"/>
            <a:ext cx="3808412" cy="723900"/>
          </a:xfrm>
        </p:spPr>
        <p:txBody>
          <a:bodyPr anchor="ctr"/>
          <a:lstStyle/>
          <a:p>
            <a:pPr eaLnBrk="1" hangingPunct="1"/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課程規劃</a:t>
            </a:r>
            <a:endParaRPr lang="en-US" altLang="zh-TW" b="1" dirty="0" smtClean="0">
              <a:solidFill>
                <a:srgbClr val="0000CC"/>
              </a:solidFill>
              <a:ea typeface="標楷體" pitchFamily="65" charset="-120"/>
            </a:endParaRPr>
          </a:p>
        </p:txBody>
      </p:sp>
      <p:sp>
        <p:nvSpPr>
          <p:cNvPr id="10138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384688" y="1934633"/>
            <a:ext cx="7777162" cy="421446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600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rPr>
              <a:t>國一打好基礎：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英語菁英班、數學菁英班，以參加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全民英檢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、多益英語測驗、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數學</a:t>
            </a:r>
            <a:r>
              <a:rPr lang="en-US" altLang="zh-TW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AMC</a:t>
            </a:r>
            <a:r>
              <a:rPr lang="zh-TW" altLang="en-US" dirty="0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檢定，有目標培訓學生。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600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rPr>
              <a:t>國二穩紮穩打：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數學菁英班、理化菁英班，</a:t>
            </a:r>
            <a:r>
              <a:rPr lang="zh-TW" altLang="en-US" dirty="0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長期加強數學、理化等課程，培育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科展人才</a:t>
            </a:r>
            <a:r>
              <a:rPr lang="zh-TW" altLang="en-US" dirty="0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教育會考</a:t>
            </a:r>
            <a:r>
              <a:rPr lang="zh-TW" altLang="en-US" dirty="0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取得高分為目的。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600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rPr>
              <a:t>國三拓展視野：準備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教育會考、實施高一先修，</a:t>
            </a:r>
            <a:r>
              <a:rPr lang="zh-TW" altLang="en-US" b="1" dirty="0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厚植讀高中</a:t>
            </a:r>
            <a:r>
              <a:rPr lang="zh-TW" altLang="en-US" sz="39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能力。</a:t>
            </a:r>
            <a:r>
              <a:rPr lang="zh-TW" altLang="en-US" sz="3900" b="1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01381" name="圓角矩形 9"/>
          <p:cNvSpPr>
            <a:spLocks noChangeArrowheads="1"/>
          </p:cNvSpPr>
          <p:nvPr/>
        </p:nvSpPr>
        <p:spPr bwMode="auto">
          <a:xfrm>
            <a:off x="6504922" y="18824"/>
            <a:ext cx="2627313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pic>
        <p:nvPicPr>
          <p:cNvPr id="11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827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45" y="713142"/>
            <a:ext cx="5221288" cy="828675"/>
          </a:xfrm>
        </p:spPr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學校分組的規劃</a:t>
            </a:r>
            <a:r>
              <a:rPr lang="en-US" altLang="zh-TW" sz="2000" b="1" dirty="0" smtClean="0">
                <a:solidFill>
                  <a:srgbClr val="002060"/>
                </a:solidFill>
                <a:ea typeface="標楷體" pitchFamily="65" charset="-120"/>
              </a:rPr>
              <a:t>1/2</a:t>
            </a:r>
            <a:endParaRPr lang="zh-TW" altLang="en-US" sz="4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700213" y="1991196"/>
            <a:ext cx="7416800" cy="3644900"/>
          </a:xfrm>
        </p:spPr>
        <p:txBody>
          <a:bodyPr/>
          <a:lstStyle/>
          <a:p>
            <a:pPr eaLnBrk="1" hangingPunct="1">
              <a:buSzPct val="80000"/>
            </a:pPr>
            <a:r>
              <a:rPr lang="zh-TW" altLang="en-US" dirty="0" smtClean="0">
                <a:solidFill>
                  <a:srgbClr val="1720CD"/>
                </a:solidFill>
                <a:ea typeface="標楷體" pitchFamily="65" charset="-120"/>
              </a:rPr>
              <a:t>普高高一上試探階段，高一下深度試探，高二上正式的分組。 </a:t>
            </a:r>
            <a:endParaRPr lang="en-US" altLang="zh-TW" dirty="0" smtClean="0">
              <a:solidFill>
                <a:srgbClr val="1720CD"/>
              </a:solidFill>
              <a:ea typeface="標楷體" pitchFamily="65" charset="-120"/>
            </a:endParaRPr>
          </a:p>
          <a:p>
            <a:pPr eaLnBrk="1" hangingPunct="1">
              <a:buSzPct val="80000"/>
            </a:pPr>
            <a:r>
              <a:rPr lang="zh-TW" altLang="en-US" dirty="0" smtClean="0">
                <a:solidFill>
                  <a:srgbClr val="1720CD"/>
                </a:solidFill>
                <a:ea typeface="標楷體" pitchFamily="65" charset="-120"/>
              </a:rPr>
              <a:t>綜高高一上試探階段，高一下深度試探，高二上正式的分組。</a:t>
            </a:r>
          </a:p>
          <a:p>
            <a:pPr eaLnBrk="1" hangingPunct="1">
              <a:buSzPct val="80000"/>
            </a:pPr>
            <a:r>
              <a:rPr lang="zh-TW" altLang="en-US" dirty="0" smtClean="0">
                <a:solidFill>
                  <a:srgbClr val="1720CD"/>
                </a:solidFill>
                <a:ea typeface="標楷體" pitchFamily="65" charset="-120"/>
              </a:rPr>
              <a:t>請家長在這學期可以協助學生選擇正確的組別，換組對小孩不是件好事。</a:t>
            </a:r>
          </a:p>
        </p:txBody>
      </p:sp>
      <p:sp>
        <p:nvSpPr>
          <p:cNvPr id="30724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A935E-4657-4393-80AD-FE739E3159B6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8" name="圖片 7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45" y="705967"/>
            <a:ext cx="5724525" cy="828675"/>
          </a:xfrm>
        </p:spPr>
        <p:txBody>
          <a:bodyPr/>
          <a:lstStyle/>
          <a:p>
            <a:pPr eaLnBrk="1" hangingPunct="1"/>
            <a:r>
              <a:rPr lang="zh-TW" altLang="en-US" sz="4800" b="1" dirty="0" smtClean="0">
                <a:solidFill>
                  <a:srgbClr val="002060"/>
                </a:solidFill>
                <a:ea typeface="標楷體" pitchFamily="65" charset="-120"/>
              </a:rPr>
              <a:t>學校分組的規劃</a:t>
            </a:r>
            <a:r>
              <a:rPr lang="en-US" altLang="zh-TW" sz="2000" b="1" dirty="0" smtClean="0">
                <a:solidFill>
                  <a:srgbClr val="002060"/>
                </a:solidFill>
                <a:ea typeface="標楷體" pitchFamily="65" charset="-120"/>
              </a:rPr>
              <a:t>2/2</a:t>
            </a:r>
            <a:endParaRPr lang="en-US" altLang="zh-TW" sz="4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1907779"/>
            <a:ext cx="7661275" cy="3816350"/>
          </a:xfrm>
        </p:spPr>
        <p:txBody>
          <a:bodyPr/>
          <a:lstStyle/>
          <a:p>
            <a:pPr eaLnBrk="1" hangingPunct="1">
              <a:buSzPct val="80000"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普通高中：</a:t>
            </a:r>
            <a:r>
              <a:rPr lang="zh-TW" altLang="en-US" dirty="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分自然組與社會組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，自然組忠班以上學期</a:t>
            </a:r>
            <a:r>
              <a:rPr lang="zh-TW" altLang="en-US" dirty="0" smtClean="0">
                <a:solidFill>
                  <a:srgbClr val="990099"/>
                </a:solidFill>
                <a:latin typeface="標楷體" pitchFamily="65" charset="-120"/>
                <a:ea typeface="標楷體" pitchFamily="65" charset="-120"/>
              </a:rPr>
              <a:t>國文、英文、數學、物理、化學及生物六科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為依據，取前</a:t>
            </a:r>
            <a:r>
              <a:rPr lang="en-US" altLang="zh-TW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名為止編成一班。</a:t>
            </a:r>
          </a:p>
          <a:p>
            <a:pPr eaLnBrk="1" hangingPunct="1">
              <a:buSzPct val="80000"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綜合高中：分</a:t>
            </a:r>
            <a:r>
              <a:rPr lang="zh-TW" altLang="en-US" dirty="0" smtClean="0">
                <a:solidFill>
                  <a:srgbClr val="990099"/>
                </a:solidFill>
                <a:latin typeface="標楷體" pitchFamily="65" charset="-120"/>
                <a:ea typeface="標楷體" pitchFamily="65" charset="-120"/>
              </a:rPr>
              <a:t>資訊應用學程</a:t>
            </a:r>
            <a:r>
              <a:rPr lang="zh-TW" altLang="en-US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、商業經營學程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solidFill>
                  <a:srgbClr val="990099"/>
                </a:solidFill>
                <a:latin typeface="標楷體" pitchFamily="65" charset="-120"/>
                <a:ea typeface="標楷體" pitchFamily="65" charset="-120"/>
              </a:rPr>
              <a:t>應用英語學程</a:t>
            </a:r>
            <a:r>
              <a:rPr lang="zh-TW" altLang="en-US" dirty="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學術學程</a:t>
            </a:r>
            <a:r>
              <a:rPr lang="en-US" altLang="zh-TW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衛生、工程專班</a:t>
            </a:r>
            <a:r>
              <a:rPr lang="en-US" altLang="zh-TW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solidFill>
                  <a:srgbClr val="1720CD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336600"/>
                </a:solidFill>
                <a:latin typeface="標楷體" pitchFamily="65" charset="-120"/>
                <a:ea typeface="標楷體" pitchFamily="65" charset="-120"/>
              </a:rPr>
              <a:t>依選擇學群編班。</a:t>
            </a:r>
          </a:p>
        </p:txBody>
      </p:sp>
      <p:sp>
        <p:nvSpPr>
          <p:cNvPr id="31748" name="圓角矩形 9"/>
          <p:cNvSpPr>
            <a:spLocks noChangeArrowheads="1"/>
          </p:cNvSpPr>
          <p:nvPr/>
        </p:nvSpPr>
        <p:spPr bwMode="auto">
          <a:xfrm>
            <a:off x="6503988" y="9525"/>
            <a:ext cx="2627312" cy="503238"/>
          </a:xfrm>
          <a:prstGeom prst="roundRect">
            <a:avLst>
              <a:gd name="adj" fmla="val 16667"/>
            </a:avLst>
          </a:prstGeom>
          <a:solidFill>
            <a:srgbClr val="C0F51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TW" altLang="en-US" sz="2400" b="1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愛、分享、學習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4DC38-802F-4CC0-B7B3-E480B07F23EF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8" name="圖片 7" descr="IMG_7552"/>
          <p:cNvPicPr>
            <a:picLocks noGrp="1" noChangeAspect="1"/>
          </p:cNvPicPr>
          <p:nvPr isPhoto="1"/>
        </p:nvPicPr>
        <p:blipFill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t="1339" r="-170" b="9680"/>
          <a:stretch/>
        </p:blipFill>
        <p:spPr>
          <a:xfrm>
            <a:off x="-27106" y="5661248"/>
            <a:ext cx="3230954" cy="1196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9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5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en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en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1120</Words>
  <Application>Microsoft Office PowerPoint</Application>
  <PresentationFormat>如螢幕大小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17" baseType="lpstr">
      <vt:lpstr>2_Blends</vt:lpstr>
      <vt:lpstr>3_Blends</vt:lpstr>
      <vt:lpstr>PowerPoint 簡報</vt:lpstr>
      <vt:lpstr>博愛犧牲</vt:lpstr>
      <vt:lpstr>教務主軸</vt:lpstr>
      <vt:lpstr>課程與作息</vt:lpstr>
      <vt:lpstr>早餐不講究 學習力退化易怒1/2 </vt:lpstr>
      <vt:lpstr>早餐不講究 學習力退化易怒2/2 </vt:lpstr>
      <vt:lpstr>課程規劃</vt:lpstr>
      <vt:lpstr>學校分組的規劃1/2</vt:lpstr>
      <vt:lpstr>學校分組的規劃2/2</vt:lpstr>
      <vt:lpstr>放手讓孩子接受歷練</vt:lpstr>
      <vt:lpstr>會規劃才能面對未來</vt:lpstr>
      <vt:lpstr>會思考才能面對未來</vt:lpstr>
      <vt:lpstr>收手機之利不受其害</vt:lpstr>
      <vt:lpstr>我們的期望</vt:lpstr>
      <vt:lpstr>簡報完畢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2016-09-20T06:12:34Z</dcterms:created>
  <dcterms:modified xsi:type="dcterms:W3CDTF">2016-09-20T07:07:44Z</dcterms:modified>
</cp:coreProperties>
</file>