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9"/>
  </p:notesMasterIdLst>
  <p:sldIdLst>
    <p:sldId id="256" r:id="rId2"/>
    <p:sldId id="257" r:id="rId3"/>
    <p:sldId id="259" r:id="rId4"/>
    <p:sldId id="260" r:id="rId5"/>
    <p:sldId id="258" r:id="rId6"/>
    <p:sldId id="261" r:id="rId7"/>
    <p:sldId id="262" r:id="rId8"/>
    <p:sldId id="263" r:id="rId9"/>
    <p:sldId id="276" r:id="rId10"/>
    <p:sldId id="375" r:id="rId11"/>
    <p:sldId id="277" r:id="rId12"/>
    <p:sldId id="271" r:id="rId13"/>
    <p:sldId id="264" r:id="rId14"/>
    <p:sldId id="269" r:id="rId15"/>
    <p:sldId id="270" r:id="rId16"/>
    <p:sldId id="282" r:id="rId17"/>
    <p:sldId id="284" r:id="rId18"/>
    <p:sldId id="285" r:id="rId19"/>
    <p:sldId id="286" r:id="rId20"/>
    <p:sldId id="340" r:id="rId21"/>
    <p:sldId id="341" r:id="rId22"/>
    <p:sldId id="345" r:id="rId23"/>
    <p:sldId id="342" r:id="rId24"/>
    <p:sldId id="343" r:id="rId25"/>
    <p:sldId id="344" r:id="rId26"/>
    <p:sldId id="332" r:id="rId27"/>
    <p:sldId id="274" r:id="rId28"/>
    <p:sldId id="272" r:id="rId29"/>
    <p:sldId id="305" r:id="rId30"/>
    <p:sldId id="287" r:id="rId31"/>
    <p:sldId id="304" r:id="rId32"/>
    <p:sldId id="302" r:id="rId33"/>
    <p:sldId id="303" r:id="rId34"/>
    <p:sldId id="288" r:id="rId35"/>
    <p:sldId id="289" r:id="rId36"/>
    <p:sldId id="292" r:id="rId37"/>
    <p:sldId id="290" r:id="rId38"/>
    <p:sldId id="291" r:id="rId39"/>
    <p:sldId id="293" r:id="rId40"/>
    <p:sldId id="294" r:id="rId41"/>
    <p:sldId id="306" r:id="rId42"/>
    <p:sldId id="295" r:id="rId43"/>
    <p:sldId id="296" r:id="rId44"/>
    <p:sldId id="297" r:id="rId45"/>
    <p:sldId id="298" r:id="rId46"/>
    <p:sldId id="312" r:id="rId47"/>
    <p:sldId id="308" r:id="rId48"/>
    <p:sldId id="315" r:id="rId49"/>
    <p:sldId id="319" r:id="rId50"/>
    <p:sldId id="321" r:id="rId51"/>
    <p:sldId id="314" r:id="rId52"/>
    <p:sldId id="313" r:id="rId53"/>
    <p:sldId id="322" r:id="rId54"/>
    <p:sldId id="323" r:id="rId55"/>
    <p:sldId id="325" r:id="rId56"/>
    <p:sldId id="330" r:id="rId57"/>
    <p:sldId id="326" r:id="rId58"/>
    <p:sldId id="329" r:id="rId59"/>
    <p:sldId id="328" r:id="rId60"/>
    <p:sldId id="347"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 id="371" r:id="rId84"/>
    <p:sldId id="372" r:id="rId85"/>
    <p:sldId id="373" r:id="rId86"/>
    <p:sldId id="374" r:id="rId87"/>
    <p:sldId id="300" r:id="rId8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3F0CB-9D89-40E8-AFAB-1E6E27DB866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TW" altLang="en-US"/>
        </a:p>
      </dgm:t>
    </dgm:pt>
    <dgm:pt modelId="{96991C14-5505-46BA-870A-619E2A8BD8CB}">
      <dgm:prSet phldrT="[文字]" custT="1"/>
      <dgm:spPr/>
      <dgm:t>
        <a:bodyPr/>
        <a:lstStyle/>
        <a:p>
          <a:r>
            <a:rPr lang="zh-TW" altLang="en-US" sz="2800" dirty="0" smtClean="0"/>
            <a:t>優高學校</a:t>
          </a:r>
          <a:endParaRPr lang="en-US" altLang="zh-TW" sz="2800" dirty="0" smtClean="0"/>
        </a:p>
        <a:p>
          <a:r>
            <a:rPr lang="zh-TW" altLang="en-US" sz="2800" dirty="0" smtClean="0"/>
            <a:t>申請資格</a:t>
          </a:r>
          <a:endParaRPr lang="zh-TW" altLang="en-US" sz="2800" dirty="0"/>
        </a:p>
      </dgm:t>
    </dgm:pt>
    <dgm:pt modelId="{65776537-AFE1-4389-8D7D-DB651662EAAD}" type="parTrans" cxnId="{0B7F70CD-1EBA-452D-8BE6-EEE767860640}">
      <dgm:prSet/>
      <dgm:spPr/>
      <dgm:t>
        <a:bodyPr/>
        <a:lstStyle/>
        <a:p>
          <a:endParaRPr lang="zh-TW" altLang="en-US"/>
        </a:p>
      </dgm:t>
    </dgm:pt>
    <dgm:pt modelId="{3F59BDC6-784F-4A93-852E-B379A45631A6}" type="sibTrans" cxnId="{0B7F70CD-1EBA-452D-8BE6-EEE767860640}">
      <dgm:prSet/>
      <dgm:spPr/>
      <dgm:t>
        <a:bodyPr/>
        <a:lstStyle/>
        <a:p>
          <a:endParaRPr lang="zh-TW" altLang="en-US"/>
        </a:p>
      </dgm:t>
    </dgm:pt>
    <dgm:pt modelId="{0382C5EC-CA5D-499F-B541-AA0501136727}">
      <dgm:prSet phldrT="[文字]" custT="1"/>
      <dgm:spPr/>
      <dgm:t>
        <a:bodyPr/>
        <a:lstStyle/>
        <a:p>
          <a:r>
            <a:rPr lang="zh-TW" altLang="en-US" sz="2000" b="0" i="0" dirty="0" smtClean="0">
              <a:latin typeface="微軟正黑體" pitchFamily="34" charset="-120"/>
              <a:ea typeface="微軟正黑體" pitchFamily="34" charset="-120"/>
            </a:rPr>
            <a:t>配合署內政策，自 </a:t>
          </a:r>
          <a:r>
            <a:rPr lang="en-US" altLang="zh-TW" sz="2000" b="0" i="0" dirty="0" smtClean="0">
              <a:latin typeface="微軟正黑體" pitchFamily="34" charset="-120"/>
              <a:ea typeface="微軟正黑體" pitchFamily="34" charset="-120"/>
            </a:rPr>
            <a:t>105</a:t>
          </a:r>
          <a:r>
            <a:rPr lang="zh-TW" altLang="en-US" sz="2000" b="0" i="0" dirty="0" smtClean="0">
              <a:latin typeface="微軟正黑體" pitchFamily="34" charset="-120"/>
              <a:ea typeface="微軟正黑體" pitchFamily="34" charset="-120"/>
            </a:rPr>
            <a:t>學年度始，高中優質化之申請資格調整為凡全國各公私立高中其學校普通科學生人數占全校學生人數比率超過</a:t>
          </a:r>
          <a:r>
            <a:rPr lang="en-US" altLang="zh-TW" sz="2000" b="0" i="0" dirty="0" smtClean="0">
              <a:latin typeface="微軟正黑體" pitchFamily="34" charset="-120"/>
              <a:ea typeface="微軟正黑體" pitchFamily="34" charset="-120"/>
            </a:rPr>
            <a:t>50%</a:t>
          </a:r>
          <a:r>
            <a:rPr lang="zh-TW" altLang="en-US" sz="2000" b="0" i="0" dirty="0" smtClean="0">
              <a:latin typeface="微軟正黑體" pitchFamily="34" charset="-120"/>
              <a:ea typeface="微軟正黑體" pitchFamily="34" charset="-120"/>
            </a:rPr>
            <a:t>者，得申請高中優質化計畫，反之則申請高職優質化為原則</a:t>
          </a:r>
          <a:endParaRPr lang="zh-TW" altLang="en-US" sz="2000" dirty="0">
            <a:latin typeface="微軟正黑體" pitchFamily="34" charset="-120"/>
            <a:ea typeface="微軟正黑體" pitchFamily="34" charset="-120"/>
          </a:endParaRPr>
        </a:p>
      </dgm:t>
    </dgm:pt>
    <dgm:pt modelId="{32036599-9CE8-4851-8078-B69204D14A26}" type="parTrans" cxnId="{C6CC7DA8-95A0-4ACB-A279-18A6060C0C7D}">
      <dgm:prSet/>
      <dgm:spPr/>
      <dgm:t>
        <a:bodyPr/>
        <a:lstStyle/>
        <a:p>
          <a:endParaRPr lang="zh-TW" altLang="en-US"/>
        </a:p>
      </dgm:t>
    </dgm:pt>
    <dgm:pt modelId="{D2AEC5BA-21AE-4A33-9F7F-F49556F49AE0}" type="sibTrans" cxnId="{C6CC7DA8-95A0-4ACB-A279-18A6060C0C7D}">
      <dgm:prSet/>
      <dgm:spPr/>
      <dgm:t>
        <a:bodyPr/>
        <a:lstStyle/>
        <a:p>
          <a:endParaRPr lang="zh-TW" altLang="en-US"/>
        </a:p>
      </dgm:t>
    </dgm:pt>
    <dgm:pt modelId="{681A86EF-00E4-4F3C-8761-E5D66837712D}">
      <dgm:prSet phldrT="[文字]" custT="1"/>
      <dgm:spPr/>
      <dgm:t>
        <a:bodyPr/>
        <a:lstStyle/>
        <a:p>
          <a:r>
            <a:rPr lang="zh-TW" altLang="en-US" sz="2800" dirty="0" smtClean="0"/>
            <a:t>學校</a:t>
          </a:r>
          <a:endParaRPr lang="en-US" altLang="zh-TW" sz="2800" dirty="0" smtClean="0"/>
        </a:p>
        <a:p>
          <a:r>
            <a:rPr lang="zh-TW" altLang="en-US" sz="2800" dirty="0" smtClean="0"/>
            <a:t>高中優質化</a:t>
          </a:r>
          <a:r>
            <a:rPr lang="en-US" altLang="zh-TW" sz="2800" dirty="0" smtClean="0"/>
            <a:t>KPI</a:t>
          </a:r>
          <a:endParaRPr lang="zh-TW" altLang="en-US" sz="2800" dirty="0"/>
        </a:p>
      </dgm:t>
    </dgm:pt>
    <dgm:pt modelId="{2A031216-E443-4F9B-B891-0553F3C3A381}" type="parTrans" cxnId="{F4C9242B-A745-4368-BFE7-316D266A5A3B}">
      <dgm:prSet/>
      <dgm:spPr/>
      <dgm:t>
        <a:bodyPr/>
        <a:lstStyle/>
        <a:p>
          <a:endParaRPr lang="zh-TW" altLang="en-US"/>
        </a:p>
      </dgm:t>
    </dgm:pt>
    <dgm:pt modelId="{91469F5F-D831-4B8F-AF76-D8278F707BD6}" type="sibTrans" cxnId="{F4C9242B-A745-4368-BFE7-316D266A5A3B}">
      <dgm:prSet/>
      <dgm:spPr/>
      <dgm:t>
        <a:bodyPr/>
        <a:lstStyle/>
        <a:p>
          <a:endParaRPr lang="zh-TW" altLang="en-US"/>
        </a:p>
      </dgm:t>
    </dgm:pt>
    <dgm:pt modelId="{2EABCAEA-6044-4790-BAB0-AE4860844983}">
      <dgm:prSet phldrT="[文字]" custT="1"/>
      <dgm:spPr/>
      <dgm:t>
        <a:bodyPr/>
        <a:lstStyle/>
        <a:p>
          <a:r>
            <a:rPr lang="zh-TW" altLang="en-US" sz="2000" dirty="0" smtClean="0">
              <a:latin typeface="微軟正黑體" pitchFamily="34" charset="-120"/>
              <a:ea typeface="微軟正黑體" pitchFamily="34" charset="-120"/>
            </a:rPr>
            <a:t>學校評鑑成績</a:t>
          </a:r>
          <a:r>
            <a:rPr lang="zh-TW" altLang="en-US" sz="2000" dirty="0" smtClean="0">
              <a:latin typeface="微軟正黑體" pitchFamily="34" charset="-120"/>
              <a:ea typeface="微軟正黑體" pitchFamily="34" charset="-120"/>
            </a:rPr>
            <a:t>提升</a:t>
          </a:r>
          <a:endParaRPr lang="zh-TW" altLang="en-US" sz="2000" dirty="0">
            <a:latin typeface="微軟正黑體" pitchFamily="34" charset="-120"/>
            <a:ea typeface="微軟正黑體" pitchFamily="34" charset="-120"/>
          </a:endParaRPr>
        </a:p>
      </dgm:t>
    </dgm:pt>
    <dgm:pt modelId="{D30C2C52-CB02-4CC9-B805-0C89259EB7DF}" type="parTrans" cxnId="{E1C40DE1-3868-4C48-AFF6-0D48BC6E7A57}">
      <dgm:prSet/>
      <dgm:spPr/>
      <dgm:t>
        <a:bodyPr/>
        <a:lstStyle/>
        <a:p>
          <a:endParaRPr lang="zh-TW" altLang="en-US"/>
        </a:p>
      </dgm:t>
    </dgm:pt>
    <dgm:pt modelId="{63538634-742D-4D1C-B522-43C655819AF0}" type="sibTrans" cxnId="{E1C40DE1-3868-4C48-AFF6-0D48BC6E7A57}">
      <dgm:prSet/>
      <dgm:spPr/>
      <dgm:t>
        <a:bodyPr/>
        <a:lstStyle/>
        <a:p>
          <a:endParaRPr lang="zh-TW" altLang="en-US"/>
        </a:p>
      </dgm:t>
    </dgm:pt>
    <dgm:pt modelId="{7FF1007F-FA9B-4812-BC8D-A9FB445B6C7C}">
      <dgm:prSet phldrT="[文字]" custT="1"/>
      <dgm:spPr/>
      <dgm:t>
        <a:bodyPr/>
        <a:lstStyle/>
        <a:p>
          <a:r>
            <a:rPr lang="zh-TW" altLang="en-US" sz="2000" dirty="0" smtClean="0">
              <a:latin typeface="微軟正黑體" pitchFamily="34" charset="-120"/>
              <a:ea typeface="微軟正黑體" pitchFamily="34" charset="-120"/>
            </a:rPr>
            <a:t>學生就近入學</a:t>
          </a:r>
          <a:endParaRPr lang="zh-TW" altLang="en-US" sz="2000" dirty="0">
            <a:latin typeface="微軟正黑體" pitchFamily="34" charset="-120"/>
            <a:ea typeface="微軟正黑體" pitchFamily="34" charset="-120"/>
          </a:endParaRPr>
        </a:p>
      </dgm:t>
    </dgm:pt>
    <dgm:pt modelId="{AB785DE3-6536-4C04-8E90-37E8D398EA80}" type="parTrans" cxnId="{6B3BB9DF-6DCA-4313-88A8-15DE53F6B1D4}">
      <dgm:prSet/>
      <dgm:spPr/>
      <dgm:t>
        <a:bodyPr/>
        <a:lstStyle/>
        <a:p>
          <a:endParaRPr lang="zh-TW" altLang="en-US"/>
        </a:p>
      </dgm:t>
    </dgm:pt>
    <dgm:pt modelId="{3F8F490D-EC16-46E9-AF4F-3402FADF5C89}" type="sibTrans" cxnId="{6B3BB9DF-6DCA-4313-88A8-15DE53F6B1D4}">
      <dgm:prSet/>
      <dgm:spPr/>
      <dgm:t>
        <a:bodyPr/>
        <a:lstStyle/>
        <a:p>
          <a:endParaRPr lang="zh-TW" altLang="en-US"/>
        </a:p>
      </dgm:t>
    </dgm:pt>
    <dgm:pt modelId="{E7A6D0A4-7A79-46B2-B83D-46584700DC14}">
      <dgm:prSet phldrT="[文字]" custT="1"/>
      <dgm:spPr/>
      <dgm:t>
        <a:bodyPr/>
        <a:lstStyle/>
        <a:p>
          <a:r>
            <a:rPr lang="zh-TW" altLang="en-US" sz="2000" dirty="0" smtClean="0">
              <a:latin typeface="微軟正黑體" pitchFamily="34" charset="-120"/>
              <a:ea typeface="微軟正黑體" pitchFamily="34" charset="-120"/>
            </a:rPr>
            <a:t>學生適性揚才</a:t>
          </a:r>
          <a:r>
            <a:rPr lang="en-US" altLang="zh-TW" sz="2000" dirty="0" smtClean="0">
              <a:latin typeface="微軟正黑體" pitchFamily="34" charset="-120"/>
              <a:ea typeface="微軟正黑體" pitchFamily="34" charset="-120"/>
            </a:rPr>
            <a:t>(</a:t>
          </a:r>
          <a:r>
            <a:rPr lang="zh-TW" altLang="en-US" sz="2000" dirty="0" smtClean="0">
              <a:latin typeface="微軟正黑體" pitchFamily="34" charset="-120"/>
              <a:ea typeface="微軟正黑體" pitchFamily="34" charset="-120"/>
            </a:rPr>
            <a:t>畢業生英文能力檢定等</a:t>
          </a:r>
          <a:r>
            <a:rPr lang="en-US" altLang="zh-TW" sz="2000" dirty="0" smtClean="0">
              <a:latin typeface="微軟正黑體" pitchFamily="34" charset="-120"/>
              <a:ea typeface="微軟正黑體" pitchFamily="34" charset="-120"/>
            </a:rPr>
            <a:t>)</a:t>
          </a:r>
          <a:endParaRPr lang="zh-TW" altLang="en-US" sz="2000" dirty="0">
            <a:latin typeface="微軟正黑體" pitchFamily="34" charset="-120"/>
            <a:ea typeface="微軟正黑體" pitchFamily="34" charset="-120"/>
          </a:endParaRPr>
        </a:p>
      </dgm:t>
    </dgm:pt>
    <dgm:pt modelId="{B59FE056-0993-4810-8A64-2EB19B7060BE}" type="parTrans" cxnId="{53B90D18-29F3-4357-858C-FF2766107D54}">
      <dgm:prSet/>
      <dgm:spPr/>
      <dgm:t>
        <a:bodyPr/>
        <a:lstStyle/>
        <a:p>
          <a:endParaRPr lang="zh-TW" altLang="en-US"/>
        </a:p>
      </dgm:t>
    </dgm:pt>
    <dgm:pt modelId="{8D2E2887-3FE7-4A13-A911-D91C08909331}" type="sibTrans" cxnId="{53B90D18-29F3-4357-858C-FF2766107D54}">
      <dgm:prSet/>
      <dgm:spPr/>
      <dgm:t>
        <a:bodyPr/>
        <a:lstStyle/>
        <a:p>
          <a:endParaRPr lang="zh-TW" altLang="en-US"/>
        </a:p>
      </dgm:t>
    </dgm:pt>
    <dgm:pt modelId="{30D26D6B-2BF5-45E1-AED9-204B1EB72DDF}">
      <dgm:prSet phldrT="[文字]" custT="1"/>
      <dgm:spPr/>
      <dgm:t>
        <a:bodyPr/>
        <a:lstStyle/>
        <a:p>
          <a:r>
            <a:rPr lang="zh-TW" altLang="en-US" sz="2000" dirty="0" smtClean="0">
              <a:latin typeface="微軟正黑體" pitchFamily="34" charset="-120"/>
              <a:ea typeface="微軟正黑體" pitchFamily="34" charset="-120"/>
            </a:rPr>
            <a:t>行政效能提升</a:t>
          </a:r>
          <a:endParaRPr lang="zh-TW" altLang="en-US" sz="2000" dirty="0">
            <a:latin typeface="微軟正黑體" pitchFamily="34" charset="-120"/>
            <a:ea typeface="微軟正黑體" pitchFamily="34" charset="-120"/>
          </a:endParaRPr>
        </a:p>
      </dgm:t>
    </dgm:pt>
    <dgm:pt modelId="{88F7B9D0-4C70-4922-AADB-B8E2EA71CD67}" type="parTrans" cxnId="{2F68787B-09C8-49DE-B7E6-C8D016F7D6CC}">
      <dgm:prSet/>
      <dgm:spPr/>
      <dgm:t>
        <a:bodyPr/>
        <a:lstStyle/>
        <a:p>
          <a:endParaRPr lang="zh-TW" altLang="en-US"/>
        </a:p>
      </dgm:t>
    </dgm:pt>
    <dgm:pt modelId="{45FE3C82-2BF3-4F0B-A02A-63511FE7D42A}" type="sibTrans" cxnId="{2F68787B-09C8-49DE-B7E6-C8D016F7D6CC}">
      <dgm:prSet/>
      <dgm:spPr/>
      <dgm:t>
        <a:bodyPr/>
        <a:lstStyle/>
        <a:p>
          <a:endParaRPr lang="zh-TW" altLang="en-US"/>
        </a:p>
      </dgm:t>
    </dgm:pt>
    <dgm:pt modelId="{B8BB4CCD-099B-4D61-A079-C7CB9E651AEE}">
      <dgm:prSet phldrT="[文字]" custT="1"/>
      <dgm:spPr/>
      <dgm:t>
        <a:bodyPr/>
        <a:lstStyle/>
        <a:p>
          <a:r>
            <a:rPr lang="zh-TW" altLang="en-US" sz="2000" b="1" dirty="0" smtClean="0">
              <a:solidFill>
                <a:srgbClr val="FF0000"/>
              </a:solidFill>
              <a:latin typeface="標楷體" panose="03000509000000000000" pitchFamily="65" charset="-120"/>
              <a:ea typeface="標楷體" panose="03000509000000000000" pitchFamily="65" charset="-120"/>
            </a:rPr>
            <a:t>教師專業發展 </a:t>
          </a:r>
          <a:r>
            <a:rPr lang="en-US" altLang="zh-TW" sz="2000" b="1" dirty="0" smtClean="0">
              <a:solidFill>
                <a:srgbClr val="FF0000"/>
              </a:solidFill>
              <a:latin typeface="標楷體" panose="03000509000000000000" pitchFamily="65" charset="-120"/>
              <a:ea typeface="標楷體" panose="03000509000000000000" pitchFamily="65" charset="-120"/>
            </a:rPr>
            <a:t>(</a:t>
          </a:r>
          <a:r>
            <a:rPr lang="zh-TW" altLang="en-US" sz="2000" b="1" dirty="0" smtClean="0">
              <a:solidFill>
                <a:srgbClr val="FF0000"/>
              </a:solidFill>
              <a:latin typeface="標楷體" panose="03000509000000000000" pitchFamily="65" charset="-120"/>
              <a:ea typeface="標楷體" panose="03000509000000000000" pitchFamily="65" charset="-120"/>
            </a:rPr>
            <a:t> 例如</a:t>
          </a:r>
          <a:r>
            <a:rPr lang="en-US" altLang="zh-TW" sz="2000" b="1" dirty="0" smtClean="0">
              <a:solidFill>
                <a:srgbClr val="FF0000"/>
              </a:solidFill>
              <a:latin typeface="標楷體" panose="03000509000000000000" pitchFamily="65" charset="-120"/>
              <a:ea typeface="標楷體" panose="03000509000000000000" pitchFamily="65" charset="-120"/>
            </a:rPr>
            <a:t>: </a:t>
          </a:r>
          <a:r>
            <a:rPr lang="zh-TW" altLang="en-US" sz="2000" b="1" dirty="0" smtClean="0">
              <a:solidFill>
                <a:srgbClr val="FF0000"/>
              </a:solidFill>
              <a:latin typeface="標楷體" panose="03000509000000000000" pitchFamily="65" charset="-120"/>
              <a:ea typeface="標楷體" panose="03000509000000000000" pitchFamily="65" charset="-120"/>
            </a:rPr>
            <a:t>教師專業發展評鑑、教師研習時數、</a:t>
          </a:r>
          <a:r>
            <a:rPr lang="en-US" altLang="zh-TW" sz="2000" b="1" dirty="0" smtClean="0">
              <a:solidFill>
                <a:srgbClr val="FF0000"/>
              </a:solidFill>
              <a:latin typeface="標楷體" panose="03000509000000000000" pitchFamily="65" charset="-120"/>
              <a:ea typeface="標楷體" panose="03000509000000000000" pitchFamily="65" charset="-120"/>
            </a:rPr>
            <a:t>PLC</a:t>
          </a:r>
          <a:r>
            <a:rPr lang="zh-TW" altLang="en-US" sz="2000" b="1" dirty="0" smtClean="0">
              <a:solidFill>
                <a:srgbClr val="FF0000"/>
              </a:solidFill>
              <a:latin typeface="標楷體" panose="03000509000000000000" pitchFamily="65" charset="-120"/>
              <a:ea typeface="標楷體" panose="03000509000000000000" pitchFamily="65" charset="-120"/>
            </a:rPr>
            <a:t>人數、公開觀課次數</a:t>
          </a:r>
          <a:r>
            <a:rPr lang="en-US" altLang="zh-TW" sz="2000" b="1" dirty="0" smtClean="0">
              <a:solidFill>
                <a:srgbClr val="FF0000"/>
              </a:solidFill>
              <a:latin typeface="標楷體" panose="03000509000000000000" pitchFamily="65" charset="-120"/>
              <a:ea typeface="標楷體" panose="03000509000000000000" pitchFamily="65" charset="-120"/>
            </a:rPr>
            <a:t>)</a:t>
          </a:r>
          <a:endParaRPr lang="zh-TW" altLang="en-US" sz="2000" dirty="0">
            <a:latin typeface="微軟正黑體" pitchFamily="34" charset="-120"/>
            <a:ea typeface="微軟正黑體" pitchFamily="34" charset="-120"/>
          </a:endParaRPr>
        </a:p>
      </dgm:t>
    </dgm:pt>
    <dgm:pt modelId="{5FC18857-EFBB-41F8-8E21-1D3B6B0A8C3E}" type="parTrans" cxnId="{FFC5C588-C4A3-494B-9B7D-D7B1018E2A94}">
      <dgm:prSet/>
      <dgm:spPr/>
      <dgm:t>
        <a:bodyPr/>
        <a:lstStyle/>
        <a:p>
          <a:endParaRPr lang="zh-TW" altLang="en-US"/>
        </a:p>
      </dgm:t>
    </dgm:pt>
    <dgm:pt modelId="{C33E4048-28F5-49A0-9420-D1A310ED5438}" type="sibTrans" cxnId="{FFC5C588-C4A3-494B-9B7D-D7B1018E2A94}">
      <dgm:prSet/>
      <dgm:spPr/>
      <dgm:t>
        <a:bodyPr/>
        <a:lstStyle/>
        <a:p>
          <a:endParaRPr lang="zh-TW" altLang="en-US"/>
        </a:p>
      </dgm:t>
    </dgm:pt>
    <dgm:pt modelId="{493FB690-8674-4994-BD1D-8022286741CA}" type="pres">
      <dgm:prSet presAssocID="{6D53F0CB-9D89-40E8-AFAB-1E6E27DB8665}" presName="Name0" presStyleCnt="0">
        <dgm:presLayoutVars>
          <dgm:dir/>
          <dgm:animLvl val="lvl"/>
          <dgm:resizeHandles val="exact"/>
        </dgm:presLayoutVars>
      </dgm:prSet>
      <dgm:spPr/>
      <dgm:t>
        <a:bodyPr/>
        <a:lstStyle/>
        <a:p>
          <a:endParaRPr lang="zh-TW" altLang="en-US"/>
        </a:p>
      </dgm:t>
    </dgm:pt>
    <dgm:pt modelId="{EA11C8FC-F0AA-4A1F-B80D-917001CE903A}" type="pres">
      <dgm:prSet presAssocID="{96991C14-5505-46BA-870A-619E2A8BD8CB}" presName="linNode" presStyleCnt="0"/>
      <dgm:spPr/>
    </dgm:pt>
    <dgm:pt modelId="{40C2590B-30B2-4229-BCED-D04027C17F37}" type="pres">
      <dgm:prSet presAssocID="{96991C14-5505-46BA-870A-619E2A8BD8CB}" presName="parentText" presStyleLbl="node1" presStyleIdx="0" presStyleCnt="2" custLinFactNeighborX="-45" custLinFactNeighborY="-1">
        <dgm:presLayoutVars>
          <dgm:chMax val="1"/>
          <dgm:bulletEnabled val="1"/>
        </dgm:presLayoutVars>
      </dgm:prSet>
      <dgm:spPr/>
      <dgm:t>
        <a:bodyPr/>
        <a:lstStyle/>
        <a:p>
          <a:endParaRPr lang="zh-TW" altLang="en-US"/>
        </a:p>
      </dgm:t>
    </dgm:pt>
    <dgm:pt modelId="{AEE3F307-E473-454C-B613-BAF3AE009ABD}" type="pres">
      <dgm:prSet presAssocID="{96991C14-5505-46BA-870A-619E2A8BD8CB}" presName="descendantText" presStyleLbl="alignAccFollowNode1" presStyleIdx="0" presStyleCnt="2" custScaleY="125084">
        <dgm:presLayoutVars>
          <dgm:bulletEnabled val="1"/>
        </dgm:presLayoutVars>
      </dgm:prSet>
      <dgm:spPr/>
      <dgm:t>
        <a:bodyPr/>
        <a:lstStyle/>
        <a:p>
          <a:endParaRPr lang="zh-TW" altLang="en-US"/>
        </a:p>
      </dgm:t>
    </dgm:pt>
    <dgm:pt modelId="{48C33716-2084-42C4-9464-200740808417}" type="pres">
      <dgm:prSet presAssocID="{3F59BDC6-784F-4A93-852E-B379A45631A6}" presName="sp" presStyleCnt="0"/>
      <dgm:spPr/>
    </dgm:pt>
    <dgm:pt modelId="{48006CE2-3503-483F-B25B-A3E241C450E7}" type="pres">
      <dgm:prSet presAssocID="{681A86EF-00E4-4F3C-8761-E5D66837712D}" presName="linNode" presStyleCnt="0"/>
      <dgm:spPr/>
    </dgm:pt>
    <dgm:pt modelId="{7A840971-EC9C-4F28-B804-FE3053657389}" type="pres">
      <dgm:prSet presAssocID="{681A86EF-00E4-4F3C-8761-E5D66837712D}" presName="parentText" presStyleLbl="node1" presStyleIdx="1" presStyleCnt="2">
        <dgm:presLayoutVars>
          <dgm:chMax val="1"/>
          <dgm:bulletEnabled val="1"/>
        </dgm:presLayoutVars>
      </dgm:prSet>
      <dgm:spPr/>
      <dgm:t>
        <a:bodyPr/>
        <a:lstStyle/>
        <a:p>
          <a:endParaRPr lang="zh-TW" altLang="en-US"/>
        </a:p>
      </dgm:t>
    </dgm:pt>
    <dgm:pt modelId="{196C5E6C-6314-41B8-816E-797E6FDB98F3}" type="pres">
      <dgm:prSet presAssocID="{681A86EF-00E4-4F3C-8761-E5D66837712D}" presName="descendantText" presStyleLbl="alignAccFollowNode1" presStyleIdx="1" presStyleCnt="2" custScaleY="156306">
        <dgm:presLayoutVars>
          <dgm:bulletEnabled val="1"/>
        </dgm:presLayoutVars>
      </dgm:prSet>
      <dgm:spPr/>
      <dgm:t>
        <a:bodyPr/>
        <a:lstStyle/>
        <a:p>
          <a:endParaRPr lang="zh-TW" altLang="en-US"/>
        </a:p>
      </dgm:t>
    </dgm:pt>
  </dgm:ptLst>
  <dgm:cxnLst>
    <dgm:cxn modelId="{E1C40DE1-3868-4C48-AFF6-0D48BC6E7A57}" srcId="{681A86EF-00E4-4F3C-8761-E5D66837712D}" destId="{2EABCAEA-6044-4790-BAB0-AE4860844983}" srcOrd="0" destOrd="0" parTransId="{D30C2C52-CB02-4CC9-B805-0C89259EB7DF}" sibTransId="{63538634-742D-4D1C-B522-43C655819AF0}"/>
    <dgm:cxn modelId="{0C82B065-B0DD-4948-9857-7B4D4099FC3F}" type="presOf" srcId="{96991C14-5505-46BA-870A-619E2A8BD8CB}" destId="{40C2590B-30B2-4229-BCED-D04027C17F37}" srcOrd="0" destOrd="0" presId="urn:microsoft.com/office/officeart/2005/8/layout/vList5"/>
    <dgm:cxn modelId="{6B3BB9DF-6DCA-4313-88A8-15DE53F6B1D4}" srcId="{681A86EF-00E4-4F3C-8761-E5D66837712D}" destId="{7FF1007F-FA9B-4812-BC8D-A9FB445B6C7C}" srcOrd="2" destOrd="0" parTransId="{AB785DE3-6536-4C04-8E90-37E8D398EA80}" sibTransId="{3F8F490D-EC16-46E9-AF4F-3402FADF5C89}"/>
    <dgm:cxn modelId="{2F68787B-09C8-49DE-B7E6-C8D016F7D6CC}" srcId="{681A86EF-00E4-4F3C-8761-E5D66837712D}" destId="{30D26D6B-2BF5-45E1-AED9-204B1EB72DDF}" srcOrd="4" destOrd="0" parTransId="{88F7B9D0-4C70-4922-AADB-B8E2EA71CD67}" sibTransId="{45FE3C82-2BF3-4F0B-A02A-63511FE7D42A}"/>
    <dgm:cxn modelId="{A964CD7C-2718-41CB-9430-FBC9B0FCFDC5}" type="presOf" srcId="{E7A6D0A4-7A79-46B2-B83D-46584700DC14}" destId="{196C5E6C-6314-41B8-816E-797E6FDB98F3}" srcOrd="0" destOrd="3" presId="urn:microsoft.com/office/officeart/2005/8/layout/vList5"/>
    <dgm:cxn modelId="{C6CC7DA8-95A0-4ACB-A279-18A6060C0C7D}" srcId="{96991C14-5505-46BA-870A-619E2A8BD8CB}" destId="{0382C5EC-CA5D-499F-B541-AA0501136727}" srcOrd="0" destOrd="0" parTransId="{32036599-9CE8-4851-8078-B69204D14A26}" sibTransId="{D2AEC5BA-21AE-4A33-9F7F-F49556F49AE0}"/>
    <dgm:cxn modelId="{0B7F70CD-1EBA-452D-8BE6-EEE767860640}" srcId="{6D53F0CB-9D89-40E8-AFAB-1E6E27DB8665}" destId="{96991C14-5505-46BA-870A-619E2A8BD8CB}" srcOrd="0" destOrd="0" parTransId="{65776537-AFE1-4389-8D7D-DB651662EAAD}" sibTransId="{3F59BDC6-784F-4A93-852E-B379A45631A6}"/>
    <dgm:cxn modelId="{DF22BD1D-1FD8-48EA-8800-A80554CAB123}" type="presOf" srcId="{7FF1007F-FA9B-4812-BC8D-A9FB445B6C7C}" destId="{196C5E6C-6314-41B8-816E-797E6FDB98F3}" srcOrd="0" destOrd="2" presId="urn:microsoft.com/office/officeart/2005/8/layout/vList5"/>
    <dgm:cxn modelId="{F4C9242B-A745-4368-BFE7-316D266A5A3B}" srcId="{6D53F0CB-9D89-40E8-AFAB-1E6E27DB8665}" destId="{681A86EF-00E4-4F3C-8761-E5D66837712D}" srcOrd="1" destOrd="0" parTransId="{2A031216-E443-4F9B-B891-0553F3C3A381}" sibTransId="{91469F5F-D831-4B8F-AF76-D8278F707BD6}"/>
    <dgm:cxn modelId="{53B90D18-29F3-4357-858C-FF2766107D54}" srcId="{681A86EF-00E4-4F3C-8761-E5D66837712D}" destId="{E7A6D0A4-7A79-46B2-B83D-46584700DC14}" srcOrd="3" destOrd="0" parTransId="{B59FE056-0993-4810-8A64-2EB19B7060BE}" sibTransId="{8D2E2887-3FE7-4A13-A911-D91C08909331}"/>
    <dgm:cxn modelId="{9A3DE9C6-3B2F-4DEE-911B-8BD04CB30ECF}" type="presOf" srcId="{30D26D6B-2BF5-45E1-AED9-204B1EB72DDF}" destId="{196C5E6C-6314-41B8-816E-797E6FDB98F3}" srcOrd="0" destOrd="4" presId="urn:microsoft.com/office/officeart/2005/8/layout/vList5"/>
    <dgm:cxn modelId="{3DC03D87-373F-4AD8-B39D-44004AD40139}" type="presOf" srcId="{6D53F0CB-9D89-40E8-AFAB-1E6E27DB8665}" destId="{493FB690-8674-4994-BD1D-8022286741CA}" srcOrd="0" destOrd="0" presId="urn:microsoft.com/office/officeart/2005/8/layout/vList5"/>
    <dgm:cxn modelId="{3C7E94DF-801B-4F68-9E9C-D680283683D9}" type="presOf" srcId="{2EABCAEA-6044-4790-BAB0-AE4860844983}" destId="{196C5E6C-6314-41B8-816E-797E6FDB98F3}" srcOrd="0" destOrd="0" presId="urn:microsoft.com/office/officeart/2005/8/layout/vList5"/>
    <dgm:cxn modelId="{24627EBA-A6D6-4522-9075-2BD87B4FB9D1}" type="presOf" srcId="{0382C5EC-CA5D-499F-B541-AA0501136727}" destId="{AEE3F307-E473-454C-B613-BAF3AE009ABD}" srcOrd="0" destOrd="0" presId="urn:microsoft.com/office/officeart/2005/8/layout/vList5"/>
    <dgm:cxn modelId="{FFC5C588-C4A3-494B-9B7D-D7B1018E2A94}" srcId="{681A86EF-00E4-4F3C-8761-E5D66837712D}" destId="{B8BB4CCD-099B-4D61-A079-C7CB9E651AEE}" srcOrd="1" destOrd="0" parTransId="{5FC18857-EFBB-41F8-8E21-1D3B6B0A8C3E}" sibTransId="{C33E4048-28F5-49A0-9420-D1A310ED5438}"/>
    <dgm:cxn modelId="{484B9DC7-277F-4526-9F8C-A8F4596940F7}" type="presOf" srcId="{681A86EF-00E4-4F3C-8761-E5D66837712D}" destId="{7A840971-EC9C-4F28-B804-FE3053657389}" srcOrd="0" destOrd="0" presId="urn:microsoft.com/office/officeart/2005/8/layout/vList5"/>
    <dgm:cxn modelId="{AAA20A81-CA64-4AB3-A0F9-74DE71B7F1F5}" type="presOf" srcId="{B8BB4CCD-099B-4D61-A079-C7CB9E651AEE}" destId="{196C5E6C-6314-41B8-816E-797E6FDB98F3}" srcOrd="0" destOrd="1" presId="urn:microsoft.com/office/officeart/2005/8/layout/vList5"/>
    <dgm:cxn modelId="{561C3472-4818-4314-94D6-783B92A75AC0}" type="presParOf" srcId="{493FB690-8674-4994-BD1D-8022286741CA}" destId="{EA11C8FC-F0AA-4A1F-B80D-917001CE903A}" srcOrd="0" destOrd="0" presId="urn:microsoft.com/office/officeart/2005/8/layout/vList5"/>
    <dgm:cxn modelId="{96342F51-56D4-4CA6-9C1D-92DF4BE3FA6F}" type="presParOf" srcId="{EA11C8FC-F0AA-4A1F-B80D-917001CE903A}" destId="{40C2590B-30B2-4229-BCED-D04027C17F37}" srcOrd="0" destOrd="0" presId="urn:microsoft.com/office/officeart/2005/8/layout/vList5"/>
    <dgm:cxn modelId="{23A1EC64-43F5-4883-A225-E33CB1329FAF}" type="presParOf" srcId="{EA11C8FC-F0AA-4A1F-B80D-917001CE903A}" destId="{AEE3F307-E473-454C-B613-BAF3AE009ABD}" srcOrd="1" destOrd="0" presId="urn:microsoft.com/office/officeart/2005/8/layout/vList5"/>
    <dgm:cxn modelId="{C819BC61-D444-4DE6-B1F1-B6EC3BF15A24}" type="presParOf" srcId="{493FB690-8674-4994-BD1D-8022286741CA}" destId="{48C33716-2084-42C4-9464-200740808417}" srcOrd="1" destOrd="0" presId="urn:microsoft.com/office/officeart/2005/8/layout/vList5"/>
    <dgm:cxn modelId="{469BBE13-2C88-47F8-8310-ED1C95E40825}" type="presParOf" srcId="{493FB690-8674-4994-BD1D-8022286741CA}" destId="{48006CE2-3503-483F-B25B-A3E241C450E7}" srcOrd="2" destOrd="0" presId="urn:microsoft.com/office/officeart/2005/8/layout/vList5"/>
    <dgm:cxn modelId="{1380EE45-D877-4D73-8208-14CF0179B018}" type="presParOf" srcId="{48006CE2-3503-483F-B25B-A3E241C450E7}" destId="{7A840971-EC9C-4F28-B804-FE3053657389}" srcOrd="0" destOrd="0" presId="urn:microsoft.com/office/officeart/2005/8/layout/vList5"/>
    <dgm:cxn modelId="{D3AC9F04-74A2-4D1F-967D-18BB1DDAF573}" type="presParOf" srcId="{48006CE2-3503-483F-B25B-A3E241C450E7}" destId="{196C5E6C-6314-41B8-816E-797E6FDB98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4048B-F782-42A9-9A39-E6D37179B1B8}" type="doc">
      <dgm:prSet loTypeId="urn:microsoft.com/office/officeart/2005/8/layout/vList6" loCatId="list" qsTypeId="urn:microsoft.com/office/officeart/2005/8/quickstyle/simple1" qsCatId="simple" csTypeId="urn:microsoft.com/office/officeart/2005/8/colors/colorful1#3" csCatId="colorful" phldr="1"/>
      <dgm:spPr/>
      <dgm:t>
        <a:bodyPr/>
        <a:lstStyle/>
        <a:p>
          <a:endParaRPr lang="zh-TW" altLang="en-US"/>
        </a:p>
      </dgm:t>
    </dgm:pt>
    <dgm:pt modelId="{44F30AD2-9D9E-4758-8E18-13ECA31E3858}">
      <dgm:prSet phldrT="[文字]" custT="1"/>
      <dgm:spPr/>
      <dgm:t>
        <a:bodyPr/>
        <a:lstStyle/>
        <a:p>
          <a:r>
            <a:rPr lang="en-US" altLang="zh-TW" sz="2800" b="1" dirty="0" smtClean="0">
              <a:solidFill>
                <a:schemeClr val="tx1"/>
              </a:solidFill>
              <a:latin typeface="微軟正黑體" pitchFamily="34" charset="-120"/>
              <a:ea typeface="微軟正黑體" pitchFamily="34" charset="-120"/>
            </a:rPr>
            <a:t>107</a:t>
          </a:r>
          <a:r>
            <a:rPr lang="zh-TW" altLang="en-US" sz="2800" b="1" dirty="0" smtClean="0">
              <a:solidFill>
                <a:schemeClr val="tx1"/>
              </a:solidFill>
              <a:latin typeface="微軟正黑體" pitchFamily="34" charset="-120"/>
              <a:ea typeface="微軟正黑體" pitchFamily="34" charset="-120"/>
            </a:rPr>
            <a:t>課綱</a:t>
          </a:r>
          <a:endParaRPr lang="zh-TW" altLang="en-US" sz="2800" b="1" dirty="0">
            <a:solidFill>
              <a:schemeClr val="tx1"/>
            </a:solidFill>
            <a:latin typeface="微軟正黑體" pitchFamily="34" charset="-120"/>
            <a:ea typeface="微軟正黑體" pitchFamily="34" charset="-120"/>
          </a:endParaRPr>
        </a:p>
      </dgm:t>
    </dgm:pt>
    <dgm:pt modelId="{3119CBFA-CC68-41DF-836B-436A1D4F6699}" type="parTrans" cxnId="{1A81C112-457B-4E93-9160-12AFC64A475D}">
      <dgm:prSet/>
      <dgm:spPr/>
      <dgm:t>
        <a:bodyPr/>
        <a:lstStyle/>
        <a:p>
          <a:endParaRPr lang="zh-TW" altLang="en-US"/>
        </a:p>
      </dgm:t>
    </dgm:pt>
    <dgm:pt modelId="{A9170D40-E9C3-490D-8A66-1E60537D3C9F}" type="sibTrans" cxnId="{1A81C112-457B-4E93-9160-12AFC64A475D}">
      <dgm:prSet/>
      <dgm:spPr/>
      <dgm:t>
        <a:bodyPr/>
        <a:lstStyle/>
        <a:p>
          <a:endParaRPr lang="zh-TW" altLang="en-US"/>
        </a:p>
      </dgm:t>
    </dgm:pt>
    <dgm:pt modelId="{AD9F22D3-7263-4B53-B7C4-AD587761A3C7}">
      <dgm:prSet phldrT="[文字]" custT="1"/>
      <dgm:spPr/>
      <dgm:t>
        <a:bodyPr/>
        <a:lstStyle/>
        <a:p>
          <a:r>
            <a:rPr lang="zh-TW" altLang="en-US" sz="1700" b="1" dirty="0" smtClean="0">
              <a:solidFill>
                <a:srgbClr val="FF0000"/>
              </a:solidFill>
              <a:latin typeface="微軟正黑體" pitchFamily="34" charset="-120"/>
              <a:ea typeface="微軟正黑體" pitchFamily="34" charset="-120"/>
            </a:rPr>
            <a:t>協助學校因應</a:t>
          </a:r>
          <a:r>
            <a:rPr lang="en-US" altLang="zh-TW" sz="1700" b="1" dirty="0" smtClean="0">
              <a:solidFill>
                <a:srgbClr val="FF0000"/>
              </a:solidFill>
              <a:latin typeface="微軟正黑體" pitchFamily="34" charset="-120"/>
              <a:ea typeface="微軟正黑體" pitchFamily="34" charset="-120"/>
            </a:rPr>
            <a:t>107</a:t>
          </a:r>
          <a:r>
            <a:rPr lang="zh-TW" altLang="en-US" sz="1700" b="1" dirty="0" smtClean="0">
              <a:solidFill>
                <a:srgbClr val="FF0000"/>
              </a:solidFill>
              <a:latin typeface="微軟正黑體" pitchFamily="34" charset="-120"/>
              <a:ea typeface="微軟正黑體" pitchFamily="34" charset="-120"/>
            </a:rPr>
            <a:t>總體課程之發展</a:t>
          </a:r>
          <a:endParaRPr lang="zh-TW" altLang="en-US" sz="1700" b="1" dirty="0">
            <a:solidFill>
              <a:srgbClr val="FF0000"/>
            </a:solidFill>
            <a:latin typeface="微軟正黑體" pitchFamily="34" charset="-120"/>
            <a:ea typeface="微軟正黑體" pitchFamily="34" charset="-120"/>
          </a:endParaRPr>
        </a:p>
      </dgm:t>
    </dgm:pt>
    <dgm:pt modelId="{E8A6BACD-3E07-4010-86CD-9879C9AA0D5C}" type="parTrans" cxnId="{2E01EC9F-227E-4A4C-A766-1E05E01ED49A}">
      <dgm:prSet/>
      <dgm:spPr/>
      <dgm:t>
        <a:bodyPr/>
        <a:lstStyle/>
        <a:p>
          <a:endParaRPr lang="zh-TW" altLang="en-US"/>
        </a:p>
      </dgm:t>
    </dgm:pt>
    <dgm:pt modelId="{4DD2F3EF-A0D6-4F6E-BDF8-2078674FB9E5}" type="sibTrans" cxnId="{2E01EC9F-227E-4A4C-A766-1E05E01ED49A}">
      <dgm:prSet/>
      <dgm:spPr/>
      <dgm:t>
        <a:bodyPr/>
        <a:lstStyle/>
        <a:p>
          <a:endParaRPr lang="zh-TW" altLang="en-US"/>
        </a:p>
      </dgm:t>
    </dgm:pt>
    <dgm:pt modelId="{E877EC7D-3384-422B-892B-00DF144F6DD7}">
      <dgm:prSet phldrT="[文字]" custT="1"/>
      <dgm:spPr>
        <a:solidFill>
          <a:schemeClr val="accent2">
            <a:lumMod val="60000"/>
            <a:lumOff val="40000"/>
          </a:schemeClr>
        </a:solidFill>
      </dgm:spPr>
      <dgm:t>
        <a:bodyPr/>
        <a:lstStyle/>
        <a:p>
          <a:r>
            <a:rPr lang="zh-TW" altLang="en-US" sz="2800" b="1" dirty="0" smtClean="0">
              <a:solidFill>
                <a:schemeClr val="tx1"/>
              </a:solidFill>
              <a:latin typeface="微軟正黑體" pitchFamily="34" charset="-120"/>
              <a:ea typeface="微軟正黑體" pitchFamily="34" charset="-120"/>
            </a:rPr>
            <a:t>專家諮輔</a:t>
          </a:r>
          <a:endParaRPr lang="zh-TW" altLang="en-US" sz="2800" b="1" dirty="0">
            <a:solidFill>
              <a:schemeClr val="tx1"/>
            </a:solidFill>
            <a:latin typeface="微軟正黑體" pitchFamily="34" charset="-120"/>
            <a:ea typeface="微軟正黑體" pitchFamily="34" charset="-120"/>
          </a:endParaRPr>
        </a:p>
      </dgm:t>
    </dgm:pt>
    <dgm:pt modelId="{AA31A779-1F27-40E8-8410-70C5AB251BBD}" type="parTrans" cxnId="{7D12119C-6CED-4D29-9612-80F09FFFAF85}">
      <dgm:prSet/>
      <dgm:spPr/>
      <dgm:t>
        <a:bodyPr/>
        <a:lstStyle/>
        <a:p>
          <a:endParaRPr lang="zh-TW" altLang="en-US"/>
        </a:p>
      </dgm:t>
    </dgm:pt>
    <dgm:pt modelId="{8F3C5B69-AD8C-4BA1-8566-272C1BD140D2}" type="sibTrans" cxnId="{7D12119C-6CED-4D29-9612-80F09FFFAF85}">
      <dgm:prSet/>
      <dgm:spPr/>
      <dgm:t>
        <a:bodyPr/>
        <a:lstStyle/>
        <a:p>
          <a:endParaRPr lang="zh-TW" altLang="en-US"/>
        </a:p>
      </dgm:t>
    </dgm:pt>
    <dgm:pt modelId="{2C744DA6-94BB-4F44-90BA-1D3665F4B089}">
      <dgm:prSet custT="1"/>
      <dgm:spPr>
        <a:solidFill>
          <a:schemeClr val="accent6">
            <a:lumMod val="60000"/>
            <a:lumOff val="40000"/>
          </a:schemeClr>
        </a:solidFill>
      </dgm:spPr>
      <dgm:t>
        <a:bodyPr/>
        <a:lstStyle/>
        <a:p>
          <a:r>
            <a:rPr lang="zh-TW" altLang="en-US" sz="2800" b="1" dirty="0" smtClean="0">
              <a:solidFill>
                <a:schemeClr val="tx1"/>
              </a:solidFill>
              <a:latin typeface="微軟正黑體" pitchFamily="34" charset="-120"/>
              <a:ea typeface="微軟正黑體" pitchFamily="34" charset="-120"/>
            </a:rPr>
            <a:t>期程整併</a:t>
          </a:r>
          <a:endParaRPr lang="zh-TW" altLang="en-US" sz="2800" b="1" dirty="0">
            <a:solidFill>
              <a:schemeClr val="tx1"/>
            </a:solidFill>
            <a:latin typeface="微軟正黑體" pitchFamily="34" charset="-120"/>
            <a:ea typeface="微軟正黑體" pitchFamily="34" charset="-120"/>
          </a:endParaRPr>
        </a:p>
      </dgm:t>
    </dgm:pt>
    <dgm:pt modelId="{D0CEAB26-F425-4F8A-8716-1DE708DA96DC}" type="parTrans" cxnId="{FD267673-D88C-4747-A289-B37331CD8E2C}">
      <dgm:prSet/>
      <dgm:spPr/>
      <dgm:t>
        <a:bodyPr/>
        <a:lstStyle/>
        <a:p>
          <a:endParaRPr lang="zh-TW" altLang="en-US"/>
        </a:p>
      </dgm:t>
    </dgm:pt>
    <dgm:pt modelId="{5DD85EA4-AA96-450F-9258-5A3F3B90822C}" type="sibTrans" cxnId="{FD267673-D88C-4747-A289-B37331CD8E2C}">
      <dgm:prSet/>
      <dgm:spPr/>
      <dgm:t>
        <a:bodyPr/>
        <a:lstStyle/>
        <a:p>
          <a:endParaRPr lang="zh-TW" altLang="en-US"/>
        </a:p>
      </dgm:t>
    </dgm:pt>
    <dgm:pt modelId="{051AF31E-ECA5-47A6-8AB0-E018ABC3968A}">
      <dgm:prSet custT="1"/>
      <dgm:spPr/>
      <dgm:t>
        <a:bodyPr/>
        <a:lstStyle/>
        <a:p>
          <a:r>
            <a:rPr lang="en-US" altLang="zh-TW" sz="1800" dirty="0" smtClean="0">
              <a:latin typeface="微軟正黑體" pitchFamily="34" charset="-120"/>
              <a:ea typeface="微軟正黑體" pitchFamily="34" charset="-120"/>
            </a:rPr>
            <a:t>105</a:t>
          </a:r>
          <a:r>
            <a:rPr lang="zh-TW" altLang="en-US" sz="1800" dirty="0" smtClean="0">
              <a:latin typeface="微軟正黑體" pitchFamily="34" charset="-120"/>
              <a:ea typeface="微軟正黑體" pitchFamily="34" charset="-120"/>
            </a:rPr>
            <a:t>第一期程與第二期程整併</a:t>
          </a:r>
          <a:endParaRPr lang="zh-TW" altLang="en-US" sz="1800" dirty="0">
            <a:latin typeface="微軟正黑體" pitchFamily="34" charset="-120"/>
            <a:ea typeface="微軟正黑體" pitchFamily="34" charset="-120"/>
          </a:endParaRPr>
        </a:p>
      </dgm:t>
    </dgm:pt>
    <dgm:pt modelId="{C00042CE-42D1-4B46-AB2F-954E37DF5A53}" type="parTrans" cxnId="{B283D673-915B-4ED8-B3C4-11E85E9DFFDB}">
      <dgm:prSet/>
      <dgm:spPr/>
      <dgm:t>
        <a:bodyPr/>
        <a:lstStyle/>
        <a:p>
          <a:endParaRPr lang="zh-TW" altLang="en-US"/>
        </a:p>
      </dgm:t>
    </dgm:pt>
    <dgm:pt modelId="{155F72A4-3577-4E4F-B5D9-44744375D66D}" type="sibTrans" cxnId="{B283D673-915B-4ED8-B3C4-11E85E9DFFDB}">
      <dgm:prSet/>
      <dgm:spPr/>
      <dgm:t>
        <a:bodyPr/>
        <a:lstStyle/>
        <a:p>
          <a:endParaRPr lang="zh-TW" altLang="en-US"/>
        </a:p>
      </dgm:t>
    </dgm:pt>
    <dgm:pt modelId="{18440844-E256-4CB2-A013-4F23091140C9}">
      <dgm:prSet phldrT="[文字]" custT="1"/>
      <dgm:spPr/>
      <dgm:t>
        <a:bodyPr/>
        <a:lstStyle/>
        <a:p>
          <a:r>
            <a:rPr lang="zh-TW" altLang="en-US" sz="1700" dirty="0" smtClean="0">
              <a:solidFill>
                <a:srgbClr val="FF0000"/>
              </a:solidFill>
              <a:latin typeface="微軟正黑體" pitchFamily="34" charset="-120"/>
              <a:ea typeface="微軟正黑體" pitchFamily="34" charset="-120"/>
            </a:rPr>
            <a:t>至少須有一個子計畫</a:t>
          </a:r>
          <a:r>
            <a:rPr lang="zh-TW" altLang="en-US" sz="1700" dirty="0" smtClean="0">
              <a:solidFill>
                <a:schemeClr val="tx1"/>
              </a:solidFill>
              <a:latin typeface="微軟正黑體" pitchFamily="34" charset="-120"/>
              <a:ea typeface="微軟正黑體" pitchFamily="34" charset="-120"/>
            </a:rPr>
            <a:t>與</a:t>
          </a:r>
          <a:r>
            <a:rPr lang="en-US" altLang="zh-TW" sz="1700" dirty="0" smtClean="0">
              <a:solidFill>
                <a:schemeClr val="tx1"/>
              </a:solidFill>
              <a:latin typeface="微軟正黑體" pitchFamily="34" charset="-120"/>
              <a:ea typeface="微軟正黑體" pitchFamily="34" charset="-120"/>
            </a:rPr>
            <a:t>107</a:t>
          </a:r>
          <a:r>
            <a:rPr lang="zh-TW" altLang="en-US" sz="1700" dirty="0" smtClean="0">
              <a:solidFill>
                <a:schemeClr val="tx1"/>
              </a:solidFill>
              <a:latin typeface="微軟正黑體" pitchFamily="34" charset="-120"/>
              <a:ea typeface="微軟正黑體" pitchFamily="34" charset="-120"/>
            </a:rPr>
            <a:t>課程之規劃相關</a:t>
          </a:r>
          <a:endParaRPr lang="zh-TW" altLang="en-US" sz="1700" dirty="0">
            <a:solidFill>
              <a:schemeClr val="tx1"/>
            </a:solidFill>
            <a:latin typeface="微軟正黑體" pitchFamily="34" charset="-120"/>
            <a:ea typeface="微軟正黑體" pitchFamily="34" charset="-120"/>
          </a:endParaRPr>
        </a:p>
      </dgm:t>
    </dgm:pt>
    <dgm:pt modelId="{6B34AEC6-E8A0-47F7-812B-5124A9C30296}" type="parTrans" cxnId="{B1FEED99-4EF9-4B20-B2DB-A8B46708BFF9}">
      <dgm:prSet/>
      <dgm:spPr/>
      <dgm:t>
        <a:bodyPr/>
        <a:lstStyle/>
        <a:p>
          <a:endParaRPr lang="zh-TW" altLang="en-US"/>
        </a:p>
      </dgm:t>
    </dgm:pt>
    <dgm:pt modelId="{AC03223D-A9F2-402D-ADB1-3A08B6C777A2}" type="sibTrans" cxnId="{B1FEED99-4EF9-4B20-B2DB-A8B46708BFF9}">
      <dgm:prSet/>
      <dgm:spPr/>
      <dgm:t>
        <a:bodyPr/>
        <a:lstStyle/>
        <a:p>
          <a:endParaRPr lang="zh-TW" altLang="en-US"/>
        </a:p>
      </dgm:t>
    </dgm:pt>
    <dgm:pt modelId="{7086BEF3-4872-471F-9BBB-B534FBEA692A}">
      <dgm:prSet phldrT="[文字]" custT="1"/>
      <dgm:spPr/>
      <dgm:t>
        <a:bodyPr/>
        <a:lstStyle/>
        <a:p>
          <a:r>
            <a:rPr lang="zh-TW" altLang="en-US" sz="1700" dirty="0" smtClean="0">
              <a:solidFill>
                <a:srgbClr val="FF0000"/>
              </a:solidFill>
              <a:latin typeface="微軟正黑體" pitchFamily="34" charset="-120"/>
              <a:ea typeface="微軟正黑體" pitchFamily="34" charset="-120"/>
            </a:rPr>
            <a:t>增進教師專業學習社群</a:t>
          </a:r>
          <a:r>
            <a:rPr lang="zh-TW" altLang="en-US" sz="1700" dirty="0" smtClean="0">
              <a:solidFill>
                <a:schemeClr val="tx1"/>
              </a:solidFill>
              <a:latin typeface="微軟正黑體" pitchFamily="34" charset="-120"/>
              <a:ea typeface="微軟正黑體" pitchFamily="34" charset="-120"/>
            </a:rPr>
            <a:t>與</a:t>
          </a:r>
          <a:r>
            <a:rPr lang="en-US" altLang="en-US" sz="1700" dirty="0" smtClean="0">
              <a:solidFill>
                <a:schemeClr val="tx1"/>
              </a:solidFill>
              <a:latin typeface="微軟正黑體" pitchFamily="34" charset="-120"/>
              <a:ea typeface="微軟正黑體" pitchFamily="34" charset="-120"/>
            </a:rPr>
            <a:t>107</a:t>
          </a:r>
          <a:r>
            <a:rPr lang="zh-TW" altLang="en-US" sz="1700" dirty="0" smtClean="0">
              <a:solidFill>
                <a:schemeClr val="tx1"/>
              </a:solidFill>
              <a:latin typeface="微軟正黑體" pitchFamily="34" charset="-120"/>
              <a:ea typeface="微軟正黑體" pitchFamily="34" charset="-120"/>
            </a:rPr>
            <a:t>課程之規劃</a:t>
          </a:r>
          <a:endParaRPr lang="zh-TW" altLang="en-US" sz="1700" dirty="0">
            <a:solidFill>
              <a:schemeClr val="tx1"/>
            </a:solidFill>
            <a:latin typeface="微軟正黑體" pitchFamily="34" charset="-120"/>
            <a:ea typeface="微軟正黑體" pitchFamily="34" charset="-120"/>
          </a:endParaRPr>
        </a:p>
      </dgm:t>
    </dgm:pt>
    <dgm:pt modelId="{63B9CA45-3A20-45FE-8925-A1FDFAFCD881}" type="parTrans" cxnId="{0D6ABBCC-DD89-4C42-B6BB-9611FB9C352E}">
      <dgm:prSet/>
      <dgm:spPr/>
      <dgm:t>
        <a:bodyPr/>
        <a:lstStyle/>
        <a:p>
          <a:endParaRPr lang="zh-TW" altLang="en-US"/>
        </a:p>
      </dgm:t>
    </dgm:pt>
    <dgm:pt modelId="{34D70EC1-D31F-4C09-AFD8-B74222805D2A}" type="sibTrans" cxnId="{0D6ABBCC-DD89-4C42-B6BB-9611FB9C352E}">
      <dgm:prSet/>
      <dgm:spPr/>
      <dgm:t>
        <a:bodyPr/>
        <a:lstStyle/>
        <a:p>
          <a:endParaRPr lang="zh-TW" altLang="en-US"/>
        </a:p>
      </dgm:t>
    </dgm:pt>
    <dgm:pt modelId="{22B79FC3-16E0-4B07-85ED-320974436B2E}">
      <dgm:prSet custT="1"/>
      <dgm:spPr/>
      <dgm:t>
        <a:bodyPr/>
        <a:lstStyle/>
        <a:p>
          <a:r>
            <a:rPr lang="zh-TW" altLang="en-US" sz="1800" dirty="0" smtClean="0">
              <a:latin typeface="微軟正黑體" pitchFamily="34" charset="-120"/>
              <a:ea typeface="微軟正黑體" pitchFamily="34" charset="-120"/>
            </a:rPr>
            <a:t>舉辦相關之期程整併計畫撰寫工作坊</a:t>
          </a:r>
          <a:endParaRPr lang="zh-TW" altLang="en-US" sz="1800" dirty="0">
            <a:latin typeface="微軟正黑體" pitchFamily="34" charset="-120"/>
            <a:ea typeface="微軟正黑體" pitchFamily="34" charset="-120"/>
          </a:endParaRPr>
        </a:p>
      </dgm:t>
    </dgm:pt>
    <dgm:pt modelId="{ED44BD6B-5B80-44F4-A414-6A1D5CFB5015}" type="parTrans" cxnId="{57C07D7C-DA87-4611-B6B6-86FB8A8F6A4E}">
      <dgm:prSet/>
      <dgm:spPr/>
      <dgm:t>
        <a:bodyPr/>
        <a:lstStyle/>
        <a:p>
          <a:endParaRPr lang="zh-TW" altLang="en-US"/>
        </a:p>
      </dgm:t>
    </dgm:pt>
    <dgm:pt modelId="{7E5EB8DC-BFEF-4E48-9008-6A9B6122410F}" type="sibTrans" cxnId="{57C07D7C-DA87-4611-B6B6-86FB8A8F6A4E}">
      <dgm:prSet/>
      <dgm:spPr/>
      <dgm:t>
        <a:bodyPr/>
        <a:lstStyle/>
        <a:p>
          <a:endParaRPr lang="zh-TW" altLang="en-US"/>
        </a:p>
      </dgm:t>
    </dgm:pt>
    <dgm:pt modelId="{429F7516-4E8F-4F46-9BCE-BA18C1A976CF}">
      <dgm:prSet phldrT="[文字]" custT="1"/>
      <dgm:spPr/>
      <dgm:t>
        <a:bodyPr/>
        <a:lstStyle/>
        <a:p>
          <a:r>
            <a:rPr lang="zh-TW" altLang="en-US" sz="1600" dirty="0" smtClean="0">
              <a:latin typeface="微軟正黑體" pitchFamily="34" charset="-120"/>
              <a:ea typeface="微軟正黑體" pitchFamily="34" charset="-120"/>
            </a:rPr>
            <a:t> </a:t>
          </a:r>
          <a:r>
            <a:rPr lang="zh-TW" altLang="en-US" sz="1800" dirty="0" smtClean="0">
              <a:latin typeface="微軟正黑體" pitchFamily="34" charset="-120"/>
              <a:ea typeface="微軟正黑體" pitchFamily="34" charset="-120"/>
            </a:rPr>
            <a:t>專家諮輔改為</a:t>
          </a:r>
          <a:r>
            <a:rPr lang="zh-TW" altLang="en-US" sz="1800" dirty="0" smtClean="0">
              <a:solidFill>
                <a:srgbClr val="FF0000"/>
              </a:solidFill>
              <a:latin typeface="微軟正黑體" pitchFamily="34" charset="-120"/>
              <a:ea typeface="微軟正黑體" pitchFamily="34" charset="-120"/>
            </a:rPr>
            <a:t>諮詢輔導</a:t>
          </a:r>
          <a:r>
            <a:rPr lang="zh-TW" altLang="en-US" sz="1800" dirty="0" smtClean="0">
              <a:latin typeface="微軟正黑體" pitchFamily="34" charset="-120"/>
              <a:ea typeface="微軟正黑體" pitchFamily="34" charset="-120"/>
            </a:rPr>
            <a:t>與</a:t>
          </a:r>
          <a:r>
            <a:rPr lang="zh-TW" altLang="en-US" sz="1800" dirty="0" smtClean="0">
              <a:solidFill>
                <a:srgbClr val="FF0000"/>
              </a:solidFill>
              <a:latin typeface="微軟正黑體" pitchFamily="34" charset="-120"/>
              <a:ea typeface="微軟正黑體" pitchFamily="34" charset="-120"/>
            </a:rPr>
            <a:t>訪視輔導</a:t>
          </a:r>
          <a:r>
            <a:rPr lang="zh-TW" altLang="en-US" sz="1800" dirty="0" smtClean="0">
              <a:latin typeface="微軟正黑體" pitchFamily="34" charset="-120"/>
              <a:ea typeface="微軟正黑體" pitchFamily="34" charset="-120"/>
            </a:rPr>
            <a:t>兩類型</a:t>
          </a:r>
          <a:endParaRPr lang="zh-TW" altLang="en-US" sz="1800" dirty="0">
            <a:latin typeface="微軟正黑體" pitchFamily="34" charset="-120"/>
            <a:ea typeface="微軟正黑體" pitchFamily="34" charset="-120"/>
          </a:endParaRPr>
        </a:p>
      </dgm:t>
    </dgm:pt>
    <dgm:pt modelId="{0F5452C2-8684-43C5-9D4C-86D20E6CF55C}" type="parTrans" cxnId="{147B6367-ABE1-4042-B282-FC60CC7C1316}">
      <dgm:prSet/>
      <dgm:spPr/>
      <dgm:t>
        <a:bodyPr/>
        <a:lstStyle/>
        <a:p>
          <a:endParaRPr lang="zh-TW" altLang="en-US"/>
        </a:p>
      </dgm:t>
    </dgm:pt>
    <dgm:pt modelId="{5231C864-9530-4842-B132-762D20D28892}" type="sibTrans" cxnId="{147B6367-ABE1-4042-B282-FC60CC7C1316}">
      <dgm:prSet/>
      <dgm:spPr/>
      <dgm:t>
        <a:bodyPr/>
        <a:lstStyle/>
        <a:p>
          <a:endParaRPr lang="zh-TW" altLang="en-US"/>
        </a:p>
      </dgm:t>
    </dgm:pt>
    <dgm:pt modelId="{9BFABE96-DDE4-47C8-B205-4AECA6D725E6}">
      <dgm:prSet phldrT="[文字]" custT="1"/>
      <dgm:spPr/>
      <dgm:t>
        <a:bodyPr/>
        <a:lstStyle/>
        <a:p>
          <a:r>
            <a:rPr lang="zh-TW" altLang="en-US" sz="1800" dirty="0" smtClean="0">
              <a:latin typeface="微軟正黑體" pitchFamily="34" charset="-120"/>
              <a:ea typeface="微軟正黑體" pitchFamily="34" charset="-120"/>
            </a:rPr>
            <a:t> 著重於諮輔長期陪伴之功能</a:t>
          </a:r>
          <a:endParaRPr lang="zh-TW" altLang="en-US" sz="1800" dirty="0">
            <a:latin typeface="微軟正黑體" pitchFamily="34" charset="-120"/>
            <a:ea typeface="微軟正黑體" pitchFamily="34" charset="-120"/>
          </a:endParaRPr>
        </a:p>
      </dgm:t>
    </dgm:pt>
    <dgm:pt modelId="{EB577677-04AA-4030-BAC0-BCDC5D25678F}" type="parTrans" cxnId="{EB945A93-3C7D-445F-BEB0-23D9B1AF417D}">
      <dgm:prSet/>
      <dgm:spPr/>
      <dgm:t>
        <a:bodyPr/>
        <a:lstStyle/>
        <a:p>
          <a:endParaRPr lang="zh-TW" altLang="en-US"/>
        </a:p>
      </dgm:t>
    </dgm:pt>
    <dgm:pt modelId="{D78D9CEC-5AAB-4C40-96C0-C265DF7466AD}" type="sibTrans" cxnId="{EB945A93-3C7D-445F-BEB0-23D9B1AF417D}">
      <dgm:prSet/>
      <dgm:spPr/>
      <dgm:t>
        <a:bodyPr/>
        <a:lstStyle/>
        <a:p>
          <a:endParaRPr lang="zh-TW" altLang="en-US"/>
        </a:p>
      </dgm:t>
    </dgm:pt>
    <dgm:pt modelId="{84DBDC8F-E6E1-4C63-9CBD-20EF2B4CF728}">
      <dgm:prSet phldrT="[文字]" custT="1"/>
      <dgm:spPr/>
      <dgm:t>
        <a:bodyPr/>
        <a:lstStyle/>
        <a:p>
          <a:r>
            <a:rPr lang="zh-TW" altLang="en-US" sz="1800" dirty="0" smtClean="0">
              <a:latin typeface="微軟正黑體" pitchFamily="34" charset="-120"/>
              <a:ea typeface="微軟正黑體" pitchFamily="34" charset="-120"/>
            </a:rPr>
            <a:t> 協助學校</a:t>
          </a:r>
          <a:r>
            <a:rPr lang="en-US" altLang="zh-TW" sz="1800" dirty="0" smtClean="0">
              <a:latin typeface="微軟正黑體" pitchFamily="34" charset="-120"/>
              <a:ea typeface="微軟正黑體" pitchFamily="34" charset="-120"/>
            </a:rPr>
            <a:t>107</a:t>
          </a:r>
          <a:r>
            <a:rPr lang="zh-TW" altLang="en-US" sz="1800" dirty="0" smtClean="0">
              <a:latin typeface="微軟正黑體" pitchFamily="34" charset="-120"/>
              <a:ea typeface="微軟正黑體" pitchFamily="34" charset="-120"/>
            </a:rPr>
            <a:t>課綱課程發展之因應</a:t>
          </a:r>
          <a:endParaRPr lang="zh-TW" altLang="en-US" sz="1800" dirty="0">
            <a:latin typeface="微軟正黑體" pitchFamily="34" charset="-120"/>
            <a:ea typeface="微軟正黑體" pitchFamily="34" charset="-120"/>
          </a:endParaRPr>
        </a:p>
      </dgm:t>
    </dgm:pt>
    <dgm:pt modelId="{8C3E2974-12E6-4BE4-915E-DC08F95619FF}" type="parTrans" cxnId="{A55DC054-EEF4-4EE1-A434-0A04C6A76579}">
      <dgm:prSet/>
      <dgm:spPr/>
      <dgm:t>
        <a:bodyPr/>
        <a:lstStyle/>
        <a:p>
          <a:endParaRPr lang="zh-TW" altLang="en-US"/>
        </a:p>
      </dgm:t>
    </dgm:pt>
    <dgm:pt modelId="{B92D49C2-31B9-4AF8-8258-8A7B33406E64}" type="sibTrans" cxnId="{A55DC054-EEF4-4EE1-A434-0A04C6A76579}">
      <dgm:prSet/>
      <dgm:spPr/>
      <dgm:t>
        <a:bodyPr/>
        <a:lstStyle/>
        <a:p>
          <a:endParaRPr lang="zh-TW" altLang="en-US"/>
        </a:p>
      </dgm:t>
    </dgm:pt>
    <dgm:pt modelId="{BDF7C7D1-5335-474B-989A-2206813D4CAA}">
      <dgm:prSet custT="1"/>
      <dgm:spPr/>
      <dgm:t>
        <a:bodyPr/>
        <a:lstStyle/>
        <a:p>
          <a:r>
            <a:rPr lang="zh-TW" altLang="en-US" sz="2800" b="1" dirty="0" smtClean="0">
              <a:solidFill>
                <a:schemeClr val="tx1"/>
              </a:solidFill>
              <a:latin typeface="微軟正黑體" pitchFamily="34" charset="-120"/>
              <a:ea typeface="微軟正黑體" pitchFamily="34" charset="-120"/>
            </a:rPr>
            <a:t>學校培力增能</a:t>
          </a:r>
          <a:endParaRPr lang="zh-TW" altLang="en-US" sz="2800" b="1" dirty="0">
            <a:solidFill>
              <a:schemeClr val="tx1"/>
            </a:solidFill>
            <a:latin typeface="微軟正黑體" pitchFamily="34" charset="-120"/>
            <a:ea typeface="微軟正黑體" pitchFamily="34" charset="-120"/>
          </a:endParaRPr>
        </a:p>
      </dgm:t>
    </dgm:pt>
    <dgm:pt modelId="{B77BC8D8-52B6-4510-9CDE-AA8A25C415D8}" type="parTrans" cxnId="{851EBE9F-C01D-4465-8FF5-6C23A385442A}">
      <dgm:prSet/>
      <dgm:spPr/>
      <dgm:t>
        <a:bodyPr/>
        <a:lstStyle/>
        <a:p>
          <a:endParaRPr lang="zh-TW" altLang="en-US"/>
        </a:p>
      </dgm:t>
    </dgm:pt>
    <dgm:pt modelId="{5E9326CF-C505-48F6-B8B4-21226058C7ED}" type="sibTrans" cxnId="{851EBE9F-C01D-4465-8FF5-6C23A385442A}">
      <dgm:prSet/>
      <dgm:spPr/>
      <dgm:t>
        <a:bodyPr/>
        <a:lstStyle/>
        <a:p>
          <a:endParaRPr lang="zh-TW" altLang="en-US"/>
        </a:p>
      </dgm:t>
    </dgm:pt>
    <dgm:pt modelId="{F7028A42-5F6B-4D97-83AC-22A548683168}">
      <dgm:prSet custT="1"/>
      <dgm:spPr/>
      <dgm:t>
        <a:bodyPr/>
        <a:lstStyle/>
        <a:p>
          <a:r>
            <a:rPr lang="zh-TW" altLang="en-US" sz="1800" dirty="0" smtClean="0">
              <a:latin typeface="微軟正黑體" pitchFamily="34" charset="-120"/>
              <a:ea typeface="微軟正黑體" pitchFamily="34" charset="-120"/>
            </a:rPr>
            <a:t>規劃及舉辦</a:t>
          </a:r>
          <a:r>
            <a:rPr lang="zh-TW" altLang="en-US" sz="1800" dirty="0" smtClean="0">
              <a:solidFill>
                <a:srgbClr val="FF0000"/>
              </a:solidFill>
              <a:latin typeface="微軟正黑體" pitchFamily="34" charset="-120"/>
              <a:ea typeface="微軟正黑體" pitchFamily="34" charset="-120"/>
            </a:rPr>
            <a:t>學校領導、教師增能、課程發展、</a:t>
          </a:r>
          <a:r>
            <a:rPr lang="en-US" altLang="zh-TW" sz="1800" dirty="0" smtClean="0">
              <a:solidFill>
                <a:srgbClr val="FF0000"/>
              </a:solidFill>
              <a:latin typeface="微軟正黑體" pitchFamily="34" charset="-120"/>
              <a:ea typeface="微軟正黑體" pitchFamily="34" charset="-120"/>
            </a:rPr>
            <a:t>107</a:t>
          </a:r>
          <a:r>
            <a:rPr lang="zh-TW" altLang="en-US" sz="1800" dirty="0" smtClean="0">
              <a:solidFill>
                <a:srgbClr val="FF0000"/>
              </a:solidFill>
              <a:latin typeface="微軟正黑體" pitchFamily="34" charset="-120"/>
              <a:ea typeface="微軟正黑體" pitchFamily="34" charset="-120"/>
            </a:rPr>
            <a:t>課綱</a:t>
          </a:r>
          <a:r>
            <a:rPr lang="zh-TW" altLang="en-US" sz="1800" dirty="0" smtClean="0">
              <a:latin typeface="微軟正黑體" pitchFamily="34" charset="-120"/>
              <a:ea typeface="微軟正黑體" pitchFamily="34" charset="-120"/>
            </a:rPr>
            <a:t>等相關之工作坊</a:t>
          </a:r>
          <a:endParaRPr lang="zh-TW" altLang="en-US" sz="1800" dirty="0">
            <a:latin typeface="微軟正黑體" pitchFamily="34" charset="-120"/>
            <a:ea typeface="微軟正黑體" pitchFamily="34" charset="-120"/>
          </a:endParaRPr>
        </a:p>
      </dgm:t>
    </dgm:pt>
    <dgm:pt modelId="{AC47F30B-4DFF-40DA-92F3-077459202675}" type="parTrans" cxnId="{54440DBE-9B2C-4AB2-8C54-C8E9C7177553}">
      <dgm:prSet/>
      <dgm:spPr/>
      <dgm:t>
        <a:bodyPr/>
        <a:lstStyle/>
        <a:p>
          <a:endParaRPr lang="zh-TW" altLang="en-US"/>
        </a:p>
      </dgm:t>
    </dgm:pt>
    <dgm:pt modelId="{5FF05C69-2244-4D2B-B6D4-E1F1ED82E4EA}" type="sibTrans" cxnId="{54440DBE-9B2C-4AB2-8C54-C8E9C7177553}">
      <dgm:prSet/>
      <dgm:spPr/>
      <dgm:t>
        <a:bodyPr/>
        <a:lstStyle/>
        <a:p>
          <a:endParaRPr lang="zh-TW" altLang="en-US"/>
        </a:p>
      </dgm:t>
    </dgm:pt>
    <dgm:pt modelId="{63258B2B-9243-4CA0-B7BB-4D754FDC9F78}">
      <dgm:prSet custT="1"/>
      <dgm:spPr/>
      <dgm:t>
        <a:bodyPr/>
        <a:lstStyle/>
        <a:p>
          <a:r>
            <a:rPr lang="en-US" altLang="zh-TW" sz="1800" dirty="0" smtClean="0">
              <a:latin typeface="微軟正黑體" pitchFamily="34" charset="-120"/>
              <a:ea typeface="微軟正黑體" pitchFamily="34" charset="-120"/>
            </a:rPr>
            <a:t>106</a:t>
          </a:r>
          <a:r>
            <a:rPr lang="zh-TW" altLang="en-US" sz="1800" dirty="0" smtClean="0">
              <a:latin typeface="微軟正黑體" pitchFamily="34" charset="-120"/>
              <a:ea typeface="微軟正黑體" pitchFamily="34" charset="-120"/>
            </a:rPr>
            <a:t>或</a:t>
          </a:r>
          <a:r>
            <a:rPr lang="en-US" altLang="zh-TW" sz="1800" dirty="0" smtClean="0">
              <a:latin typeface="微軟正黑體" pitchFamily="34" charset="-120"/>
              <a:ea typeface="微軟正黑體" pitchFamily="34" charset="-120"/>
            </a:rPr>
            <a:t>107</a:t>
          </a:r>
          <a:r>
            <a:rPr lang="zh-TW" altLang="en-US" sz="1800" dirty="0" smtClean="0">
              <a:latin typeface="微軟正黑體" pitchFamily="34" charset="-120"/>
              <a:ea typeface="微軟正黑體" pitchFamily="34" charset="-120"/>
            </a:rPr>
            <a:t>第二期程與第三期程整併</a:t>
          </a:r>
          <a:endParaRPr lang="zh-TW" altLang="en-US" sz="1800" dirty="0">
            <a:latin typeface="微軟正黑體" pitchFamily="34" charset="-120"/>
            <a:ea typeface="微軟正黑體" pitchFamily="34" charset="-120"/>
          </a:endParaRPr>
        </a:p>
      </dgm:t>
    </dgm:pt>
    <dgm:pt modelId="{75344829-CD59-45B8-9E85-CB8AA154BFC9}" type="parTrans" cxnId="{3E5CBAAC-1026-4A24-9675-053E563EFCE6}">
      <dgm:prSet/>
      <dgm:spPr/>
      <dgm:t>
        <a:bodyPr/>
        <a:lstStyle/>
        <a:p>
          <a:endParaRPr lang="zh-TW" altLang="en-US"/>
        </a:p>
      </dgm:t>
    </dgm:pt>
    <dgm:pt modelId="{3C427BDF-C79B-4C50-BF4B-64B24EA5FE03}" type="sibTrans" cxnId="{3E5CBAAC-1026-4A24-9675-053E563EFCE6}">
      <dgm:prSet/>
      <dgm:spPr/>
      <dgm:t>
        <a:bodyPr/>
        <a:lstStyle/>
        <a:p>
          <a:endParaRPr lang="zh-TW" altLang="en-US"/>
        </a:p>
      </dgm:t>
    </dgm:pt>
    <dgm:pt modelId="{92D2B897-A6A1-4421-8A1F-C808B2DFAF9D}" type="pres">
      <dgm:prSet presAssocID="{05A4048B-F782-42A9-9A39-E6D37179B1B8}" presName="Name0" presStyleCnt="0">
        <dgm:presLayoutVars>
          <dgm:dir/>
          <dgm:animLvl val="lvl"/>
          <dgm:resizeHandles/>
        </dgm:presLayoutVars>
      </dgm:prSet>
      <dgm:spPr/>
      <dgm:t>
        <a:bodyPr/>
        <a:lstStyle/>
        <a:p>
          <a:endParaRPr lang="zh-TW" altLang="en-US"/>
        </a:p>
      </dgm:t>
    </dgm:pt>
    <dgm:pt modelId="{8041834E-E1BD-4FE6-AFA6-EA072C49F735}" type="pres">
      <dgm:prSet presAssocID="{2C744DA6-94BB-4F44-90BA-1D3665F4B089}" presName="linNode" presStyleCnt="0"/>
      <dgm:spPr/>
    </dgm:pt>
    <dgm:pt modelId="{B3025057-82A3-49D4-A4C9-D0C1050EF104}" type="pres">
      <dgm:prSet presAssocID="{2C744DA6-94BB-4F44-90BA-1D3665F4B089}" presName="parentShp" presStyleLbl="node1" presStyleIdx="0" presStyleCnt="4" custScaleY="367413" custLinFactNeighborX="-13274" custLinFactNeighborY="-7258">
        <dgm:presLayoutVars>
          <dgm:bulletEnabled val="1"/>
        </dgm:presLayoutVars>
      </dgm:prSet>
      <dgm:spPr/>
      <dgm:t>
        <a:bodyPr/>
        <a:lstStyle/>
        <a:p>
          <a:endParaRPr lang="zh-TW" altLang="en-US"/>
        </a:p>
      </dgm:t>
    </dgm:pt>
    <dgm:pt modelId="{0F9E479A-1152-4BF9-A4F8-9779B6B92B70}" type="pres">
      <dgm:prSet presAssocID="{2C744DA6-94BB-4F44-90BA-1D3665F4B089}" presName="childShp" presStyleLbl="bgAccFollowNode1" presStyleIdx="0" presStyleCnt="4" custScaleY="528538">
        <dgm:presLayoutVars>
          <dgm:bulletEnabled val="1"/>
        </dgm:presLayoutVars>
      </dgm:prSet>
      <dgm:spPr/>
      <dgm:t>
        <a:bodyPr/>
        <a:lstStyle/>
        <a:p>
          <a:endParaRPr lang="zh-TW" altLang="en-US"/>
        </a:p>
      </dgm:t>
    </dgm:pt>
    <dgm:pt modelId="{EC97ADE8-B654-4176-9F7C-B0235EF96DA1}" type="pres">
      <dgm:prSet presAssocID="{5DD85EA4-AA96-450F-9258-5A3F3B90822C}" presName="spacing" presStyleCnt="0"/>
      <dgm:spPr/>
    </dgm:pt>
    <dgm:pt modelId="{92C6BFF4-1986-4B7F-9C66-ADA1CFB47FC1}" type="pres">
      <dgm:prSet presAssocID="{44F30AD2-9D9E-4758-8E18-13ECA31E3858}" presName="linNode" presStyleCnt="0"/>
      <dgm:spPr/>
    </dgm:pt>
    <dgm:pt modelId="{D935F680-74EB-40D7-878B-D0620F9FAA36}" type="pres">
      <dgm:prSet presAssocID="{44F30AD2-9D9E-4758-8E18-13ECA31E3858}" presName="parentShp" presStyleLbl="node1" presStyleIdx="1" presStyleCnt="4" custScaleX="115701" custScaleY="392942" custLinFactNeighborX="778" custLinFactNeighborY="-42051">
        <dgm:presLayoutVars>
          <dgm:bulletEnabled val="1"/>
        </dgm:presLayoutVars>
      </dgm:prSet>
      <dgm:spPr/>
      <dgm:t>
        <a:bodyPr/>
        <a:lstStyle/>
        <a:p>
          <a:endParaRPr lang="zh-TW" altLang="en-US"/>
        </a:p>
      </dgm:t>
    </dgm:pt>
    <dgm:pt modelId="{2A2469B1-796D-43EB-AAB2-32240DADA267}" type="pres">
      <dgm:prSet presAssocID="{44F30AD2-9D9E-4758-8E18-13ECA31E3858}" presName="childShp" presStyleLbl="bgAccFollowNode1" presStyleIdx="1" presStyleCnt="4" custScaleX="117822" custScaleY="621406" custLinFactNeighborX="610" custLinFactNeighborY="-62885">
        <dgm:presLayoutVars>
          <dgm:bulletEnabled val="1"/>
        </dgm:presLayoutVars>
      </dgm:prSet>
      <dgm:spPr/>
      <dgm:t>
        <a:bodyPr/>
        <a:lstStyle/>
        <a:p>
          <a:endParaRPr lang="zh-TW" altLang="en-US"/>
        </a:p>
      </dgm:t>
    </dgm:pt>
    <dgm:pt modelId="{B3FD6928-FA7B-4D32-99D0-A6177958E956}" type="pres">
      <dgm:prSet presAssocID="{A9170D40-E9C3-490D-8A66-1E60537D3C9F}" presName="spacing" presStyleCnt="0"/>
      <dgm:spPr/>
    </dgm:pt>
    <dgm:pt modelId="{28B3DD4E-FFF0-4643-8234-CB3308ABD2BE}" type="pres">
      <dgm:prSet presAssocID="{E877EC7D-3384-422B-892B-00DF144F6DD7}" presName="linNode" presStyleCnt="0"/>
      <dgm:spPr/>
    </dgm:pt>
    <dgm:pt modelId="{798E9653-84D8-4C04-8755-0E9D15CB9AB3}" type="pres">
      <dgm:prSet presAssocID="{E877EC7D-3384-422B-892B-00DF144F6DD7}" presName="parentShp" presStyleLbl="node1" presStyleIdx="2" presStyleCnt="4" custScaleY="332607" custLinFactNeighborX="606" custLinFactNeighborY="-48240">
        <dgm:presLayoutVars>
          <dgm:bulletEnabled val="1"/>
        </dgm:presLayoutVars>
      </dgm:prSet>
      <dgm:spPr/>
      <dgm:t>
        <a:bodyPr/>
        <a:lstStyle/>
        <a:p>
          <a:endParaRPr lang="zh-TW" altLang="en-US"/>
        </a:p>
      </dgm:t>
    </dgm:pt>
    <dgm:pt modelId="{37AA47A3-B610-4E63-B684-21975C159B55}" type="pres">
      <dgm:prSet presAssocID="{E877EC7D-3384-422B-892B-00DF144F6DD7}" presName="childShp" presStyleLbl="bgAccFollowNode1" presStyleIdx="2" presStyleCnt="4" custScaleX="106652" custScaleY="458361" custLinFactNeighborX="1093" custLinFactNeighborY="-38129">
        <dgm:presLayoutVars>
          <dgm:bulletEnabled val="1"/>
        </dgm:presLayoutVars>
      </dgm:prSet>
      <dgm:spPr/>
      <dgm:t>
        <a:bodyPr/>
        <a:lstStyle/>
        <a:p>
          <a:endParaRPr lang="zh-TW" altLang="en-US"/>
        </a:p>
      </dgm:t>
    </dgm:pt>
    <dgm:pt modelId="{9BC867D7-77F1-4559-B753-FD3E0431C0D8}" type="pres">
      <dgm:prSet presAssocID="{8F3C5B69-AD8C-4BA1-8566-272C1BD140D2}" presName="spacing" presStyleCnt="0"/>
      <dgm:spPr/>
    </dgm:pt>
    <dgm:pt modelId="{795284AC-E38A-4056-8ADD-B5AAB73BBDD1}" type="pres">
      <dgm:prSet presAssocID="{BDF7C7D1-5335-474B-989A-2206813D4CAA}" presName="linNode" presStyleCnt="0"/>
      <dgm:spPr/>
    </dgm:pt>
    <dgm:pt modelId="{69FB9B43-47D8-47FA-A369-CDFAD3BFE38A}" type="pres">
      <dgm:prSet presAssocID="{BDF7C7D1-5335-474B-989A-2206813D4CAA}" presName="parentShp" presStyleLbl="node1" presStyleIdx="3" presStyleCnt="4" custScaleX="96096" custScaleY="325322" custLinFactNeighborX="-530" custLinFactNeighborY="-43204">
        <dgm:presLayoutVars>
          <dgm:bulletEnabled val="1"/>
        </dgm:presLayoutVars>
      </dgm:prSet>
      <dgm:spPr/>
      <dgm:t>
        <a:bodyPr/>
        <a:lstStyle/>
        <a:p>
          <a:endParaRPr lang="zh-TW" altLang="en-US"/>
        </a:p>
      </dgm:t>
    </dgm:pt>
    <dgm:pt modelId="{F561C930-D378-49F6-94CB-E878CAE153CE}" type="pres">
      <dgm:prSet presAssocID="{BDF7C7D1-5335-474B-989A-2206813D4CAA}" presName="childShp" presStyleLbl="bgAccFollowNode1" presStyleIdx="3" presStyleCnt="4" custScaleX="98894" custScaleY="363661" custLinFactNeighborX="-2234" custLinFactNeighborY="65455">
        <dgm:presLayoutVars>
          <dgm:bulletEnabled val="1"/>
        </dgm:presLayoutVars>
      </dgm:prSet>
      <dgm:spPr/>
      <dgm:t>
        <a:bodyPr/>
        <a:lstStyle/>
        <a:p>
          <a:endParaRPr lang="zh-TW" altLang="en-US"/>
        </a:p>
      </dgm:t>
    </dgm:pt>
  </dgm:ptLst>
  <dgm:cxnLst>
    <dgm:cxn modelId="{11567880-22E8-4289-8108-C0603D5E7403}" type="presOf" srcId="{9BFABE96-DDE4-47C8-B205-4AECA6D725E6}" destId="{37AA47A3-B610-4E63-B684-21975C159B55}" srcOrd="0" destOrd="1" presId="urn:microsoft.com/office/officeart/2005/8/layout/vList6"/>
    <dgm:cxn modelId="{E8A06527-4885-4819-893A-F715C83D2E49}" type="presOf" srcId="{44F30AD2-9D9E-4758-8E18-13ECA31E3858}" destId="{D935F680-74EB-40D7-878B-D0620F9FAA36}" srcOrd="0" destOrd="0" presId="urn:microsoft.com/office/officeart/2005/8/layout/vList6"/>
    <dgm:cxn modelId="{B1FEED99-4EF9-4B20-B2DB-A8B46708BFF9}" srcId="{44F30AD2-9D9E-4758-8E18-13ECA31E3858}" destId="{18440844-E256-4CB2-A013-4F23091140C9}" srcOrd="1" destOrd="0" parTransId="{6B34AEC6-E8A0-47F7-812B-5124A9C30296}" sibTransId="{AC03223D-A9F2-402D-ADB1-3A08B6C777A2}"/>
    <dgm:cxn modelId="{54440DBE-9B2C-4AB2-8C54-C8E9C7177553}" srcId="{BDF7C7D1-5335-474B-989A-2206813D4CAA}" destId="{F7028A42-5F6B-4D97-83AC-22A548683168}" srcOrd="0" destOrd="0" parTransId="{AC47F30B-4DFF-40DA-92F3-077459202675}" sibTransId="{5FF05C69-2244-4D2B-B6D4-E1F1ED82E4EA}"/>
    <dgm:cxn modelId="{785C7824-FE09-4031-83D6-BEC8638B158C}" type="presOf" srcId="{2C744DA6-94BB-4F44-90BA-1D3665F4B089}" destId="{B3025057-82A3-49D4-A4C9-D0C1050EF104}" srcOrd="0" destOrd="0" presId="urn:microsoft.com/office/officeart/2005/8/layout/vList6"/>
    <dgm:cxn modelId="{1C86394A-43A5-4B14-8407-ABDA193C09B6}" type="presOf" srcId="{BDF7C7D1-5335-474B-989A-2206813D4CAA}" destId="{69FB9B43-47D8-47FA-A369-CDFAD3BFE38A}" srcOrd="0" destOrd="0" presId="urn:microsoft.com/office/officeart/2005/8/layout/vList6"/>
    <dgm:cxn modelId="{67E1DE4B-8E7D-42F7-9AF4-520BE9E28ABB}" type="presOf" srcId="{05A4048B-F782-42A9-9A39-E6D37179B1B8}" destId="{92D2B897-A6A1-4421-8A1F-C808B2DFAF9D}" srcOrd="0" destOrd="0" presId="urn:microsoft.com/office/officeart/2005/8/layout/vList6"/>
    <dgm:cxn modelId="{B283D673-915B-4ED8-B3C4-11E85E9DFFDB}" srcId="{2C744DA6-94BB-4F44-90BA-1D3665F4B089}" destId="{051AF31E-ECA5-47A6-8AB0-E018ABC3968A}" srcOrd="0" destOrd="0" parTransId="{C00042CE-42D1-4B46-AB2F-954E37DF5A53}" sibTransId="{155F72A4-3577-4E4F-B5D9-44744375D66D}"/>
    <dgm:cxn modelId="{A5DCF533-E0AD-4E8A-9BDB-5322368338D9}" type="presOf" srcId="{051AF31E-ECA5-47A6-8AB0-E018ABC3968A}" destId="{0F9E479A-1152-4BF9-A4F8-9779B6B92B70}" srcOrd="0" destOrd="0" presId="urn:microsoft.com/office/officeart/2005/8/layout/vList6"/>
    <dgm:cxn modelId="{A55DC054-EEF4-4EE1-A434-0A04C6A76579}" srcId="{E877EC7D-3384-422B-892B-00DF144F6DD7}" destId="{84DBDC8F-E6E1-4C63-9CBD-20EF2B4CF728}" srcOrd="2" destOrd="0" parTransId="{8C3E2974-12E6-4BE4-915E-DC08F95619FF}" sibTransId="{B92D49C2-31B9-4AF8-8258-8A7B33406E64}"/>
    <dgm:cxn modelId="{0D6ABBCC-DD89-4C42-B6BB-9611FB9C352E}" srcId="{44F30AD2-9D9E-4758-8E18-13ECA31E3858}" destId="{7086BEF3-4872-471F-9BBB-B534FBEA692A}" srcOrd="2" destOrd="0" parTransId="{63B9CA45-3A20-45FE-8925-A1FDFAFCD881}" sibTransId="{34D70EC1-D31F-4C09-AFD8-B74222805D2A}"/>
    <dgm:cxn modelId="{851EBE9F-C01D-4465-8FF5-6C23A385442A}" srcId="{05A4048B-F782-42A9-9A39-E6D37179B1B8}" destId="{BDF7C7D1-5335-474B-989A-2206813D4CAA}" srcOrd="3" destOrd="0" parTransId="{B77BC8D8-52B6-4510-9CDE-AA8A25C415D8}" sibTransId="{5E9326CF-C505-48F6-B8B4-21226058C7ED}"/>
    <dgm:cxn modelId="{7D12119C-6CED-4D29-9612-80F09FFFAF85}" srcId="{05A4048B-F782-42A9-9A39-E6D37179B1B8}" destId="{E877EC7D-3384-422B-892B-00DF144F6DD7}" srcOrd="2" destOrd="0" parTransId="{AA31A779-1F27-40E8-8410-70C5AB251BBD}" sibTransId="{8F3C5B69-AD8C-4BA1-8566-272C1BD140D2}"/>
    <dgm:cxn modelId="{857EB22A-5805-4EB2-94EA-ED3E343BC4D9}" type="presOf" srcId="{18440844-E256-4CB2-A013-4F23091140C9}" destId="{2A2469B1-796D-43EB-AAB2-32240DADA267}" srcOrd="0" destOrd="1" presId="urn:microsoft.com/office/officeart/2005/8/layout/vList6"/>
    <dgm:cxn modelId="{FD267673-D88C-4747-A289-B37331CD8E2C}" srcId="{05A4048B-F782-42A9-9A39-E6D37179B1B8}" destId="{2C744DA6-94BB-4F44-90BA-1D3665F4B089}" srcOrd="0" destOrd="0" parTransId="{D0CEAB26-F425-4F8A-8716-1DE708DA96DC}" sibTransId="{5DD85EA4-AA96-450F-9258-5A3F3B90822C}"/>
    <dgm:cxn modelId="{B4F2EED6-C16E-4EA5-BB67-71477630884F}" type="presOf" srcId="{F7028A42-5F6B-4D97-83AC-22A548683168}" destId="{F561C930-D378-49F6-94CB-E878CAE153CE}" srcOrd="0" destOrd="0" presId="urn:microsoft.com/office/officeart/2005/8/layout/vList6"/>
    <dgm:cxn modelId="{F3DA2FA1-D6F6-4B32-B20F-6DDF37BC14F2}" type="presOf" srcId="{429F7516-4E8F-4F46-9BCE-BA18C1A976CF}" destId="{37AA47A3-B610-4E63-B684-21975C159B55}" srcOrd="0" destOrd="0" presId="urn:microsoft.com/office/officeart/2005/8/layout/vList6"/>
    <dgm:cxn modelId="{FE2EF340-E5CE-4B50-AAA5-1C06C47846BD}" type="presOf" srcId="{7086BEF3-4872-471F-9BBB-B534FBEA692A}" destId="{2A2469B1-796D-43EB-AAB2-32240DADA267}" srcOrd="0" destOrd="2" presId="urn:microsoft.com/office/officeart/2005/8/layout/vList6"/>
    <dgm:cxn modelId="{849A545D-0750-4A46-9970-1D65195821AE}" type="presOf" srcId="{E877EC7D-3384-422B-892B-00DF144F6DD7}" destId="{798E9653-84D8-4C04-8755-0E9D15CB9AB3}" srcOrd="0" destOrd="0" presId="urn:microsoft.com/office/officeart/2005/8/layout/vList6"/>
    <dgm:cxn modelId="{3E5CBAAC-1026-4A24-9675-053E563EFCE6}" srcId="{2C744DA6-94BB-4F44-90BA-1D3665F4B089}" destId="{63258B2B-9243-4CA0-B7BB-4D754FDC9F78}" srcOrd="1" destOrd="0" parTransId="{75344829-CD59-45B8-9E85-CB8AA154BFC9}" sibTransId="{3C427BDF-C79B-4C50-BF4B-64B24EA5FE03}"/>
    <dgm:cxn modelId="{57C07D7C-DA87-4611-B6B6-86FB8A8F6A4E}" srcId="{2C744DA6-94BB-4F44-90BA-1D3665F4B089}" destId="{22B79FC3-16E0-4B07-85ED-320974436B2E}" srcOrd="2" destOrd="0" parTransId="{ED44BD6B-5B80-44F4-A414-6A1D5CFB5015}" sibTransId="{7E5EB8DC-BFEF-4E48-9008-6A9B6122410F}"/>
    <dgm:cxn modelId="{0275AF52-3593-4A3F-B3BE-7073F797D23C}" type="presOf" srcId="{84DBDC8F-E6E1-4C63-9CBD-20EF2B4CF728}" destId="{37AA47A3-B610-4E63-B684-21975C159B55}" srcOrd="0" destOrd="2" presId="urn:microsoft.com/office/officeart/2005/8/layout/vList6"/>
    <dgm:cxn modelId="{2E01EC9F-227E-4A4C-A766-1E05E01ED49A}" srcId="{44F30AD2-9D9E-4758-8E18-13ECA31E3858}" destId="{AD9F22D3-7263-4B53-B7C4-AD587761A3C7}" srcOrd="0" destOrd="0" parTransId="{E8A6BACD-3E07-4010-86CD-9879C9AA0D5C}" sibTransId="{4DD2F3EF-A0D6-4F6E-BDF8-2078674FB9E5}"/>
    <dgm:cxn modelId="{EB945A93-3C7D-445F-BEB0-23D9B1AF417D}" srcId="{E877EC7D-3384-422B-892B-00DF144F6DD7}" destId="{9BFABE96-DDE4-47C8-B205-4AECA6D725E6}" srcOrd="1" destOrd="0" parTransId="{EB577677-04AA-4030-BAC0-BCDC5D25678F}" sibTransId="{D78D9CEC-5AAB-4C40-96C0-C265DF7466AD}"/>
    <dgm:cxn modelId="{1A81C112-457B-4E93-9160-12AFC64A475D}" srcId="{05A4048B-F782-42A9-9A39-E6D37179B1B8}" destId="{44F30AD2-9D9E-4758-8E18-13ECA31E3858}" srcOrd="1" destOrd="0" parTransId="{3119CBFA-CC68-41DF-836B-436A1D4F6699}" sibTransId="{A9170D40-E9C3-490D-8A66-1E60537D3C9F}"/>
    <dgm:cxn modelId="{7D3FA8A5-113F-461F-A140-DDBC7BEAD3DF}" type="presOf" srcId="{22B79FC3-16E0-4B07-85ED-320974436B2E}" destId="{0F9E479A-1152-4BF9-A4F8-9779B6B92B70}" srcOrd="0" destOrd="2" presId="urn:microsoft.com/office/officeart/2005/8/layout/vList6"/>
    <dgm:cxn modelId="{5D3D187F-B05E-49A1-AC74-576E0C621C84}" type="presOf" srcId="{63258B2B-9243-4CA0-B7BB-4D754FDC9F78}" destId="{0F9E479A-1152-4BF9-A4F8-9779B6B92B70}" srcOrd="0" destOrd="1" presId="urn:microsoft.com/office/officeart/2005/8/layout/vList6"/>
    <dgm:cxn modelId="{30BCA0CA-F75D-46F2-9B18-FA4C7701D486}" type="presOf" srcId="{AD9F22D3-7263-4B53-B7C4-AD587761A3C7}" destId="{2A2469B1-796D-43EB-AAB2-32240DADA267}" srcOrd="0" destOrd="0" presId="urn:microsoft.com/office/officeart/2005/8/layout/vList6"/>
    <dgm:cxn modelId="{147B6367-ABE1-4042-B282-FC60CC7C1316}" srcId="{E877EC7D-3384-422B-892B-00DF144F6DD7}" destId="{429F7516-4E8F-4F46-9BCE-BA18C1A976CF}" srcOrd="0" destOrd="0" parTransId="{0F5452C2-8684-43C5-9D4C-86D20E6CF55C}" sibTransId="{5231C864-9530-4842-B132-762D20D28892}"/>
    <dgm:cxn modelId="{5EF82292-C6C5-4076-B0FB-FC48E4919613}" type="presParOf" srcId="{92D2B897-A6A1-4421-8A1F-C808B2DFAF9D}" destId="{8041834E-E1BD-4FE6-AFA6-EA072C49F735}" srcOrd="0" destOrd="0" presId="urn:microsoft.com/office/officeart/2005/8/layout/vList6"/>
    <dgm:cxn modelId="{33025EBA-1C65-49A3-8C2C-D668DFBEF7DC}" type="presParOf" srcId="{8041834E-E1BD-4FE6-AFA6-EA072C49F735}" destId="{B3025057-82A3-49D4-A4C9-D0C1050EF104}" srcOrd="0" destOrd="0" presId="urn:microsoft.com/office/officeart/2005/8/layout/vList6"/>
    <dgm:cxn modelId="{6F24B2D6-EA9C-40F7-934D-9C9A7C2D3017}" type="presParOf" srcId="{8041834E-E1BD-4FE6-AFA6-EA072C49F735}" destId="{0F9E479A-1152-4BF9-A4F8-9779B6B92B70}" srcOrd="1" destOrd="0" presId="urn:microsoft.com/office/officeart/2005/8/layout/vList6"/>
    <dgm:cxn modelId="{AFE7DEEA-FA79-45E1-ADC7-CF99E4D1682A}" type="presParOf" srcId="{92D2B897-A6A1-4421-8A1F-C808B2DFAF9D}" destId="{EC97ADE8-B654-4176-9F7C-B0235EF96DA1}" srcOrd="1" destOrd="0" presId="urn:microsoft.com/office/officeart/2005/8/layout/vList6"/>
    <dgm:cxn modelId="{ABB85A90-7BDD-440C-A721-F79E6B194EAA}" type="presParOf" srcId="{92D2B897-A6A1-4421-8A1F-C808B2DFAF9D}" destId="{92C6BFF4-1986-4B7F-9C66-ADA1CFB47FC1}" srcOrd="2" destOrd="0" presId="urn:microsoft.com/office/officeart/2005/8/layout/vList6"/>
    <dgm:cxn modelId="{4BBD6107-AA43-402E-90D7-E93D8EB1768D}" type="presParOf" srcId="{92C6BFF4-1986-4B7F-9C66-ADA1CFB47FC1}" destId="{D935F680-74EB-40D7-878B-D0620F9FAA36}" srcOrd="0" destOrd="0" presId="urn:microsoft.com/office/officeart/2005/8/layout/vList6"/>
    <dgm:cxn modelId="{F7EAB8DC-DEB9-4664-85F2-E630DB9698F0}" type="presParOf" srcId="{92C6BFF4-1986-4B7F-9C66-ADA1CFB47FC1}" destId="{2A2469B1-796D-43EB-AAB2-32240DADA267}" srcOrd="1" destOrd="0" presId="urn:microsoft.com/office/officeart/2005/8/layout/vList6"/>
    <dgm:cxn modelId="{0B5CD280-9EFE-472B-B013-6411D07E3000}" type="presParOf" srcId="{92D2B897-A6A1-4421-8A1F-C808B2DFAF9D}" destId="{B3FD6928-FA7B-4D32-99D0-A6177958E956}" srcOrd="3" destOrd="0" presId="urn:microsoft.com/office/officeart/2005/8/layout/vList6"/>
    <dgm:cxn modelId="{8027F40D-D0E0-4EB8-B976-E18D3ED5D24A}" type="presParOf" srcId="{92D2B897-A6A1-4421-8A1F-C808B2DFAF9D}" destId="{28B3DD4E-FFF0-4643-8234-CB3308ABD2BE}" srcOrd="4" destOrd="0" presId="urn:microsoft.com/office/officeart/2005/8/layout/vList6"/>
    <dgm:cxn modelId="{302F9A88-9E49-4F99-85E7-613E38F63FE8}" type="presParOf" srcId="{28B3DD4E-FFF0-4643-8234-CB3308ABD2BE}" destId="{798E9653-84D8-4C04-8755-0E9D15CB9AB3}" srcOrd="0" destOrd="0" presId="urn:microsoft.com/office/officeart/2005/8/layout/vList6"/>
    <dgm:cxn modelId="{0D4E4F94-3010-47D8-92FB-EB9E1E673E11}" type="presParOf" srcId="{28B3DD4E-FFF0-4643-8234-CB3308ABD2BE}" destId="{37AA47A3-B610-4E63-B684-21975C159B55}" srcOrd="1" destOrd="0" presId="urn:microsoft.com/office/officeart/2005/8/layout/vList6"/>
    <dgm:cxn modelId="{29FD50CC-BD97-4FDC-A1D3-7218FD7E302E}" type="presParOf" srcId="{92D2B897-A6A1-4421-8A1F-C808B2DFAF9D}" destId="{9BC867D7-77F1-4559-B753-FD3E0431C0D8}" srcOrd="5" destOrd="0" presId="urn:microsoft.com/office/officeart/2005/8/layout/vList6"/>
    <dgm:cxn modelId="{C673C9A7-3FA5-445C-972C-184AB941EECE}" type="presParOf" srcId="{92D2B897-A6A1-4421-8A1F-C808B2DFAF9D}" destId="{795284AC-E38A-4056-8ADD-B5AAB73BBDD1}" srcOrd="6" destOrd="0" presId="urn:microsoft.com/office/officeart/2005/8/layout/vList6"/>
    <dgm:cxn modelId="{AA22454F-7679-4709-8505-DC600E1071DE}" type="presParOf" srcId="{795284AC-E38A-4056-8ADD-B5AAB73BBDD1}" destId="{69FB9B43-47D8-47FA-A369-CDFAD3BFE38A}" srcOrd="0" destOrd="0" presId="urn:microsoft.com/office/officeart/2005/8/layout/vList6"/>
    <dgm:cxn modelId="{399D8AC9-A634-4505-A9B7-1D6E7924A748}" type="presParOf" srcId="{795284AC-E38A-4056-8ADD-B5AAB73BBDD1}" destId="{F561C930-D378-49F6-94CB-E878CAE153C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DB9691-F757-457E-95CF-359AAC009DB3}"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TW" altLang="en-US"/>
        </a:p>
      </dgm:t>
    </dgm:pt>
    <dgm:pt modelId="{D3E21325-8E0E-4936-8C84-14D8B2A7F77D}">
      <dgm:prSet phldrT="[文字]" custT="1"/>
      <dgm:spPr/>
      <dgm:t>
        <a:bodyPr/>
        <a:lstStyle/>
        <a:p>
          <a:r>
            <a:rPr lang="zh-TW" altLang="en-US" sz="3200" dirty="0" smtClean="0"/>
            <a:t>子計畫</a:t>
          </a:r>
          <a:r>
            <a:rPr lang="en-US" altLang="zh-TW" sz="3200" dirty="0" smtClean="0"/>
            <a:t>A-1</a:t>
          </a:r>
          <a:endParaRPr lang="zh-TW" altLang="en-US" sz="3200" dirty="0"/>
        </a:p>
      </dgm:t>
    </dgm:pt>
    <dgm:pt modelId="{F195CB68-1C04-4152-AA90-79FC6491ED2D}" type="parTrans" cxnId="{ED7717B6-1587-485C-8E26-9FBDDCA98832}">
      <dgm:prSet/>
      <dgm:spPr/>
      <dgm:t>
        <a:bodyPr/>
        <a:lstStyle/>
        <a:p>
          <a:endParaRPr lang="zh-TW" altLang="en-US"/>
        </a:p>
      </dgm:t>
    </dgm:pt>
    <dgm:pt modelId="{CE5A441B-DA27-4AC3-9F58-F4D093DE23B6}" type="sibTrans" cxnId="{ED7717B6-1587-485C-8E26-9FBDDCA98832}">
      <dgm:prSet/>
      <dgm:spPr/>
      <dgm:t>
        <a:bodyPr/>
        <a:lstStyle/>
        <a:p>
          <a:endParaRPr lang="zh-TW" altLang="en-US"/>
        </a:p>
      </dgm:t>
    </dgm:pt>
    <dgm:pt modelId="{D0C0B4BD-563C-4A84-9741-F5FDC6C15D90}">
      <dgm:prSet phldrT="[文字]" custT="1"/>
      <dgm:spPr/>
      <dgm:t>
        <a:bodyPr/>
        <a:lstStyle/>
        <a:p>
          <a:r>
            <a:rPr lang="zh-TW" altLang="en-US" sz="1800" dirty="0" smtClean="0">
              <a:latin typeface="微軟正黑體" pitchFamily="34" charset="-120"/>
              <a:ea typeface="微軟正黑體" pitchFamily="34" charset="-120"/>
            </a:rPr>
            <a:t>確認學科知識地圖能與校本學生能力指標呼應</a:t>
          </a:r>
          <a:endParaRPr lang="zh-TW" altLang="en-US" sz="1800" dirty="0">
            <a:latin typeface="微軟正黑體" pitchFamily="34" charset="-120"/>
            <a:ea typeface="微軟正黑體" pitchFamily="34" charset="-120"/>
          </a:endParaRPr>
        </a:p>
      </dgm:t>
    </dgm:pt>
    <dgm:pt modelId="{34549E3B-F54E-4074-BC3A-601174FEF0F5}" type="parTrans" cxnId="{EDDE6441-E230-4324-9A8C-981D6E9958E3}">
      <dgm:prSet/>
      <dgm:spPr/>
      <dgm:t>
        <a:bodyPr/>
        <a:lstStyle/>
        <a:p>
          <a:endParaRPr lang="zh-TW" altLang="en-US"/>
        </a:p>
      </dgm:t>
    </dgm:pt>
    <dgm:pt modelId="{EFAF1A71-A2AB-46D5-B14A-2D9D04A5B7F9}" type="sibTrans" cxnId="{EDDE6441-E230-4324-9A8C-981D6E9958E3}">
      <dgm:prSet/>
      <dgm:spPr/>
      <dgm:t>
        <a:bodyPr/>
        <a:lstStyle/>
        <a:p>
          <a:endParaRPr lang="zh-TW" altLang="en-US"/>
        </a:p>
      </dgm:t>
    </dgm:pt>
    <dgm:pt modelId="{C75F0F54-15B0-4152-97F9-20228148658F}">
      <dgm:prSet phldrT="[文字]" custT="1"/>
      <dgm:spPr/>
      <dgm:t>
        <a:bodyPr/>
        <a:lstStyle/>
        <a:p>
          <a:r>
            <a:rPr lang="zh-TW" altLang="en-US" sz="1800" dirty="0" smtClean="0">
              <a:latin typeface="微軟正黑體" pitchFamily="34" charset="-120"/>
              <a:ea typeface="微軟正黑體" pitchFamily="34" charset="-120"/>
            </a:rPr>
            <a:t>發展</a:t>
          </a:r>
          <a:r>
            <a:rPr lang="en-US" altLang="en-US" sz="1800" dirty="0" smtClean="0">
              <a:latin typeface="微軟正黑體" pitchFamily="34" charset="-120"/>
              <a:ea typeface="微軟正黑體" pitchFamily="34" charset="-120"/>
            </a:rPr>
            <a:t>107</a:t>
          </a:r>
          <a:r>
            <a:rPr lang="zh-TW" altLang="en-US" sz="1800" dirty="0" smtClean="0">
              <a:latin typeface="微軟正黑體" pitchFamily="34" charset="-120"/>
              <a:ea typeface="微軟正黑體" pitchFamily="34" charset="-120"/>
            </a:rPr>
            <a:t>課綱重點課程</a:t>
          </a:r>
          <a:r>
            <a:rPr lang="en-US" altLang="zh-TW" sz="1800" dirty="0" smtClean="0">
              <a:latin typeface="微軟正黑體" pitchFamily="34" charset="-120"/>
              <a:ea typeface="微軟正黑體" pitchFamily="34" charset="-120"/>
            </a:rPr>
            <a:t>(</a:t>
          </a:r>
          <a:r>
            <a:rPr lang="zh-TW" altLang="en-US" sz="1800" dirty="0" smtClean="0">
              <a:latin typeface="微軟正黑體" pitchFamily="34" charset="-120"/>
              <a:ea typeface="微軟正黑體" pitchFamily="34" charset="-120"/>
            </a:rPr>
            <a:t>包含多元選修、彈性學習、加深加廣等</a:t>
          </a:r>
          <a:r>
            <a:rPr lang="en-US" altLang="zh-TW" sz="1800" dirty="0" smtClean="0">
              <a:latin typeface="微軟正黑體" pitchFamily="34" charset="-120"/>
              <a:ea typeface="微軟正黑體" pitchFamily="34" charset="-120"/>
            </a:rPr>
            <a:t>)</a:t>
          </a:r>
          <a:r>
            <a:rPr lang="zh-TW" altLang="zh-TW" sz="1800" dirty="0" smtClean="0">
              <a:latin typeface="微軟正黑體" pitchFamily="34" charset="-120"/>
              <a:ea typeface="微軟正黑體" pitchFamily="34" charset="-120"/>
            </a:rPr>
            <a:t>可含</a:t>
          </a:r>
          <a:r>
            <a:rPr lang="en-US" altLang="zh-TW" sz="1800" dirty="0" smtClean="0">
              <a:latin typeface="微軟正黑體" pitchFamily="34" charset="-120"/>
              <a:ea typeface="微軟正黑體" pitchFamily="34" charset="-120"/>
            </a:rPr>
            <a:t>18</a:t>
          </a:r>
          <a:r>
            <a:rPr lang="zh-TW" altLang="zh-TW" sz="1800" dirty="0" smtClean="0">
              <a:latin typeface="微軟正黑體" pitchFamily="34" charset="-120"/>
              <a:ea typeface="微軟正黑體" pitchFamily="34" charset="-120"/>
            </a:rPr>
            <a:t>週教學計劃</a:t>
          </a:r>
          <a:endParaRPr lang="zh-TW" altLang="en-US" sz="1800" dirty="0">
            <a:latin typeface="微軟正黑體" pitchFamily="34" charset="-120"/>
            <a:ea typeface="微軟正黑體" pitchFamily="34" charset="-120"/>
          </a:endParaRPr>
        </a:p>
      </dgm:t>
    </dgm:pt>
    <dgm:pt modelId="{DD91AF73-CE8E-4319-9277-9753DE3AC36C}" type="parTrans" cxnId="{87F661C3-B86A-4F56-A006-A0542B59B165}">
      <dgm:prSet/>
      <dgm:spPr/>
      <dgm:t>
        <a:bodyPr/>
        <a:lstStyle/>
        <a:p>
          <a:endParaRPr lang="zh-TW" altLang="en-US"/>
        </a:p>
      </dgm:t>
    </dgm:pt>
    <dgm:pt modelId="{1CE3B9DF-1FF4-4844-BAC0-32DD6ACEE19D}" type="sibTrans" cxnId="{87F661C3-B86A-4F56-A006-A0542B59B165}">
      <dgm:prSet/>
      <dgm:spPr/>
      <dgm:t>
        <a:bodyPr/>
        <a:lstStyle/>
        <a:p>
          <a:endParaRPr lang="zh-TW" altLang="en-US"/>
        </a:p>
      </dgm:t>
    </dgm:pt>
    <dgm:pt modelId="{DC5C634B-4715-4A25-97DD-10F247D99A01}">
      <dgm:prSet phldrT="[文字]" custT="1"/>
      <dgm:spPr/>
      <dgm:t>
        <a:bodyPr/>
        <a:lstStyle/>
        <a:p>
          <a:r>
            <a:rPr lang="zh-TW" altLang="en-US" sz="3200" dirty="0" smtClean="0"/>
            <a:t>子計畫</a:t>
          </a:r>
          <a:r>
            <a:rPr lang="en-US" altLang="zh-TW" sz="3200" dirty="0" smtClean="0"/>
            <a:t>A-2</a:t>
          </a:r>
          <a:endParaRPr lang="zh-TW" altLang="en-US" sz="3200" dirty="0"/>
        </a:p>
      </dgm:t>
    </dgm:pt>
    <dgm:pt modelId="{9D2177F3-4CF0-422D-9F95-7D8FB5A568BB}" type="parTrans" cxnId="{9D0434B5-6699-48BC-ACAE-D59416818981}">
      <dgm:prSet/>
      <dgm:spPr/>
      <dgm:t>
        <a:bodyPr/>
        <a:lstStyle/>
        <a:p>
          <a:endParaRPr lang="zh-TW" altLang="en-US"/>
        </a:p>
      </dgm:t>
    </dgm:pt>
    <dgm:pt modelId="{303FA296-1C61-43C0-97CC-83BD7BA09E8E}" type="sibTrans" cxnId="{9D0434B5-6699-48BC-ACAE-D59416818981}">
      <dgm:prSet/>
      <dgm:spPr/>
      <dgm:t>
        <a:bodyPr/>
        <a:lstStyle/>
        <a:p>
          <a:endParaRPr lang="zh-TW" altLang="en-US"/>
        </a:p>
      </dgm:t>
    </dgm:pt>
    <dgm:pt modelId="{BA604BAA-299A-4D93-8593-34B9F4FB79E1}">
      <dgm:prSet phldrT="[文字]" custT="1"/>
      <dgm:spPr/>
      <dgm:t>
        <a:bodyPr/>
        <a:lstStyle/>
        <a:p>
          <a:r>
            <a:rPr lang="zh-TW" altLang="en-US" sz="1600" dirty="0" smtClean="0"/>
            <a:t>課程設計工作坊</a:t>
          </a:r>
          <a:endParaRPr lang="zh-TW" altLang="en-US" sz="1600" dirty="0"/>
        </a:p>
      </dgm:t>
    </dgm:pt>
    <dgm:pt modelId="{2D686609-4C03-4E15-946B-6A6AFC0E92D1}" type="parTrans" cxnId="{BA2D6CE2-DDDC-49F2-9B2C-CFEB90F628AB}">
      <dgm:prSet/>
      <dgm:spPr/>
      <dgm:t>
        <a:bodyPr/>
        <a:lstStyle/>
        <a:p>
          <a:endParaRPr lang="zh-TW" altLang="en-US"/>
        </a:p>
      </dgm:t>
    </dgm:pt>
    <dgm:pt modelId="{FCB95223-2A46-4692-A6DD-B5B8AEDE6893}" type="sibTrans" cxnId="{BA2D6CE2-DDDC-49F2-9B2C-CFEB90F628AB}">
      <dgm:prSet/>
      <dgm:spPr/>
      <dgm:t>
        <a:bodyPr/>
        <a:lstStyle/>
        <a:p>
          <a:endParaRPr lang="zh-TW" altLang="en-US"/>
        </a:p>
      </dgm:t>
    </dgm:pt>
    <dgm:pt modelId="{F4F7A618-351C-4158-8D31-6BF749A4519B}">
      <dgm:prSet phldrT="[文字]" custT="1"/>
      <dgm:spPr/>
      <dgm:t>
        <a:bodyPr/>
        <a:lstStyle/>
        <a:p>
          <a:r>
            <a:rPr lang="zh-TW" altLang="en-US" sz="1600" dirty="0" smtClean="0"/>
            <a:t>跨校教師專業學習社群交流</a:t>
          </a:r>
          <a:endParaRPr lang="zh-TW" altLang="en-US" sz="1600" dirty="0"/>
        </a:p>
      </dgm:t>
    </dgm:pt>
    <dgm:pt modelId="{371AA42D-FCB4-4DA0-B810-9A10B8FCACE3}" type="parTrans" cxnId="{80AFDEB1-D404-4AF2-B2B1-B4B95DF1167F}">
      <dgm:prSet/>
      <dgm:spPr/>
      <dgm:t>
        <a:bodyPr/>
        <a:lstStyle/>
        <a:p>
          <a:endParaRPr lang="zh-TW" altLang="en-US"/>
        </a:p>
      </dgm:t>
    </dgm:pt>
    <dgm:pt modelId="{7EFC6410-2812-4816-A402-F7DDD5E70092}" type="sibTrans" cxnId="{80AFDEB1-D404-4AF2-B2B1-B4B95DF1167F}">
      <dgm:prSet/>
      <dgm:spPr/>
      <dgm:t>
        <a:bodyPr/>
        <a:lstStyle/>
        <a:p>
          <a:endParaRPr lang="zh-TW" altLang="en-US"/>
        </a:p>
      </dgm:t>
    </dgm:pt>
    <dgm:pt modelId="{E9B8B795-38B5-4ED0-B584-623760BDF6F6}">
      <dgm:prSet phldrT="[文字]" custT="1"/>
      <dgm:spPr/>
      <dgm:t>
        <a:bodyPr/>
        <a:lstStyle/>
        <a:p>
          <a:r>
            <a:rPr lang="zh-TW" altLang="en-US" sz="3200" dirty="0" smtClean="0"/>
            <a:t>子計畫</a:t>
          </a:r>
          <a:r>
            <a:rPr lang="en-US" altLang="zh-TW" sz="3200" dirty="0" smtClean="0"/>
            <a:t>A-3</a:t>
          </a:r>
          <a:endParaRPr lang="zh-TW" altLang="en-US" sz="3200" dirty="0"/>
        </a:p>
      </dgm:t>
    </dgm:pt>
    <dgm:pt modelId="{15D28E77-674D-4E1C-BCFD-31CC552F8E9D}" type="parTrans" cxnId="{613540A7-42B7-41D6-8918-441E8E4C6641}">
      <dgm:prSet/>
      <dgm:spPr/>
      <dgm:t>
        <a:bodyPr/>
        <a:lstStyle/>
        <a:p>
          <a:endParaRPr lang="zh-TW" altLang="en-US"/>
        </a:p>
      </dgm:t>
    </dgm:pt>
    <dgm:pt modelId="{A12864AB-C4D3-4F7E-B296-1BECE6F7F930}" type="sibTrans" cxnId="{613540A7-42B7-41D6-8918-441E8E4C6641}">
      <dgm:prSet/>
      <dgm:spPr/>
      <dgm:t>
        <a:bodyPr/>
        <a:lstStyle/>
        <a:p>
          <a:endParaRPr lang="zh-TW" altLang="en-US"/>
        </a:p>
      </dgm:t>
    </dgm:pt>
    <dgm:pt modelId="{C6108FEF-B6F9-4537-AB00-9B8E5C29AEFB}">
      <dgm:prSet phldrT="[文字]" custT="1"/>
      <dgm:spPr/>
      <dgm:t>
        <a:bodyPr/>
        <a:lstStyle/>
        <a:p>
          <a:r>
            <a:rPr lang="zh-TW" altLang="en-US" sz="1600" dirty="0" smtClean="0"/>
            <a:t>成立課程核心工作小組</a:t>
          </a:r>
          <a:endParaRPr lang="zh-TW" altLang="en-US" sz="1600" dirty="0"/>
        </a:p>
      </dgm:t>
    </dgm:pt>
    <dgm:pt modelId="{A43E55C7-15E8-4144-9496-A658B7C4F74E}" type="parTrans" cxnId="{F59AAB01-0D14-43D2-B269-069023C50729}">
      <dgm:prSet/>
      <dgm:spPr/>
      <dgm:t>
        <a:bodyPr/>
        <a:lstStyle/>
        <a:p>
          <a:endParaRPr lang="zh-TW" altLang="en-US"/>
        </a:p>
      </dgm:t>
    </dgm:pt>
    <dgm:pt modelId="{FD33161E-FE3A-4C58-B937-B1113452D792}" type="sibTrans" cxnId="{F59AAB01-0D14-43D2-B269-069023C50729}">
      <dgm:prSet/>
      <dgm:spPr/>
      <dgm:t>
        <a:bodyPr/>
        <a:lstStyle/>
        <a:p>
          <a:endParaRPr lang="zh-TW" altLang="en-US"/>
        </a:p>
      </dgm:t>
    </dgm:pt>
    <dgm:pt modelId="{8F00C217-6951-4C8D-8B19-820D7397F491}">
      <dgm:prSet phldrT="[文字]" custT="1"/>
      <dgm:spPr/>
      <dgm:t>
        <a:bodyPr/>
        <a:lstStyle/>
        <a:p>
          <a:r>
            <a:rPr lang="zh-TW" altLang="en-US" sz="1600" dirty="0" smtClean="0"/>
            <a:t>規劃課程發展時程</a:t>
          </a:r>
          <a:endParaRPr lang="zh-TW" altLang="en-US" sz="1600" dirty="0"/>
        </a:p>
      </dgm:t>
    </dgm:pt>
    <dgm:pt modelId="{91CBDB44-4EB4-46B3-AF17-0151F83DE7FB}" type="parTrans" cxnId="{2EC141A9-9B12-4187-B4BF-0115FEBF1943}">
      <dgm:prSet/>
      <dgm:spPr/>
      <dgm:t>
        <a:bodyPr/>
        <a:lstStyle/>
        <a:p>
          <a:endParaRPr lang="zh-TW" altLang="en-US"/>
        </a:p>
      </dgm:t>
    </dgm:pt>
    <dgm:pt modelId="{4C044469-9056-47A8-BA40-5A2825255911}" type="sibTrans" cxnId="{2EC141A9-9B12-4187-B4BF-0115FEBF1943}">
      <dgm:prSet/>
      <dgm:spPr/>
      <dgm:t>
        <a:bodyPr/>
        <a:lstStyle/>
        <a:p>
          <a:endParaRPr lang="zh-TW" altLang="en-US"/>
        </a:p>
      </dgm:t>
    </dgm:pt>
    <dgm:pt modelId="{705A7F47-1156-488F-AFF9-B5B03B7DAFAC}">
      <dgm:prSet phldrT="[文字]" custT="1"/>
      <dgm:spPr/>
      <dgm:t>
        <a:bodyPr/>
        <a:lstStyle/>
        <a:p>
          <a:r>
            <a:rPr lang="zh-TW" altLang="en-US" sz="1600" dirty="0" smtClean="0"/>
            <a:t>共同備課與公開觀議課</a:t>
          </a:r>
          <a:endParaRPr lang="zh-TW" altLang="en-US" sz="1600" dirty="0"/>
        </a:p>
      </dgm:t>
    </dgm:pt>
    <dgm:pt modelId="{DAECAC25-0221-424D-977E-90C1642235A3}" type="parTrans" cxnId="{D36873B3-0F49-448B-846E-16AE9B0F7F85}">
      <dgm:prSet/>
      <dgm:spPr/>
      <dgm:t>
        <a:bodyPr/>
        <a:lstStyle/>
        <a:p>
          <a:endParaRPr lang="zh-TW" altLang="en-US"/>
        </a:p>
      </dgm:t>
    </dgm:pt>
    <dgm:pt modelId="{CA6FA6B7-2AE8-4750-AE05-6FEAF71E1910}" type="sibTrans" cxnId="{D36873B3-0F49-448B-846E-16AE9B0F7F85}">
      <dgm:prSet/>
      <dgm:spPr/>
      <dgm:t>
        <a:bodyPr/>
        <a:lstStyle/>
        <a:p>
          <a:endParaRPr lang="zh-TW" altLang="en-US"/>
        </a:p>
      </dgm:t>
    </dgm:pt>
    <dgm:pt modelId="{7135A35A-746A-4B43-8210-C5C814C2F534}">
      <dgm:prSet phldrT="[文字]" custT="1"/>
      <dgm:spPr/>
      <dgm:t>
        <a:bodyPr/>
        <a:lstStyle/>
        <a:p>
          <a:r>
            <a:rPr lang="zh-TW" altLang="en-US" sz="1600" dirty="0" smtClean="0"/>
            <a:t>校內網路教學資源庫</a:t>
          </a:r>
          <a:endParaRPr lang="zh-TW" altLang="en-US" sz="1600" dirty="0"/>
        </a:p>
      </dgm:t>
    </dgm:pt>
    <dgm:pt modelId="{DB74AFAC-8E19-4DF1-9C6A-1ACD9EA4F648}" type="parTrans" cxnId="{2115D582-9CF4-42CE-B8C4-E3A5D2D5008D}">
      <dgm:prSet/>
      <dgm:spPr/>
      <dgm:t>
        <a:bodyPr/>
        <a:lstStyle/>
        <a:p>
          <a:endParaRPr lang="zh-TW" altLang="en-US"/>
        </a:p>
      </dgm:t>
    </dgm:pt>
    <dgm:pt modelId="{4B9E3707-1BD2-4404-9218-D43AAFEF434F}" type="sibTrans" cxnId="{2115D582-9CF4-42CE-B8C4-E3A5D2D5008D}">
      <dgm:prSet/>
      <dgm:spPr/>
      <dgm:t>
        <a:bodyPr/>
        <a:lstStyle/>
        <a:p>
          <a:endParaRPr lang="zh-TW" altLang="en-US"/>
        </a:p>
      </dgm:t>
    </dgm:pt>
    <dgm:pt modelId="{FDCF7225-8F19-4A0F-9076-4584CC4DBD9C}">
      <dgm:prSet phldrT="[文字]" custT="1"/>
      <dgm:spPr/>
      <dgm:t>
        <a:bodyPr/>
        <a:lstStyle/>
        <a:p>
          <a:r>
            <a:rPr lang="zh-TW" altLang="en-US" sz="1600" dirty="0" smtClean="0"/>
            <a:t>教學活化與創新工作坊</a:t>
          </a:r>
          <a:endParaRPr lang="zh-TW" altLang="en-US" sz="1600" dirty="0"/>
        </a:p>
      </dgm:t>
    </dgm:pt>
    <dgm:pt modelId="{092D2B9D-EE36-416D-BB48-9825A9092435}" type="parTrans" cxnId="{38C696E1-6149-4606-956B-CD40908EF6B8}">
      <dgm:prSet/>
      <dgm:spPr/>
      <dgm:t>
        <a:bodyPr/>
        <a:lstStyle/>
        <a:p>
          <a:endParaRPr lang="zh-TW" altLang="en-US"/>
        </a:p>
      </dgm:t>
    </dgm:pt>
    <dgm:pt modelId="{38D3DA59-DC04-4D3A-885F-2FD57CD78C0F}" type="sibTrans" cxnId="{38C696E1-6149-4606-956B-CD40908EF6B8}">
      <dgm:prSet/>
      <dgm:spPr/>
      <dgm:t>
        <a:bodyPr/>
        <a:lstStyle/>
        <a:p>
          <a:endParaRPr lang="zh-TW" altLang="en-US"/>
        </a:p>
      </dgm:t>
    </dgm:pt>
    <dgm:pt modelId="{6233E09E-C9AA-4FD7-B290-CE3B1E2DA58E}">
      <dgm:prSet phldrT="[文字]" custT="1"/>
      <dgm:spPr/>
      <dgm:t>
        <a:bodyPr/>
        <a:lstStyle/>
        <a:p>
          <a:r>
            <a:rPr lang="zh-TW" altLang="en-US" sz="1600" dirty="0" smtClean="0"/>
            <a:t>舉辦課程發展共識營</a:t>
          </a:r>
          <a:endParaRPr lang="zh-TW" altLang="en-US" sz="1600" dirty="0"/>
        </a:p>
      </dgm:t>
    </dgm:pt>
    <dgm:pt modelId="{80B96F9A-2FCE-484F-975D-B4041C0B5D54}" type="parTrans" cxnId="{0B714F27-77C1-4079-9EA2-D5E477D55A4C}">
      <dgm:prSet/>
      <dgm:spPr/>
      <dgm:t>
        <a:bodyPr/>
        <a:lstStyle/>
        <a:p>
          <a:endParaRPr lang="zh-TW" altLang="en-US"/>
        </a:p>
      </dgm:t>
    </dgm:pt>
    <dgm:pt modelId="{CFB4AA84-BC9D-4EE5-A595-35DC186F82A8}" type="sibTrans" cxnId="{0B714F27-77C1-4079-9EA2-D5E477D55A4C}">
      <dgm:prSet/>
      <dgm:spPr/>
      <dgm:t>
        <a:bodyPr/>
        <a:lstStyle/>
        <a:p>
          <a:endParaRPr lang="zh-TW" altLang="en-US"/>
        </a:p>
      </dgm:t>
    </dgm:pt>
    <dgm:pt modelId="{534B75B0-4BB4-483E-BBEE-1B1FA75A54A6}">
      <dgm:prSet phldrT="[文字]" custT="1"/>
      <dgm:spPr/>
      <dgm:t>
        <a:bodyPr/>
        <a:lstStyle/>
        <a:p>
          <a:r>
            <a:rPr lang="zh-TW" altLang="en-US" sz="1600" dirty="0" smtClean="0"/>
            <a:t>盤整課程時數與學分 </a:t>
          </a:r>
          <a:endParaRPr lang="zh-TW" altLang="en-US" sz="1600" dirty="0"/>
        </a:p>
      </dgm:t>
    </dgm:pt>
    <dgm:pt modelId="{AF7D058D-1641-4C5A-AC62-EE14251DB128}" type="parTrans" cxnId="{4C783A02-61C4-408D-B2F3-F5452488D644}">
      <dgm:prSet/>
      <dgm:spPr/>
      <dgm:t>
        <a:bodyPr/>
        <a:lstStyle/>
        <a:p>
          <a:endParaRPr lang="zh-TW" altLang="en-US"/>
        </a:p>
      </dgm:t>
    </dgm:pt>
    <dgm:pt modelId="{1D06DD1D-FE95-4526-89AE-BC75213708C7}" type="sibTrans" cxnId="{4C783A02-61C4-408D-B2F3-F5452488D644}">
      <dgm:prSet/>
      <dgm:spPr/>
      <dgm:t>
        <a:bodyPr/>
        <a:lstStyle/>
        <a:p>
          <a:endParaRPr lang="zh-TW" altLang="en-US"/>
        </a:p>
      </dgm:t>
    </dgm:pt>
    <dgm:pt modelId="{FE016B5D-0ABC-44AA-A2D1-E79189A69425}">
      <dgm:prSet phldrT="[文字]" custT="1"/>
      <dgm:spPr/>
      <dgm:t>
        <a:bodyPr/>
        <a:lstStyle/>
        <a:p>
          <a:r>
            <a:rPr lang="zh-TW" altLang="en-US" sz="1600" dirty="0" smtClean="0"/>
            <a:t>盤點教師員額、設備與空間</a:t>
          </a:r>
          <a:endParaRPr lang="zh-TW" altLang="en-US" sz="1600" dirty="0"/>
        </a:p>
      </dgm:t>
    </dgm:pt>
    <dgm:pt modelId="{49A6CD91-19CE-41D4-B9F6-BC2C57201D58}" type="parTrans" cxnId="{7AC05B13-64FB-4A66-BB91-CEB3C0D311E1}">
      <dgm:prSet/>
      <dgm:spPr/>
      <dgm:t>
        <a:bodyPr/>
        <a:lstStyle/>
        <a:p>
          <a:endParaRPr lang="zh-TW" altLang="en-US"/>
        </a:p>
      </dgm:t>
    </dgm:pt>
    <dgm:pt modelId="{FD9D5918-5E53-4A7A-AC1E-534C2C768311}" type="sibTrans" cxnId="{7AC05B13-64FB-4A66-BB91-CEB3C0D311E1}">
      <dgm:prSet/>
      <dgm:spPr/>
      <dgm:t>
        <a:bodyPr/>
        <a:lstStyle/>
        <a:p>
          <a:endParaRPr lang="zh-TW" altLang="en-US"/>
        </a:p>
      </dgm:t>
    </dgm:pt>
    <dgm:pt modelId="{2CFF2BFA-5080-4BE4-A0D8-7635ED41EE48}">
      <dgm:prSet phldrT="[文字]" custT="1"/>
      <dgm:spPr/>
      <dgm:t>
        <a:bodyPr/>
        <a:lstStyle/>
        <a:p>
          <a:r>
            <a:rPr lang="zh-TW" altLang="en-US" sz="1600" dirty="0" smtClean="0"/>
            <a:t>確認十二年國民基本教育課程總體計畫書與架構</a:t>
          </a:r>
          <a:endParaRPr lang="zh-TW" altLang="en-US" sz="1600" dirty="0"/>
        </a:p>
      </dgm:t>
    </dgm:pt>
    <dgm:pt modelId="{0CCE6AE1-0E05-4038-9DEF-4A1276F31642}" type="parTrans" cxnId="{AB5F95D9-F62D-4E7B-9ADA-8619550BFBBD}">
      <dgm:prSet/>
      <dgm:spPr/>
      <dgm:t>
        <a:bodyPr/>
        <a:lstStyle/>
        <a:p>
          <a:endParaRPr lang="zh-TW" altLang="en-US"/>
        </a:p>
      </dgm:t>
    </dgm:pt>
    <dgm:pt modelId="{97FA9A17-B327-4727-9F5C-29BDC6497A4A}" type="sibTrans" cxnId="{AB5F95D9-F62D-4E7B-9ADA-8619550BFBBD}">
      <dgm:prSet/>
      <dgm:spPr/>
      <dgm:t>
        <a:bodyPr/>
        <a:lstStyle/>
        <a:p>
          <a:endParaRPr lang="zh-TW" altLang="en-US"/>
        </a:p>
      </dgm:t>
    </dgm:pt>
    <dgm:pt modelId="{F65ADA6C-8FCA-4BC8-A71B-79A8672C6B39}" type="pres">
      <dgm:prSet presAssocID="{1CDB9691-F757-457E-95CF-359AAC009DB3}" presName="Name0" presStyleCnt="0">
        <dgm:presLayoutVars>
          <dgm:dir/>
          <dgm:animLvl val="lvl"/>
          <dgm:resizeHandles val="exact"/>
        </dgm:presLayoutVars>
      </dgm:prSet>
      <dgm:spPr/>
      <dgm:t>
        <a:bodyPr/>
        <a:lstStyle/>
        <a:p>
          <a:endParaRPr lang="zh-TW" altLang="en-US"/>
        </a:p>
      </dgm:t>
    </dgm:pt>
    <dgm:pt modelId="{C827CB5A-2225-4354-90F9-C0852E74D9EB}" type="pres">
      <dgm:prSet presAssocID="{D3E21325-8E0E-4936-8C84-14D8B2A7F77D}" presName="linNode" presStyleCnt="0"/>
      <dgm:spPr/>
    </dgm:pt>
    <dgm:pt modelId="{B3ECDE91-BF58-4E32-8EDC-780B86EC59EB}" type="pres">
      <dgm:prSet presAssocID="{D3E21325-8E0E-4936-8C84-14D8B2A7F77D}" presName="parentText" presStyleLbl="node1" presStyleIdx="0" presStyleCnt="3">
        <dgm:presLayoutVars>
          <dgm:chMax val="1"/>
          <dgm:bulletEnabled val="1"/>
        </dgm:presLayoutVars>
      </dgm:prSet>
      <dgm:spPr/>
      <dgm:t>
        <a:bodyPr/>
        <a:lstStyle/>
        <a:p>
          <a:endParaRPr lang="zh-TW" altLang="en-US"/>
        </a:p>
      </dgm:t>
    </dgm:pt>
    <dgm:pt modelId="{63CC79DF-C198-4707-8D1C-393BE43BE78F}" type="pres">
      <dgm:prSet presAssocID="{D3E21325-8E0E-4936-8C84-14D8B2A7F77D}" presName="descendantText" presStyleLbl="alignAccFollowNode1" presStyleIdx="0" presStyleCnt="3" custScaleX="134632">
        <dgm:presLayoutVars>
          <dgm:bulletEnabled val="1"/>
        </dgm:presLayoutVars>
      </dgm:prSet>
      <dgm:spPr/>
      <dgm:t>
        <a:bodyPr/>
        <a:lstStyle/>
        <a:p>
          <a:endParaRPr lang="zh-TW" altLang="en-US"/>
        </a:p>
      </dgm:t>
    </dgm:pt>
    <dgm:pt modelId="{3ECA8B1D-D007-4BCB-AB97-ED9ED7496C3F}" type="pres">
      <dgm:prSet presAssocID="{CE5A441B-DA27-4AC3-9F58-F4D093DE23B6}" presName="sp" presStyleCnt="0"/>
      <dgm:spPr/>
    </dgm:pt>
    <dgm:pt modelId="{1E43F1D1-E0F8-4A1C-9416-B9FA1B118562}" type="pres">
      <dgm:prSet presAssocID="{DC5C634B-4715-4A25-97DD-10F247D99A01}" presName="linNode" presStyleCnt="0"/>
      <dgm:spPr/>
    </dgm:pt>
    <dgm:pt modelId="{A28BEE1C-CE2F-4086-AD88-545D702CAE6B}" type="pres">
      <dgm:prSet presAssocID="{DC5C634B-4715-4A25-97DD-10F247D99A01}" presName="parentText" presStyleLbl="node1" presStyleIdx="1" presStyleCnt="3" custScaleX="81907">
        <dgm:presLayoutVars>
          <dgm:chMax val="1"/>
          <dgm:bulletEnabled val="1"/>
        </dgm:presLayoutVars>
      </dgm:prSet>
      <dgm:spPr/>
      <dgm:t>
        <a:bodyPr/>
        <a:lstStyle/>
        <a:p>
          <a:endParaRPr lang="zh-TW" altLang="en-US"/>
        </a:p>
      </dgm:t>
    </dgm:pt>
    <dgm:pt modelId="{715E3012-16F9-450A-A5F2-6365469D5C47}" type="pres">
      <dgm:prSet presAssocID="{DC5C634B-4715-4A25-97DD-10F247D99A01}" presName="descendantText" presStyleLbl="alignAccFollowNode1" presStyleIdx="1" presStyleCnt="3" custScaleX="110159" custScaleY="132326">
        <dgm:presLayoutVars>
          <dgm:bulletEnabled val="1"/>
        </dgm:presLayoutVars>
      </dgm:prSet>
      <dgm:spPr/>
      <dgm:t>
        <a:bodyPr/>
        <a:lstStyle/>
        <a:p>
          <a:endParaRPr lang="zh-TW" altLang="en-US"/>
        </a:p>
      </dgm:t>
    </dgm:pt>
    <dgm:pt modelId="{6B0FD04F-5636-4556-8D9A-B61DDBA02E6C}" type="pres">
      <dgm:prSet presAssocID="{303FA296-1C61-43C0-97CC-83BD7BA09E8E}" presName="sp" presStyleCnt="0"/>
      <dgm:spPr/>
    </dgm:pt>
    <dgm:pt modelId="{3F193605-AF42-4C67-910C-F96E0AA53C3F}" type="pres">
      <dgm:prSet presAssocID="{E9B8B795-38B5-4ED0-B584-623760BDF6F6}" presName="linNode" presStyleCnt="0"/>
      <dgm:spPr/>
    </dgm:pt>
    <dgm:pt modelId="{A98ADB1E-4D26-4025-9A1A-917864E29BF5}" type="pres">
      <dgm:prSet presAssocID="{E9B8B795-38B5-4ED0-B584-623760BDF6F6}" presName="parentText" presStyleLbl="node1" presStyleIdx="2" presStyleCnt="3" custScaleX="82014">
        <dgm:presLayoutVars>
          <dgm:chMax val="1"/>
          <dgm:bulletEnabled val="1"/>
        </dgm:presLayoutVars>
      </dgm:prSet>
      <dgm:spPr/>
      <dgm:t>
        <a:bodyPr/>
        <a:lstStyle/>
        <a:p>
          <a:endParaRPr lang="zh-TW" altLang="en-US"/>
        </a:p>
      </dgm:t>
    </dgm:pt>
    <dgm:pt modelId="{6DB2F74A-BE48-4CE4-93AD-8FA13F2C0B95}" type="pres">
      <dgm:prSet presAssocID="{E9B8B795-38B5-4ED0-B584-623760BDF6F6}" presName="descendantText" presStyleLbl="alignAccFollowNode1" presStyleIdx="2" presStyleCnt="3" custScaleX="113982" custScaleY="151576" custLinFactNeighborX="-1672" custLinFactNeighborY="1184">
        <dgm:presLayoutVars>
          <dgm:bulletEnabled val="1"/>
        </dgm:presLayoutVars>
      </dgm:prSet>
      <dgm:spPr/>
      <dgm:t>
        <a:bodyPr/>
        <a:lstStyle/>
        <a:p>
          <a:endParaRPr lang="zh-TW" altLang="en-US"/>
        </a:p>
      </dgm:t>
    </dgm:pt>
  </dgm:ptLst>
  <dgm:cxnLst>
    <dgm:cxn modelId="{04844827-0A4F-428F-839E-8D74270A4145}" type="presOf" srcId="{C6108FEF-B6F9-4537-AB00-9B8E5C29AEFB}" destId="{6DB2F74A-BE48-4CE4-93AD-8FA13F2C0B95}" srcOrd="0" destOrd="0" presId="urn:microsoft.com/office/officeart/2005/8/layout/vList5"/>
    <dgm:cxn modelId="{AB5F95D9-F62D-4E7B-9ADA-8619550BFBBD}" srcId="{E9B8B795-38B5-4ED0-B584-623760BDF6F6}" destId="{2CFF2BFA-5080-4BE4-A0D8-7635ED41EE48}" srcOrd="5" destOrd="0" parTransId="{0CCE6AE1-0E05-4038-9DEF-4A1276F31642}" sibTransId="{97FA9A17-B327-4727-9F5C-29BDC6497A4A}"/>
    <dgm:cxn modelId="{32CD7224-5170-4472-A79E-220781DA1584}" type="presOf" srcId="{BA604BAA-299A-4D93-8593-34B9F4FB79E1}" destId="{715E3012-16F9-450A-A5F2-6365469D5C47}" srcOrd="0" destOrd="0" presId="urn:microsoft.com/office/officeart/2005/8/layout/vList5"/>
    <dgm:cxn modelId="{1F6A45F6-41EF-4A15-9ACA-45CCD8D1E0B7}" type="presOf" srcId="{FDCF7225-8F19-4A0F-9076-4584CC4DBD9C}" destId="{715E3012-16F9-450A-A5F2-6365469D5C47}" srcOrd="0" destOrd="3" presId="urn:microsoft.com/office/officeart/2005/8/layout/vList5"/>
    <dgm:cxn modelId="{7C528A33-92E9-4A22-AC86-06BF749B745E}" type="presOf" srcId="{2CFF2BFA-5080-4BE4-A0D8-7635ED41EE48}" destId="{6DB2F74A-BE48-4CE4-93AD-8FA13F2C0B95}" srcOrd="0" destOrd="5" presId="urn:microsoft.com/office/officeart/2005/8/layout/vList5"/>
    <dgm:cxn modelId="{F4B72764-BF00-426E-98AD-A003482AD1A5}" type="presOf" srcId="{6233E09E-C9AA-4FD7-B290-CE3B1E2DA58E}" destId="{6DB2F74A-BE48-4CE4-93AD-8FA13F2C0B95}" srcOrd="0" destOrd="2" presId="urn:microsoft.com/office/officeart/2005/8/layout/vList5"/>
    <dgm:cxn modelId="{C1AC4370-C7FE-4C01-81AB-6F7B83CA15D2}" type="presOf" srcId="{E9B8B795-38B5-4ED0-B584-623760BDF6F6}" destId="{A98ADB1E-4D26-4025-9A1A-917864E29BF5}" srcOrd="0" destOrd="0" presId="urn:microsoft.com/office/officeart/2005/8/layout/vList5"/>
    <dgm:cxn modelId="{045194C6-3B3C-496B-8D91-CDDC1634DBD0}" type="presOf" srcId="{FE016B5D-0ABC-44AA-A2D1-E79189A69425}" destId="{6DB2F74A-BE48-4CE4-93AD-8FA13F2C0B95}" srcOrd="0" destOrd="4" presId="urn:microsoft.com/office/officeart/2005/8/layout/vList5"/>
    <dgm:cxn modelId="{ED7717B6-1587-485C-8E26-9FBDDCA98832}" srcId="{1CDB9691-F757-457E-95CF-359AAC009DB3}" destId="{D3E21325-8E0E-4936-8C84-14D8B2A7F77D}" srcOrd="0" destOrd="0" parTransId="{F195CB68-1C04-4152-AA90-79FC6491ED2D}" sibTransId="{CE5A441B-DA27-4AC3-9F58-F4D093DE23B6}"/>
    <dgm:cxn modelId="{38C696E1-6149-4606-956B-CD40908EF6B8}" srcId="{DC5C634B-4715-4A25-97DD-10F247D99A01}" destId="{FDCF7225-8F19-4A0F-9076-4584CC4DBD9C}" srcOrd="3" destOrd="0" parTransId="{092D2B9D-EE36-416D-BB48-9825A9092435}" sibTransId="{38D3DA59-DC04-4D3A-885F-2FD57CD78C0F}"/>
    <dgm:cxn modelId="{7AC05B13-64FB-4A66-BB91-CEB3C0D311E1}" srcId="{E9B8B795-38B5-4ED0-B584-623760BDF6F6}" destId="{FE016B5D-0ABC-44AA-A2D1-E79189A69425}" srcOrd="4" destOrd="0" parTransId="{49A6CD91-19CE-41D4-B9F6-BC2C57201D58}" sibTransId="{FD9D5918-5E53-4A7A-AC1E-534C2C768311}"/>
    <dgm:cxn modelId="{5A12EFDE-FC15-404C-8D2B-E9CEDBCD50F2}" type="presOf" srcId="{C75F0F54-15B0-4152-97F9-20228148658F}" destId="{63CC79DF-C198-4707-8D1C-393BE43BE78F}" srcOrd="0" destOrd="1" presId="urn:microsoft.com/office/officeart/2005/8/layout/vList5"/>
    <dgm:cxn modelId="{44C31766-6B90-43DB-A25C-B24B336E3410}" type="presOf" srcId="{DC5C634B-4715-4A25-97DD-10F247D99A01}" destId="{A28BEE1C-CE2F-4086-AD88-545D702CAE6B}" srcOrd="0" destOrd="0" presId="urn:microsoft.com/office/officeart/2005/8/layout/vList5"/>
    <dgm:cxn modelId="{0B714F27-77C1-4079-9EA2-D5E477D55A4C}" srcId="{E9B8B795-38B5-4ED0-B584-623760BDF6F6}" destId="{6233E09E-C9AA-4FD7-B290-CE3B1E2DA58E}" srcOrd="2" destOrd="0" parTransId="{80B96F9A-2FCE-484F-975D-B4041C0B5D54}" sibTransId="{CFB4AA84-BC9D-4EE5-A595-35DC186F82A8}"/>
    <dgm:cxn modelId="{87F661C3-B86A-4F56-A006-A0542B59B165}" srcId="{D3E21325-8E0E-4936-8C84-14D8B2A7F77D}" destId="{C75F0F54-15B0-4152-97F9-20228148658F}" srcOrd="1" destOrd="0" parTransId="{DD91AF73-CE8E-4319-9277-9753DE3AC36C}" sibTransId="{1CE3B9DF-1FF4-4844-BAC0-32DD6ACEE19D}"/>
    <dgm:cxn modelId="{144E1C70-190A-46C2-8E53-B5AA4C3C4767}" type="presOf" srcId="{705A7F47-1156-488F-AFF9-B5B03B7DAFAC}" destId="{715E3012-16F9-450A-A5F2-6365469D5C47}" srcOrd="0" destOrd="2" presId="urn:microsoft.com/office/officeart/2005/8/layout/vList5"/>
    <dgm:cxn modelId="{4E1C30A0-C4A5-48DE-B80B-C32224CEC9D6}" type="presOf" srcId="{8F00C217-6951-4C8D-8B19-820D7397F491}" destId="{6DB2F74A-BE48-4CE4-93AD-8FA13F2C0B95}" srcOrd="0" destOrd="1" presId="urn:microsoft.com/office/officeart/2005/8/layout/vList5"/>
    <dgm:cxn modelId="{F59AAB01-0D14-43D2-B269-069023C50729}" srcId="{E9B8B795-38B5-4ED0-B584-623760BDF6F6}" destId="{C6108FEF-B6F9-4537-AB00-9B8E5C29AEFB}" srcOrd="0" destOrd="0" parTransId="{A43E55C7-15E8-4144-9496-A658B7C4F74E}" sibTransId="{FD33161E-FE3A-4C58-B937-B1113452D792}"/>
    <dgm:cxn modelId="{B460658C-2BA5-4E15-8BB8-323561BFF789}" type="presOf" srcId="{D3E21325-8E0E-4936-8C84-14D8B2A7F77D}" destId="{B3ECDE91-BF58-4E32-8EDC-780B86EC59EB}" srcOrd="0" destOrd="0" presId="urn:microsoft.com/office/officeart/2005/8/layout/vList5"/>
    <dgm:cxn modelId="{4C783A02-61C4-408D-B2F3-F5452488D644}" srcId="{E9B8B795-38B5-4ED0-B584-623760BDF6F6}" destId="{534B75B0-4BB4-483E-BBEE-1B1FA75A54A6}" srcOrd="3" destOrd="0" parTransId="{AF7D058D-1641-4C5A-AC62-EE14251DB128}" sibTransId="{1D06DD1D-FE95-4526-89AE-BC75213708C7}"/>
    <dgm:cxn modelId="{F685C63D-E986-403D-AA95-E24BAC8F4866}" type="presOf" srcId="{534B75B0-4BB4-483E-BBEE-1B1FA75A54A6}" destId="{6DB2F74A-BE48-4CE4-93AD-8FA13F2C0B95}" srcOrd="0" destOrd="3" presId="urn:microsoft.com/office/officeart/2005/8/layout/vList5"/>
    <dgm:cxn modelId="{BA2D6CE2-DDDC-49F2-9B2C-CFEB90F628AB}" srcId="{DC5C634B-4715-4A25-97DD-10F247D99A01}" destId="{BA604BAA-299A-4D93-8593-34B9F4FB79E1}" srcOrd="0" destOrd="0" parTransId="{2D686609-4C03-4E15-946B-6A6AFC0E92D1}" sibTransId="{FCB95223-2A46-4692-A6DD-B5B8AEDE6893}"/>
    <dgm:cxn modelId="{EDDE6441-E230-4324-9A8C-981D6E9958E3}" srcId="{D3E21325-8E0E-4936-8C84-14D8B2A7F77D}" destId="{D0C0B4BD-563C-4A84-9741-F5FDC6C15D90}" srcOrd="0" destOrd="0" parTransId="{34549E3B-F54E-4074-BC3A-601174FEF0F5}" sibTransId="{EFAF1A71-A2AB-46D5-B14A-2D9D04A5B7F9}"/>
    <dgm:cxn modelId="{9D0434B5-6699-48BC-ACAE-D59416818981}" srcId="{1CDB9691-F757-457E-95CF-359AAC009DB3}" destId="{DC5C634B-4715-4A25-97DD-10F247D99A01}" srcOrd="1" destOrd="0" parTransId="{9D2177F3-4CF0-422D-9F95-7D8FB5A568BB}" sibTransId="{303FA296-1C61-43C0-97CC-83BD7BA09E8E}"/>
    <dgm:cxn modelId="{2EC141A9-9B12-4187-B4BF-0115FEBF1943}" srcId="{E9B8B795-38B5-4ED0-B584-623760BDF6F6}" destId="{8F00C217-6951-4C8D-8B19-820D7397F491}" srcOrd="1" destOrd="0" parTransId="{91CBDB44-4EB4-46B3-AF17-0151F83DE7FB}" sibTransId="{4C044469-9056-47A8-BA40-5A2825255911}"/>
    <dgm:cxn modelId="{03CE2119-90F5-4996-8003-3A097AAA8049}" type="presOf" srcId="{D0C0B4BD-563C-4A84-9741-F5FDC6C15D90}" destId="{63CC79DF-C198-4707-8D1C-393BE43BE78F}" srcOrd="0" destOrd="0" presId="urn:microsoft.com/office/officeart/2005/8/layout/vList5"/>
    <dgm:cxn modelId="{613540A7-42B7-41D6-8918-441E8E4C6641}" srcId="{1CDB9691-F757-457E-95CF-359AAC009DB3}" destId="{E9B8B795-38B5-4ED0-B584-623760BDF6F6}" srcOrd="2" destOrd="0" parTransId="{15D28E77-674D-4E1C-BCFD-31CC552F8E9D}" sibTransId="{A12864AB-C4D3-4F7E-B296-1BECE6F7F930}"/>
    <dgm:cxn modelId="{2115D582-9CF4-42CE-B8C4-E3A5D2D5008D}" srcId="{DC5C634B-4715-4A25-97DD-10F247D99A01}" destId="{7135A35A-746A-4B43-8210-C5C814C2F534}" srcOrd="4" destOrd="0" parTransId="{DB74AFAC-8E19-4DF1-9C6A-1ACD9EA4F648}" sibTransId="{4B9E3707-1BD2-4404-9218-D43AAFEF434F}"/>
    <dgm:cxn modelId="{E327AEA3-7FA8-4503-B2E9-FCA5543CD981}" type="presOf" srcId="{F4F7A618-351C-4158-8D31-6BF749A4519B}" destId="{715E3012-16F9-450A-A5F2-6365469D5C47}" srcOrd="0" destOrd="1" presId="urn:microsoft.com/office/officeart/2005/8/layout/vList5"/>
    <dgm:cxn modelId="{DA3241E8-0226-4DD4-90F3-1433D50E4F26}" type="presOf" srcId="{7135A35A-746A-4B43-8210-C5C814C2F534}" destId="{715E3012-16F9-450A-A5F2-6365469D5C47}" srcOrd="0" destOrd="4" presId="urn:microsoft.com/office/officeart/2005/8/layout/vList5"/>
    <dgm:cxn modelId="{A194DA05-C986-4EC0-AD32-B50550569EE7}" type="presOf" srcId="{1CDB9691-F757-457E-95CF-359AAC009DB3}" destId="{F65ADA6C-8FCA-4BC8-A71B-79A8672C6B39}" srcOrd="0" destOrd="0" presId="urn:microsoft.com/office/officeart/2005/8/layout/vList5"/>
    <dgm:cxn modelId="{80AFDEB1-D404-4AF2-B2B1-B4B95DF1167F}" srcId="{DC5C634B-4715-4A25-97DD-10F247D99A01}" destId="{F4F7A618-351C-4158-8D31-6BF749A4519B}" srcOrd="1" destOrd="0" parTransId="{371AA42D-FCB4-4DA0-B810-9A10B8FCACE3}" sibTransId="{7EFC6410-2812-4816-A402-F7DDD5E70092}"/>
    <dgm:cxn modelId="{D36873B3-0F49-448B-846E-16AE9B0F7F85}" srcId="{DC5C634B-4715-4A25-97DD-10F247D99A01}" destId="{705A7F47-1156-488F-AFF9-B5B03B7DAFAC}" srcOrd="2" destOrd="0" parTransId="{DAECAC25-0221-424D-977E-90C1642235A3}" sibTransId="{CA6FA6B7-2AE8-4750-AE05-6FEAF71E1910}"/>
    <dgm:cxn modelId="{CD4F6043-8A6B-44ED-BBB2-0379AF2545E7}" type="presParOf" srcId="{F65ADA6C-8FCA-4BC8-A71B-79A8672C6B39}" destId="{C827CB5A-2225-4354-90F9-C0852E74D9EB}" srcOrd="0" destOrd="0" presId="urn:microsoft.com/office/officeart/2005/8/layout/vList5"/>
    <dgm:cxn modelId="{9AC99F24-8834-47B8-B24C-1215371FB1A2}" type="presParOf" srcId="{C827CB5A-2225-4354-90F9-C0852E74D9EB}" destId="{B3ECDE91-BF58-4E32-8EDC-780B86EC59EB}" srcOrd="0" destOrd="0" presId="urn:microsoft.com/office/officeart/2005/8/layout/vList5"/>
    <dgm:cxn modelId="{EA6F9071-88B0-4F9A-8CFB-6F02FF431744}" type="presParOf" srcId="{C827CB5A-2225-4354-90F9-C0852E74D9EB}" destId="{63CC79DF-C198-4707-8D1C-393BE43BE78F}" srcOrd="1" destOrd="0" presId="urn:microsoft.com/office/officeart/2005/8/layout/vList5"/>
    <dgm:cxn modelId="{F06A5487-3089-450E-BC96-472587D6FAC4}" type="presParOf" srcId="{F65ADA6C-8FCA-4BC8-A71B-79A8672C6B39}" destId="{3ECA8B1D-D007-4BCB-AB97-ED9ED7496C3F}" srcOrd="1" destOrd="0" presId="urn:microsoft.com/office/officeart/2005/8/layout/vList5"/>
    <dgm:cxn modelId="{BC4B548A-FC44-4F98-91B9-675DD97B685F}" type="presParOf" srcId="{F65ADA6C-8FCA-4BC8-A71B-79A8672C6B39}" destId="{1E43F1D1-E0F8-4A1C-9416-B9FA1B118562}" srcOrd="2" destOrd="0" presId="urn:microsoft.com/office/officeart/2005/8/layout/vList5"/>
    <dgm:cxn modelId="{9AF01F91-7B00-471C-BB3D-5EDE806E1044}" type="presParOf" srcId="{1E43F1D1-E0F8-4A1C-9416-B9FA1B118562}" destId="{A28BEE1C-CE2F-4086-AD88-545D702CAE6B}" srcOrd="0" destOrd="0" presId="urn:microsoft.com/office/officeart/2005/8/layout/vList5"/>
    <dgm:cxn modelId="{1BA88CF5-64BA-49D8-8EC6-3EED7E48DACB}" type="presParOf" srcId="{1E43F1D1-E0F8-4A1C-9416-B9FA1B118562}" destId="{715E3012-16F9-450A-A5F2-6365469D5C47}" srcOrd="1" destOrd="0" presId="urn:microsoft.com/office/officeart/2005/8/layout/vList5"/>
    <dgm:cxn modelId="{D4060841-4E3D-4355-81E9-E0186A98EDC9}" type="presParOf" srcId="{F65ADA6C-8FCA-4BC8-A71B-79A8672C6B39}" destId="{6B0FD04F-5636-4556-8D9A-B61DDBA02E6C}" srcOrd="3" destOrd="0" presId="urn:microsoft.com/office/officeart/2005/8/layout/vList5"/>
    <dgm:cxn modelId="{2F3DDECE-6F5F-4E56-815A-00A78595DD52}" type="presParOf" srcId="{F65ADA6C-8FCA-4BC8-A71B-79A8672C6B39}" destId="{3F193605-AF42-4C67-910C-F96E0AA53C3F}" srcOrd="4" destOrd="0" presId="urn:microsoft.com/office/officeart/2005/8/layout/vList5"/>
    <dgm:cxn modelId="{1C79142E-F6A6-407C-BE57-D0FE5B25E798}" type="presParOf" srcId="{3F193605-AF42-4C67-910C-F96E0AA53C3F}" destId="{A98ADB1E-4D26-4025-9A1A-917864E29BF5}" srcOrd="0" destOrd="0" presId="urn:microsoft.com/office/officeart/2005/8/layout/vList5"/>
    <dgm:cxn modelId="{F96DDCD2-E014-484F-911E-B8E540D53414}" type="presParOf" srcId="{3F193605-AF42-4C67-910C-F96E0AA53C3F}" destId="{6DB2F74A-BE48-4CE4-93AD-8FA13F2C0B9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3F307-E473-454C-B613-BAF3AE009ABD}">
      <dsp:nvSpPr>
        <dsp:cNvPr id="0" name=""/>
        <dsp:cNvSpPr/>
      </dsp:nvSpPr>
      <dsp:spPr>
        <a:xfrm rot="5400000">
          <a:off x="4373062" y="-1442660"/>
          <a:ext cx="2317204" cy="520253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b="0" i="0" kern="1200" dirty="0" smtClean="0">
              <a:latin typeface="微軟正黑體" pitchFamily="34" charset="-120"/>
              <a:ea typeface="微軟正黑體" pitchFamily="34" charset="-120"/>
            </a:rPr>
            <a:t>配合署內政策，自 </a:t>
          </a:r>
          <a:r>
            <a:rPr lang="en-US" altLang="zh-TW" sz="2000" b="0" i="0" kern="1200" dirty="0" smtClean="0">
              <a:latin typeface="微軟正黑體" pitchFamily="34" charset="-120"/>
              <a:ea typeface="微軟正黑體" pitchFamily="34" charset="-120"/>
            </a:rPr>
            <a:t>105</a:t>
          </a:r>
          <a:r>
            <a:rPr lang="zh-TW" altLang="en-US" sz="2000" b="0" i="0" kern="1200" dirty="0" smtClean="0">
              <a:latin typeface="微軟正黑體" pitchFamily="34" charset="-120"/>
              <a:ea typeface="微軟正黑體" pitchFamily="34" charset="-120"/>
            </a:rPr>
            <a:t>學年度始，高中優質化之申請資格調整為凡全國各公私立高中其學校普通科學生人數占全校學生人數比率超過</a:t>
          </a:r>
          <a:r>
            <a:rPr lang="en-US" altLang="zh-TW" sz="2000" b="0" i="0" kern="1200" dirty="0" smtClean="0">
              <a:latin typeface="微軟正黑體" pitchFamily="34" charset="-120"/>
              <a:ea typeface="微軟正黑體" pitchFamily="34" charset="-120"/>
            </a:rPr>
            <a:t>50%</a:t>
          </a:r>
          <a:r>
            <a:rPr lang="zh-TW" altLang="en-US" sz="2000" b="0" i="0" kern="1200" dirty="0" smtClean="0">
              <a:latin typeface="微軟正黑體" pitchFamily="34" charset="-120"/>
              <a:ea typeface="微軟正黑體" pitchFamily="34" charset="-120"/>
            </a:rPr>
            <a:t>者，得申請高中優質化計畫，反之則申請高職優質化為原則</a:t>
          </a:r>
          <a:endParaRPr lang="zh-TW" altLang="en-US" sz="2000" kern="1200" dirty="0">
            <a:latin typeface="微軟正黑體" pitchFamily="34" charset="-120"/>
            <a:ea typeface="微軟正黑體" pitchFamily="34" charset="-120"/>
          </a:endParaRPr>
        </a:p>
      </dsp:txBody>
      <dsp:txXfrm rot="-5400000">
        <a:off x="2930399" y="113120"/>
        <a:ext cx="5089415" cy="2090970"/>
      </dsp:txXfrm>
    </dsp:sp>
    <dsp:sp modelId="{40C2590B-30B2-4229-BCED-D04027C17F37}">
      <dsp:nvSpPr>
        <dsp:cNvPr id="0" name=""/>
        <dsp:cNvSpPr/>
      </dsp:nvSpPr>
      <dsp:spPr>
        <a:xfrm>
          <a:off x="1631" y="759"/>
          <a:ext cx="2926424" cy="231564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t>優高學校</a:t>
          </a:r>
          <a:endParaRPr lang="en-US" altLang="zh-TW" sz="2800" kern="1200" dirty="0" smtClean="0"/>
        </a:p>
        <a:p>
          <a:pPr lvl="0" algn="ctr" defTabSz="1244600">
            <a:lnSpc>
              <a:spcPct val="90000"/>
            </a:lnSpc>
            <a:spcBef>
              <a:spcPct val="0"/>
            </a:spcBef>
            <a:spcAft>
              <a:spcPct val="35000"/>
            </a:spcAft>
          </a:pPr>
          <a:r>
            <a:rPr lang="zh-TW" altLang="en-US" sz="2800" kern="1200" dirty="0" smtClean="0"/>
            <a:t>申請資格</a:t>
          </a:r>
          <a:endParaRPr lang="zh-TW" altLang="en-US" sz="2800" kern="1200" dirty="0"/>
        </a:p>
      </dsp:txBody>
      <dsp:txXfrm>
        <a:off x="114672" y="113800"/>
        <a:ext cx="2700342" cy="2089565"/>
      </dsp:txXfrm>
    </dsp:sp>
    <dsp:sp modelId="{196C5E6C-6314-41B8-816E-797E6FDB98F3}">
      <dsp:nvSpPr>
        <dsp:cNvPr id="0" name=""/>
        <dsp:cNvSpPr/>
      </dsp:nvSpPr>
      <dsp:spPr>
        <a:xfrm rot="5400000">
          <a:off x="4083865" y="1279522"/>
          <a:ext cx="2895597" cy="5202532"/>
        </a:xfrm>
        <a:prstGeom prst="round2SameRect">
          <a:avLst/>
        </a:prstGeom>
        <a:solidFill>
          <a:schemeClr val="accent3">
            <a:tint val="40000"/>
            <a:alpha val="90000"/>
            <a:hueOff val="-1448014"/>
            <a:satOff val="-977"/>
            <a:lumOff val="-1343"/>
            <a:alphaOff val="0"/>
          </a:schemeClr>
        </a:solidFill>
        <a:ln w="12700" cap="flat" cmpd="sng" algn="ctr">
          <a:solidFill>
            <a:schemeClr val="accent3">
              <a:tint val="40000"/>
              <a:alpha val="90000"/>
              <a:hueOff val="-1448014"/>
              <a:satOff val="-977"/>
              <a:lumOff val="-1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微軟正黑體" pitchFamily="34" charset="-120"/>
              <a:ea typeface="微軟正黑體" pitchFamily="34" charset="-120"/>
            </a:rPr>
            <a:t>學校評鑑成績</a:t>
          </a:r>
          <a:r>
            <a:rPr lang="zh-TW" altLang="en-US" sz="2000" kern="1200" dirty="0" smtClean="0">
              <a:latin typeface="微軟正黑體" pitchFamily="34" charset="-120"/>
              <a:ea typeface="微軟正黑體" pitchFamily="34" charset="-120"/>
            </a:rPr>
            <a:t>提升</a:t>
          </a:r>
          <a:endParaRPr lang="zh-TW" altLang="en-US" sz="2000" kern="1200" dirty="0">
            <a:latin typeface="微軟正黑體" pitchFamily="34" charset="-120"/>
            <a:ea typeface="微軟正黑體" pitchFamily="34" charset="-120"/>
          </a:endParaRPr>
        </a:p>
        <a:p>
          <a:pPr marL="228600" lvl="1" indent="-228600" algn="l" defTabSz="889000">
            <a:lnSpc>
              <a:spcPct val="90000"/>
            </a:lnSpc>
            <a:spcBef>
              <a:spcPct val="0"/>
            </a:spcBef>
            <a:spcAft>
              <a:spcPct val="15000"/>
            </a:spcAft>
            <a:buChar char="••"/>
          </a:pPr>
          <a:r>
            <a:rPr lang="zh-TW" altLang="en-US" sz="2000" b="1" kern="1200" dirty="0" smtClean="0">
              <a:solidFill>
                <a:srgbClr val="FF0000"/>
              </a:solidFill>
              <a:latin typeface="標楷體" panose="03000509000000000000" pitchFamily="65" charset="-120"/>
              <a:ea typeface="標楷體" panose="03000509000000000000" pitchFamily="65" charset="-120"/>
            </a:rPr>
            <a:t>教師專業發展 </a:t>
          </a:r>
          <a:r>
            <a:rPr lang="en-US" altLang="zh-TW" sz="2000" b="1" kern="1200" dirty="0" smtClean="0">
              <a:solidFill>
                <a:srgbClr val="FF0000"/>
              </a:solidFill>
              <a:latin typeface="標楷體" panose="03000509000000000000" pitchFamily="65" charset="-120"/>
              <a:ea typeface="標楷體" panose="03000509000000000000" pitchFamily="65" charset="-120"/>
            </a:rPr>
            <a:t>(</a:t>
          </a:r>
          <a:r>
            <a:rPr lang="zh-TW" altLang="en-US" sz="2000" b="1" kern="1200" dirty="0" smtClean="0">
              <a:solidFill>
                <a:srgbClr val="FF0000"/>
              </a:solidFill>
              <a:latin typeface="標楷體" panose="03000509000000000000" pitchFamily="65" charset="-120"/>
              <a:ea typeface="標楷體" panose="03000509000000000000" pitchFamily="65" charset="-120"/>
            </a:rPr>
            <a:t> 例如</a:t>
          </a:r>
          <a:r>
            <a:rPr lang="en-US" altLang="zh-TW" sz="2000" b="1" kern="1200" dirty="0" smtClean="0">
              <a:solidFill>
                <a:srgbClr val="FF0000"/>
              </a:solidFill>
              <a:latin typeface="標楷體" panose="03000509000000000000" pitchFamily="65" charset="-120"/>
              <a:ea typeface="標楷體" panose="03000509000000000000" pitchFamily="65" charset="-120"/>
            </a:rPr>
            <a:t>: </a:t>
          </a:r>
          <a:r>
            <a:rPr lang="zh-TW" altLang="en-US" sz="2000" b="1" kern="1200" dirty="0" smtClean="0">
              <a:solidFill>
                <a:srgbClr val="FF0000"/>
              </a:solidFill>
              <a:latin typeface="標楷體" panose="03000509000000000000" pitchFamily="65" charset="-120"/>
              <a:ea typeface="標楷體" panose="03000509000000000000" pitchFamily="65" charset="-120"/>
            </a:rPr>
            <a:t>教師專業發展評鑑、教師研習時數、</a:t>
          </a:r>
          <a:r>
            <a:rPr lang="en-US" altLang="zh-TW" sz="2000" b="1" kern="1200" dirty="0" smtClean="0">
              <a:solidFill>
                <a:srgbClr val="FF0000"/>
              </a:solidFill>
              <a:latin typeface="標楷體" panose="03000509000000000000" pitchFamily="65" charset="-120"/>
              <a:ea typeface="標楷體" panose="03000509000000000000" pitchFamily="65" charset="-120"/>
            </a:rPr>
            <a:t>PLC</a:t>
          </a:r>
          <a:r>
            <a:rPr lang="zh-TW" altLang="en-US" sz="2000" b="1" kern="1200" dirty="0" smtClean="0">
              <a:solidFill>
                <a:srgbClr val="FF0000"/>
              </a:solidFill>
              <a:latin typeface="標楷體" panose="03000509000000000000" pitchFamily="65" charset="-120"/>
              <a:ea typeface="標楷體" panose="03000509000000000000" pitchFamily="65" charset="-120"/>
            </a:rPr>
            <a:t>人數、公開觀課次數</a:t>
          </a:r>
          <a:r>
            <a:rPr lang="en-US" altLang="zh-TW" sz="2000" b="1" kern="1200" dirty="0" smtClean="0">
              <a:solidFill>
                <a:srgbClr val="FF0000"/>
              </a:solidFill>
              <a:latin typeface="標楷體" panose="03000509000000000000" pitchFamily="65" charset="-120"/>
              <a:ea typeface="標楷體" panose="03000509000000000000" pitchFamily="65" charset="-120"/>
            </a:rPr>
            <a:t>)</a:t>
          </a:r>
          <a:endParaRPr lang="zh-TW" altLang="en-US" sz="2000" kern="1200" dirty="0">
            <a:latin typeface="微軟正黑體" pitchFamily="34" charset="-120"/>
            <a:ea typeface="微軟正黑體" pitchFamily="34" charset="-120"/>
          </a:endParaRPr>
        </a:p>
        <a:p>
          <a:pPr marL="228600" lvl="1" indent="-228600" algn="l" defTabSz="889000">
            <a:lnSpc>
              <a:spcPct val="90000"/>
            </a:lnSpc>
            <a:spcBef>
              <a:spcPct val="0"/>
            </a:spcBef>
            <a:spcAft>
              <a:spcPct val="15000"/>
            </a:spcAft>
            <a:buChar char="••"/>
          </a:pPr>
          <a:r>
            <a:rPr lang="zh-TW" altLang="en-US" sz="2000" kern="1200" dirty="0" smtClean="0">
              <a:latin typeface="微軟正黑體" pitchFamily="34" charset="-120"/>
              <a:ea typeface="微軟正黑體" pitchFamily="34" charset="-120"/>
            </a:rPr>
            <a:t>學生就近入學</a:t>
          </a:r>
          <a:endParaRPr lang="zh-TW" altLang="en-US" sz="2000" kern="1200" dirty="0">
            <a:latin typeface="微軟正黑體" pitchFamily="34" charset="-120"/>
            <a:ea typeface="微軟正黑體" pitchFamily="34" charset="-120"/>
          </a:endParaRPr>
        </a:p>
        <a:p>
          <a:pPr marL="228600" lvl="1" indent="-228600" algn="l" defTabSz="889000">
            <a:lnSpc>
              <a:spcPct val="90000"/>
            </a:lnSpc>
            <a:spcBef>
              <a:spcPct val="0"/>
            </a:spcBef>
            <a:spcAft>
              <a:spcPct val="15000"/>
            </a:spcAft>
            <a:buChar char="••"/>
          </a:pPr>
          <a:r>
            <a:rPr lang="zh-TW" altLang="en-US" sz="2000" kern="1200" dirty="0" smtClean="0">
              <a:latin typeface="微軟正黑體" pitchFamily="34" charset="-120"/>
              <a:ea typeface="微軟正黑體" pitchFamily="34" charset="-120"/>
            </a:rPr>
            <a:t>學生適性揚才</a:t>
          </a:r>
          <a:r>
            <a:rPr lang="en-US" altLang="zh-TW" sz="2000" kern="1200" dirty="0" smtClean="0">
              <a:latin typeface="微軟正黑體" pitchFamily="34" charset="-120"/>
              <a:ea typeface="微軟正黑體" pitchFamily="34" charset="-120"/>
            </a:rPr>
            <a:t>(</a:t>
          </a:r>
          <a:r>
            <a:rPr lang="zh-TW" altLang="en-US" sz="2000" kern="1200" dirty="0" smtClean="0">
              <a:latin typeface="微軟正黑體" pitchFamily="34" charset="-120"/>
              <a:ea typeface="微軟正黑體" pitchFamily="34" charset="-120"/>
            </a:rPr>
            <a:t>畢業生英文能力檢定等</a:t>
          </a:r>
          <a:r>
            <a:rPr lang="en-US" altLang="zh-TW" sz="2000" kern="1200" dirty="0" smtClean="0">
              <a:latin typeface="微軟正黑體" pitchFamily="34" charset="-120"/>
              <a:ea typeface="微軟正黑體" pitchFamily="34" charset="-120"/>
            </a:rPr>
            <a:t>)</a:t>
          </a:r>
          <a:endParaRPr lang="zh-TW" altLang="en-US" sz="2000" kern="1200" dirty="0">
            <a:latin typeface="微軟正黑體" pitchFamily="34" charset="-120"/>
            <a:ea typeface="微軟正黑體" pitchFamily="34" charset="-120"/>
          </a:endParaRPr>
        </a:p>
        <a:p>
          <a:pPr marL="228600" lvl="1" indent="-228600" algn="l" defTabSz="889000">
            <a:lnSpc>
              <a:spcPct val="90000"/>
            </a:lnSpc>
            <a:spcBef>
              <a:spcPct val="0"/>
            </a:spcBef>
            <a:spcAft>
              <a:spcPct val="15000"/>
            </a:spcAft>
            <a:buChar char="••"/>
          </a:pPr>
          <a:r>
            <a:rPr lang="zh-TW" altLang="en-US" sz="2000" kern="1200" dirty="0" smtClean="0">
              <a:latin typeface="微軟正黑體" pitchFamily="34" charset="-120"/>
              <a:ea typeface="微軟正黑體" pitchFamily="34" charset="-120"/>
            </a:rPr>
            <a:t>行政效能提升</a:t>
          </a:r>
          <a:endParaRPr lang="zh-TW" altLang="en-US" sz="2000" kern="1200" dirty="0">
            <a:latin typeface="微軟正黑體" pitchFamily="34" charset="-120"/>
            <a:ea typeface="微軟正黑體" pitchFamily="34" charset="-120"/>
          </a:endParaRPr>
        </a:p>
      </dsp:txBody>
      <dsp:txXfrm rot="-5400000">
        <a:off x="2930398" y="2574341"/>
        <a:ext cx="5061181" cy="2612895"/>
      </dsp:txXfrm>
    </dsp:sp>
    <dsp:sp modelId="{7A840971-EC9C-4F28-B804-FE3053657389}">
      <dsp:nvSpPr>
        <dsp:cNvPr id="0" name=""/>
        <dsp:cNvSpPr/>
      </dsp:nvSpPr>
      <dsp:spPr>
        <a:xfrm>
          <a:off x="3973" y="2722965"/>
          <a:ext cx="2926424" cy="2315647"/>
        </a:xfrm>
        <a:prstGeom prst="round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kern="1200" dirty="0" smtClean="0"/>
            <a:t>學校</a:t>
          </a:r>
          <a:endParaRPr lang="en-US" altLang="zh-TW" sz="2800" kern="1200" dirty="0" smtClean="0"/>
        </a:p>
        <a:p>
          <a:pPr lvl="0" algn="ctr" defTabSz="1244600">
            <a:lnSpc>
              <a:spcPct val="90000"/>
            </a:lnSpc>
            <a:spcBef>
              <a:spcPct val="0"/>
            </a:spcBef>
            <a:spcAft>
              <a:spcPct val="35000"/>
            </a:spcAft>
          </a:pPr>
          <a:r>
            <a:rPr lang="zh-TW" altLang="en-US" sz="2800" kern="1200" dirty="0" smtClean="0"/>
            <a:t>高中優質化</a:t>
          </a:r>
          <a:r>
            <a:rPr lang="en-US" altLang="zh-TW" sz="2800" kern="1200" dirty="0" smtClean="0"/>
            <a:t>KPI</a:t>
          </a:r>
          <a:endParaRPr lang="zh-TW" altLang="en-US" sz="2800" kern="1200" dirty="0"/>
        </a:p>
      </dsp:txBody>
      <dsp:txXfrm>
        <a:off x="117014" y="2836006"/>
        <a:ext cx="2700342" cy="2089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E479A-1152-4BF9-A4F8-9779B6B92B70}">
      <dsp:nvSpPr>
        <dsp:cNvPr id="0" name=""/>
        <dsp:cNvSpPr/>
      </dsp:nvSpPr>
      <dsp:spPr>
        <a:xfrm>
          <a:off x="3255556" y="1200"/>
          <a:ext cx="4877374" cy="1311110"/>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altLang="zh-TW" sz="1800" kern="1200" dirty="0" smtClean="0">
              <a:latin typeface="微軟正黑體" pitchFamily="34" charset="-120"/>
              <a:ea typeface="微軟正黑體" pitchFamily="34" charset="-120"/>
            </a:rPr>
            <a:t>105</a:t>
          </a:r>
          <a:r>
            <a:rPr lang="zh-TW" altLang="en-US" sz="1800" kern="1200" dirty="0" smtClean="0">
              <a:latin typeface="微軟正黑體" pitchFamily="34" charset="-120"/>
              <a:ea typeface="微軟正黑體" pitchFamily="34" charset="-120"/>
            </a:rPr>
            <a:t>第一期程與第二期程整併</a:t>
          </a:r>
          <a:endParaRPr lang="zh-TW" altLang="en-US" sz="1800"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en-US" altLang="zh-TW" sz="1800" kern="1200" dirty="0" smtClean="0">
              <a:latin typeface="微軟正黑體" pitchFamily="34" charset="-120"/>
              <a:ea typeface="微軟正黑體" pitchFamily="34" charset="-120"/>
            </a:rPr>
            <a:t>106</a:t>
          </a:r>
          <a:r>
            <a:rPr lang="zh-TW" altLang="en-US" sz="1800" kern="1200" dirty="0" smtClean="0">
              <a:latin typeface="微軟正黑體" pitchFamily="34" charset="-120"/>
              <a:ea typeface="微軟正黑體" pitchFamily="34" charset="-120"/>
            </a:rPr>
            <a:t>或</a:t>
          </a:r>
          <a:r>
            <a:rPr lang="en-US" altLang="zh-TW" sz="1800" kern="1200" dirty="0" smtClean="0">
              <a:latin typeface="微軟正黑體" pitchFamily="34" charset="-120"/>
              <a:ea typeface="微軟正黑體" pitchFamily="34" charset="-120"/>
            </a:rPr>
            <a:t>107</a:t>
          </a:r>
          <a:r>
            <a:rPr lang="zh-TW" altLang="en-US" sz="1800" kern="1200" dirty="0" smtClean="0">
              <a:latin typeface="微軟正黑體" pitchFamily="34" charset="-120"/>
              <a:ea typeface="微軟正黑體" pitchFamily="34" charset="-120"/>
            </a:rPr>
            <a:t>第二期程與第三期程整併</a:t>
          </a:r>
          <a:endParaRPr lang="zh-TW" altLang="en-US" sz="1800"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舉辦相關之期程整併計畫撰寫工作坊</a:t>
          </a:r>
          <a:endParaRPr lang="zh-TW" altLang="en-US" sz="1800" kern="1200" dirty="0">
            <a:latin typeface="微軟正黑體" pitchFamily="34" charset="-120"/>
            <a:ea typeface="微軟正黑體" pitchFamily="34" charset="-120"/>
          </a:endParaRPr>
        </a:p>
      </dsp:txBody>
      <dsp:txXfrm>
        <a:off x="3255556" y="165089"/>
        <a:ext cx="4385708" cy="983332"/>
      </dsp:txXfrm>
    </dsp:sp>
    <dsp:sp modelId="{B3025057-82A3-49D4-A4C9-D0C1050EF104}">
      <dsp:nvSpPr>
        <dsp:cNvPr id="0" name=""/>
        <dsp:cNvSpPr/>
      </dsp:nvSpPr>
      <dsp:spPr>
        <a:xfrm>
          <a:off x="0" y="183042"/>
          <a:ext cx="3251583" cy="911418"/>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itchFamily="34" charset="-120"/>
              <a:ea typeface="微軟正黑體" pitchFamily="34" charset="-120"/>
            </a:rPr>
            <a:t>期程整併</a:t>
          </a:r>
          <a:endParaRPr lang="zh-TW" altLang="en-US" sz="2800" b="1" kern="1200" dirty="0">
            <a:solidFill>
              <a:schemeClr val="tx1"/>
            </a:solidFill>
            <a:latin typeface="微軟正黑體" pitchFamily="34" charset="-120"/>
            <a:ea typeface="微軟正黑體" pitchFamily="34" charset="-120"/>
          </a:endParaRPr>
        </a:p>
      </dsp:txBody>
      <dsp:txXfrm>
        <a:off x="44492" y="227534"/>
        <a:ext cx="3162599" cy="822434"/>
      </dsp:txXfrm>
    </dsp:sp>
    <dsp:sp modelId="{2A2469B1-796D-43EB-AAB2-32240DADA267}">
      <dsp:nvSpPr>
        <dsp:cNvPr id="0" name=""/>
        <dsp:cNvSpPr/>
      </dsp:nvSpPr>
      <dsp:spPr>
        <a:xfrm>
          <a:off x="3221661" y="1181123"/>
          <a:ext cx="4915242" cy="1541482"/>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zh-TW" altLang="en-US" sz="1700" b="1" kern="1200" dirty="0" smtClean="0">
              <a:solidFill>
                <a:srgbClr val="FF0000"/>
              </a:solidFill>
              <a:latin typeface="微軟正黑體" pitchFamily="34" charset="-120"/>
              <a:ea typeface="微軟正黑體" pitchFamily="34" charset="-120"/>
            </a:rPr>
            <a:t>協助學校因應</a:t>
          </a:r>
          <a:r>
            <a:rPr lang="en-US" altLang="zh-TW" sz="1700" b="1" kern="1200" dirty="0" smtClean="0">
              <a:solidFill>
                <a:srgbClr val="FF0000"/>
              </a:solidFill>
              <a:latin typeface="微軟正黑體" pitchFamily="34" charset="-120"/>
              <a:ea typeface="微軟正黑體" pitchFamily="34" charset="-120"/>
            </a:rPr>
            <a:t>107</a:t>
          </a:r>
          <a:r>
            <a:rPr lang="zh-TW" altLang="en-US" sz="1700" b="1" kern="1200" dirty="0" smtClean="0">
              <a:solidFill>
                <a:srgbClr val="FF0000"/>
              </a:solidFill>
              <a:latin typeface="微軟正黑體" pitchFamily="34" charset="-120"/>
              <a:ea typeface="微軟正黑體" pitchFamily="34" charset="-120"/>
            </a:rPr>
            <a:t>總體課程之發展</a:t>
          </a:r>
          <a:endParaRPr lang="zh-TW" altLang="en-US" sz="1700" b="1" kern="1200" dirty="0">
            <a:solidFill>
              <a:srgbClr val="FF0000"/>
            </a:solidFill>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lang="zh-TW" altLang="en-US" sz="1700" kern="1200" dirty="0" smtClean="0">
              <a:solidFill>
                <a:srgbClr val="FF0000"/>
              </a:solidFill>
              <a:latin typeface="微軟正黑體" pitchFamily="34" charset="-120"/>
              <a:ea typeface="微軟正黑體" pitchFamily="34" charset="-120"/>
            </a:rPr>
            <a:t>至少須有一個子計畫</a:t>
          </a:r>
          <a:r>
            <a:rPr lang="zh-TW" altLang="en-US" sz="1700" kern="1200" dirty="0" smtClean="0">
              <a:solidFill>
                <a:schemeClr val="tx1"/>
              </a:solidFill>
              <a:latin typeface="微軟正黑體" pitchFamily="34" charset="-120"/>
              <a:ea typeface="微軟正黑體" pitchFamily="34" charset="-120"/>
            </a:rPr>
            <a:t>與</a:t>
          </a:r>
          <a:r>
            <a:rPr lang="en-US" altLang="zh-TW" sz="1700" kern="1200" dirty="0" smtClean="0">
              <a:solidFill>
                <a:schemeClr val="tx1"/>
              </a:solidFill>
              <a:latin typeface="微軟正黑體" pitchFamily="34" charset="-120"/>
              <a:ea typeface="微軟正黑體" pitchFamily="34" charset="-120"/>
            </a:rPr>
            <a:t>107</a:t>
          </a:r>
          <a:r>
            <a:rPr lang="zh-TW" altLang="en-US" sz="1700" kern="1200" dirty="0" smtClean="0">
              <a:solidFill>
                <a:schemeClr val="tx1"/>
              </a:solidFill>
              <a:latin typeface="微軟正黑體" pitchFamily="34" charset="-120"/>
              <a:ea typeface="微軟正黑體" pitchFamily="34" charset="-120"/>
            </a:rPr>
            <a:t>課程之規劃相關</a:t>
          </a:r>
          <a:endParaRPr lang="zh-TW" altLang="en-US" sz="1700" kern="1200" dirty="0">
            <a:solidFill>
              <a:schemeClr val="tx1"/>
            </a:solidFill>
            <a:latin typeface="微軟正黑體" pitchFamily="34" charset="-120"/>
            <a:ea typeface="微軟正黑體" pitchFamily="34" charset="-120"/>
          </a:endParaRPr>
        </a:p>
        <a:p>
          <a:pPr marL="171450" lvl="1" indent="-171450" algn="l" defTabSz="755650">
            <a:lnSpc>
              <a:spcPct val="90000"/>
            </a:lnSpc>
            <a:spcBef>
              <a:spcPct val="0"/>
            </a:spcBef>
            <a:spcAft>
              <a:spcPct val="15000"/>
            </a:spcAft>
            <a:buChar char="••"/>
          </a:pPr>
          <a:r>
            <a:rPr lang="zh-TW" altLang="en-US" sz="1700" kern="1200" dirty="0" smtClean="0">
              <a:solidFill>
                <a:srgbClr val="FF0000"/>
              </a:solidFill>
              <a:latin typeface="微軟正黑體" pitchFamily="34" charset="-120"/>
              <a:ea typeface="微軟正黑體" pitchFamily="34" charset="-120"/>
            </a:rPr>
            <a:t>增進教師專業學習社群</a:t>
          </a:r>
          <a:r>
            <a:rPr lang="zh-TW" altLang="en-US" sz="1700" kern="1200" dirty="0" smtClean="0">
              <a:solidFill>
                <a:schemeClr val="tx1"/>
              </a:solidFill>
              <a:latin typeface="微軟正黑體" pitchFamily="34" charset="-120"/>
              <a:ea typeface="微軟正黑體" pitchFamily="34" charset="-120"/>
            </a:rPr>
            <a:t>與</a:t>
          </a:r>
          <a:r>
            <a:rPr lang="en-US" altLang="en-US" sz="1700" kern="1200" dirty="0" smtClean="0">
              <a:solidFill>
                <a:schemeClr val="tx1"/>
              </a:solidFill>
              <a:latin typeface="微軟正黑體" pitchFamily="34" charset="-120"/>
              <a:ea typeface="微軟正黑體" pitchFamily="34" charset="-120"/>
            </a:rPr>
            <a:t>107</a:t>
          </a:r>
          <a:r>
            <a:rPr lang="zh-TW" altLang="en-US" sz="1700" kern="1200" dirty="0" smtClean="0">
              <a:solidFill>
                <a:schemeClr val="tx1"/>
              </a:solidFill>
              <a:latin typeface="微軟正黑體" pitchFamily="34" charset="-120"/>
              <a:ea typeface="微軟正黑體" pitchFamily="34" charset="-120"/>
            </a:rPr>
            <a:t>課程之規劃</a:t>
          </a:r>
          <a:endParaRPr lang="zh-TW" altLang="en-US" sz="1700" kern="1200" dirty="0">
            <a:solidFill>
              <a:schemeClr val="tx1"/>
            </a:solidFill>
            <a:latin typeface="微軟正黑體" pitchFamily="34" charset="-120"/>
            <a:ea typeface="微軟正黑體" pitchFamily="34" charset="-120"/>
          </a:endParaRPr>
        </a:p>
      </dsp:txBody>
      <dsp:txXfrm>
        <a:off x="3221661" y="1373808"/>
        <a:ext cx="4337186" cy="1156112"/>
      </dsp:txXfrm>
    </dsp:sp>
    <dsp:sp modelId="{D935F680-74EB-40D7-878B-D0620F9FAA36}">
      <dsp:nvSpPr>
        <dsp:cNvPr id="0" name=""/>
        <dsp:cNvSpPr/>
      </dsp:nvSpPr>
      <dsp:spPr>
        <a:xfrm>
          <a:off x="34367" y="1516172"/>
          <a:ext cx="3217839" cy="9747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altLang="zh-TW" sz="2800" b="1" kern="1200" dirty="0" smtClean="0">
              <a:solidFill>
                <a:schemeClr val="tx1"/>
              </a:solidFill>
              <a:latin typeface="微軟正黑體" pitchFamily="34" charset="-120"/>
              <a:ea typeface="微軟正黑體" pitchFamily="34" charset="-120"/>
            </a:rPr>
            <a:t>107</a:t>
          </a:r>
          <a:r>
            <a:rPr lang="zh-TW" altLang="en-US" sz="2800" b="1" kern="1200" dirty="0" smtClean="0">
              <a:solidFill>
                <a:schemeClr val="tx1"/>
              </a:solidFill>
              <a:latin typeface="微軟正黑體" pitchFamily="34" charset="-120"/>
              <a:ea typeface="微軟正黑體" pitchFamily="34" charset="-120"/>
            </a:rPr>
            <a:t>課綱</a:t>
          </a:r>
          <a:endParaRPr lang="zh-TW" altLang="en-US" sz="2800" b="1" kern="1200" dirty="0">
            <a:solidFill>
              <a:schemeClr val="tx1"/>
            </a:solidFill>
            <a:latin typeface="微軟正黑體" pitchFamily="34" charset="-120"/>
            <a:ea typeface="微軟正黑體" pitchFamily="34" charset="-120"/>
          </a:endParaRPr>
        </a:p>
      </dsp:txBody>
      <dsp:txXfrm>
        <a:off x="81950" y="1563755"/>
        <a:ext cx="3122673" cy="879580"/>
      </dsp:txXfrm>
    </dsp:sp>
    <dsp:sp modelId="{37AA47A3-B610-4E63-B684-21975C159B55}">
      <dsp:nvSpPr>
        <dsp:cNvPr id="0" name=""/>
        <dsp:cNvSpPr/>
      </dsp:nvSpPr>
      <dsp:spPr>
        <a:xfrm>
          <a:off x="3133396" y="2808822"/>
          <a:ext cx="5003507" cy="1137027"/>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zh-TW" altLang="en-US" sz="1600" kern="1200" dirty="0" smtClean="0">
              <a:latin typeface="微軟正黑體" pitchFamily="34" charset="-120"/>
              <a:ea typeface="微軟正黑體" pitchFamily="34" charset="-120"/>
            </a:rPr>
            <a:t> </a:t>
          </a:r>
          <a:r>
            <a:rPr lang="zh-TW" altLang="en-US" sz="1800" kern="1200" dirty="0" smtClean="0">
              <a:latin typeface="微軟正黑體" pitchFamily="34" charset="-120"/>
              <a:ea typeface="微軟正黑體" pitchFamily="34" charset="-120"/>
            </a:rPr>
            <a:t>專家諮輔改為</a:t>
          </a:r>
          <a:r>
            <a:rPr lang="zh-TW" altLang="en-US" sz="1800" kern="1200" dirty="0" smtClean="0">
              <a:solidFill>
                <a:srgbClr val="FF0000"/>
              </a:solidFill>
              <a:latin typeface="微軟正黑體" pitchFamily="34" charset="-120"/>
              <a:ea typeface="微軟正黑體" pitchFamily="34" charset="-120"/>
            </a:rPr>
            <a:t>諮詢輔導</a:t>
          </a:r>
          <a:r>
            <a:rPr lang="zh-TW" altLang="en-US" sz="1800" kern="1200" dirty="0" smtClean="0">
              <a:latin typeface="微軟正黑體" pitchFamily="34" charset="-120"/>
              <a:ea typeface="微軟正黑體" pitchFamily="34" charset="-120"/>
            </a:rPr>
            <a:t>與</a:t>
          </a:r>
          <a:r>
            <a:rPr lang="zh-TW" altLang="en-US" sz="1800" kern="1200" dirty="0" smtClean="0">
              <a:solidFill>
                <a:srgbClr val="FF0000"/>
              </a:solidFill>
              <a:latin typeface="微軟正黑體" pitchFamily="34" charset="-120"/>
              <a:ea typeface="微軟正黑體" pitchFamily="34" charset="-120"/>
            </a:rPr>
            <a:t>訪視輔導</a:t>
          </a:r>
          <a:r>
            <a:rPr lang="zh-TW" altLang="en-US" sz="1800" kern="1200" dirty="0" smtClean="0">
              <a:latin typeface="微軟正黑體" pitchFamily="34" charset="-120"/>
              <a:ea typeface="微軟正黑體" pitchFamily="34" charset="-120"/>
            </a:rPr>
            <a:t>兩類型</a:t>
          </a:r>
          <a:endParaRPr lang="zh-TW" altLang="en-US" sz="1800"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 著重於諮輔長期陪伴之功能</a:t>
          </a:r>
          <a:endParaRPr lang="zh-TW" altLang="en-US" sz="1800"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 協助學校</a:t>
          </a:r>
          <a:r>
            <a:rPr lang="en-US" altLang="zh-TW" sz="1800" kern="1200" dirty="0" smtClean="0">
              <a:latin typeface="微軟正黑體" pitchFamily="34" charset="-120"/>
              <a:ea typeface="微軟正黑體" pitchFamily="34" charset="-120"/>
            </a:rPr>
            <a:t>107</a:t>
          </a:r>
          <a:r>
            <a:rPr lang="zh-TW" altLang="en-US" sz="1800" kern="1200" dirty="0" smtClean="0">
              <a:latin typeface="微軟正黑體" pitchFamily="34" charset="-120"/>
              <a:ea typeface="微軟正黑體" pitchFamily="34" charset="-120"/>
            </a:rPr>
            <a:t>課綱課程發展之因應</a:t>
          </a:r>
          <a:endParaRPr lang="zh-TW" altLang="en-US" sz="1800" kern="1200" dirty="0">
            <a:latin typeface="微軟正黑體" pitchFamily="34" charset="-120"/>
            <a:ea typeface="微軟正黑體" pitchFamily="34" charset="-120"/>
          </a:endParaRPr>
        </a:p>
      </dsp:txBody>
      <dsp:txXfrm>
        <a:off x="3133396" y="2950950"/>
        <a:ext cx="4577122" cy="852771"/>
      </dsp:txXfrm>
    </dsp:sp>
    <dsp:sp modelId="{798E9653-84D8-4C04-8755-0E9D15CB9AB3}">
      <dsp:nvSpPr>
        <dsp:cNvPr id="0" name=""/>
        <dsp:cNvSpPr/>
      </dsp:nvSpPr>
      <dsp:spPr>
        <a:xfrm>
          <a:off x="31316" y="2939715"/>
          <a:ext cx="3127622" cy="825077"/>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itchFamily="34" charset="-120"/>
              <a:ea typeface="微軟正黑體" pitchFamily="34" charset="-120"/>
            </a:rPr>
            <a:t>專家諮輔</a:t>
          </a:r>
          <a:endParaRPr lang="zh-TW" altLang="en-US" sz="2800" b="1" kern="1200" dirty="0">
            <a:solidFill>
              <a:schemeClr val="tx1"/>
            </a:solidFill>
            <a:latin typeface="微軟正黑體" pitchFamily="34" charset="-120"/>
            <a:ea typeface="微軟正黑體" pitchFamily="34" charset="-120"/>
          </a:endParaRPr>
        </a:p>
      </dsp:txBody>
      <dsp:txXfrm>
        <a:off x="71593" y="2979992"/>
        <a:ext cx="3047068" cy="744523"/>
      </dsp:txXfrm>
    </dsp:sp>
    <dsp:sp modelId="{F561C930-D378-49F6-94CB-E878CAE153CE}">
      <dsp:nvSpPr>
        <dsp:cNvPr id="0" name=""/>
        <dsp:cNvSpPr/>
      </dsp:nvSpPr>
      <dsp:spPr>
        <a:xfrm>
          <a:off x="3146416" y="4066441"/>
          <a:ext cx="4823430" cy="902110"/>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規劃及舉辦</a:t>
          </a:r>
          <a:r>
            <a:rPr lang="zh-TW" altLang="en-US" sz="1800" kern="1200" dirty="0" smtClean="0">
              <a:solidFill>
                <a:srgbClr val="FF0000"/>
              </a:solidFill>
              <a:latin typeface="微軟正黑體" pitchFamily="34" charset="-120"/>
              <a:ea typeface="微軟正黑體" pitchFamily="34" charset="-120"/>
            </a:rPr>
            <a:t>學校領導、教師增能、課程發展、</a:t>
          </a:r>
          <a:r>
            <a:rPr lang="en-US" altLang="zh-TW" sz="1800" kern="1200" dirty="0" smtClean="0">
              <a:solidFill>
                <a:srgbClr val="FF0000"/>
              </a:solidFill>
              <a:latin typeface="微軟正黑體" pitchFamily="34" charset="-120"/>
              <a:ea typeface="微軟正黑體" pitchFamily="34" charset="-120"/>
            </a:rPr>
            <a:t>107</a:t>
          </a:r>
          <a:r>
            <a:rPr lang="zh-TW" altLang="en-US" sz="1800" kern="1200" dirty="0" smtClean="0">
              <a:solidFill>
                <a:srgbClr val="FF0000"/>
              </a:solidFill>
              <a:latin typeface="微軟正黑體" pitchFamily="34" charset="-120"/>
              <a:ea typeface="微軟正黑體" pitchFamily="34" charset="-120"/>
            </a:rPr>
            <a:t>課綱</a:t>
          </a:r>
          <a:r>
            <a:rPr lang="zh-TW" altLang="en-US" sz="1800" kern="1200" dirty="0" smtClean="0">
              <a:latin typeface="微軟正黑體" pitchFamily="34" charset="-120"/>
              <a:ea typeface="微軟正黑體" pitchFamily="34" charset="-120"/>
            </a:rPr>
            <a:t>等相關之工作坊</a:t>
          </a:r>
          <a:endParaRPr lang="zh-TW" altLang="en-US" sz="1800" kern="1200" dirty="0">
            <a:latin typeface="微軟正黑體" pitchFamily="34" charset="-120"/>
            <a:ea typeface="微軟正黑體" pitchFamily="34" charset="-120"/>
          </a:endParaRPr>
        </a:p>
      </dsp:txBody>
      <dsp:txXfrm>
        <a:off x="3146416" y="4179205"/>
        <a:ext cx="4485139" cy="676582"/>
      </dsp:txXfrm>
    </dsp:sp>
    <dsp:sp modelId="{69FB9B43-47D8-47FA-A369-CDFAD3BFE38A}">
      <dsp:nvSpPr>
        <dsp:cNvPr id="0" name=""/>
        <dsp:cNvSpPr/>
      </dsp:nvSpPr>
      <dsp:spPr>
        <a:xfrm>
          <a:off x="68565" y="4005619"/>
          <a:ext cx="3124641" cy="8070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chemeClr val="tx1"/>
              </a:solidFill>
              <a:latin typeface="微軟正黑體" pitchFamily="34" charset="-120"/>
              <a:ea typeface="微軟正黑體" pitchFamily="34" charset="-120"/>
            </a:rPr>
            <a:t>學校培力增能</a:t>
          </a:r>
          <a:endParaRPr lang="zh-TW" altLang="en-US" sz="2800" b="1" kern="1200" dirty="0">
            <a:solidFill>
              <a:schemeClr val="tx1"/>
            </a:solidFill>
            <a:latin typeface="微軟正黑體" pitchFamily="34" charset="-120"/>
            <a:ea typeface="微軟正黑體" pitchFamily="34" charset="-120"/>
          </a:endParaRPr>
        </a:p>
      </dsp:txBody>
      <dsp:txXfrm>
        <a:off x="107960" y="4045014"/>
        <a:ext cx="3045851" cy="728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79DF-C198-4707-8D1C-393BE43BE78F}">
      <dsp:nvSpPr>
        <dsp:cNvPr id="0" name=""/>
        <dsp:cNvSpPr/>
      </dsp:nvSpPr>
      <dsp:spPr>
        <a:xfrm rot="5400000">
          <a:off x="4684677" y="-2138830"/>
          <a:ext cx="1164757" cy="5737616"/>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確認學科知識地圖能與校本學生能力指標呼應</a:t>
          </a:r>
          <a:endParaRPr lang="zh-TW" altLang="en-US" sz="1800" kern="1200" dirty="0">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kern="1200" dirty="0" smtClean="0">
              <a:latin typeface="微軟正黑體" pitchFamily="34" charset="-120"/>
              <a:ea typeface="微軟正黑體" pitchFamily="34" charset="-120"/>
            </a:rPr>
            <a:t>發展</a:t>
          </a:r>
          <a:r>
            <a:rPr lang="en-US" altLang="en-US" sz="1800" kern="1200" dirty="0" smtClean="0">
              <a:latin typeface="微軟正黑體" pitchFamily="34" charset="-120"/>
              <a:ea typeface="微軟正黑體" pitchFamily="34" charset="-120"/>
            </a:rPr>
            <a:t>107</a:t>
          </a:r>
          <a:r>
            <a:rPr lang="zh-TW" altLang="en-US" sz="1800" kern="1200" dirty="0" smtClean="0">
              <a:latin typeface="微軟正黑體" pitchFamily="34" charset="-120"/>
              <a:ea typeface="微軟正黑體" pitchFamily="34" charset="-120"/>
            </a:rPr>
            <a:t>課綱重點課程</a:t>
          </a:r>
          <a:r>
            <a:rPr lang="en-US" altLang="zh-TW" sz="1800" kern="1200" dirty="0" smtClean="0">
              <a:latin typeface="微軟正黑體" pitchFamily="34" charset="-120"/>
              <a:ea typeface="微軟正黑體" pitchFamily="34" charset="-120"/>
            </a:rPr>
            <a:t>(</a:t>
          </a:r>
          <a:r>
            <a:rPr lang="zh-TW" altLang="en-US" sz="1800" kern="1200" dirty="0" smtClean="0">
              <a:latin typeface="微軟正黑體" pitchFamily="34" charset="-120"/>
              <a:ea typeface="微軟正黑體" pitchFamily="34" charset="-120"/>
            </a:rPr>
            <a:t>包含多元選修、彈性學習、加深加廣等</a:t>
          </a:r>
          <a:r>
            <a:rPr lang="en-US" altLang="zh-TW" sz="1800" kern="1200" dirty="0" smtClean="0">
              <a:latin typeface="微軟正黑體" pitchFamily="34" charset="-120"/>
              <a:ea typeface="微軟正黑體" pitchFamily="34" charset="-120"/>
            </a:rPr>
            <a:t>)</a:t>
          </a:r>
          <a:r>
            <a:rPr lang="zh-TW" altLang="zh-TW" sz="1800" kern="1200" dirty="0" smtClean="0">
              <a:latin typeface="微軟正黑體" pitchFamily="34" charset="-120"/>
              <a:ea typeface="微軟正黑體" pitchFamily="34" charset="-120"/>
            </a:rPr>
            <a:t>可含</a:t>
          </a:r>
          <a:r>
            <a:rPr lang="en-US" altLang="zh-TW" sz="1800" kern="1200" dirty="0" smtClean="0">
              <a:latin typeface="微軟正黑體" pitchFamily="34" charset="-120"/>
              <a:ea typeface="微軟正黑體" pitchFamily="34" charset="-120"/>
            </a:rPr>
            <a:t>18</a:t>
          </a:r>
          <a:r>
            <a:rPr lang="zh-TW" altLang="zh-TW" sz="1800" kern="1200" dirty="0" smtClean="0">
              <a:latin typeface="微軟正黑體" pitchFamily="34" charset="-120"/>
              <a:ea typeface="微軟正黑體" pitchFamily="34" charset="-120"/>
            </a:rPr>
            <a:t>週教學計劃</a:t>
          </a:r>
          <a:endParaRPr lang="zh-TW" altLang="en-US" sz="1800" kern="1200" dirty="0">
            <a:latin typeface="微軟正黑體" pitchFamily="34" charset="-120"/>
            <a:ea typeface="微軟正黑體" pitchFamily="34" charset="-120"/>
          </a:endParaRPr>
        </a:p>
      </dsp:txBody>
      <dsp:txXfrm rot="-5400000">
        <a:off x="2398248" y="204458"/>
        <a:ext cx="5680757" cy="1051039"/>
      </dsp:txXfrm>
    </dsp:sp>
    <dsp:sp modelId="{B3ECDE91-BF58-4E32-8EDC-780B86EC59EB}">
      <dsp:nvSpPr>
        <dsp:cNvPr id="0" name=""/>
        <dsp:cNvSpPr/>
      </dsp:nvSpPr>
      <dsp:spPr>
        <a:xfrm>
          <a:off x="1039" y="2005"/>
          <a:ext cx="2397208" cy="14559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kern="1200" dirty="0" smtClean="0"/>
            <a:t>子計畫</a:t>
          </a:r>
          <a:r>
            <a:rPr lang="en-US" altLang="zh-TW" sz="3200" kern="1200" dirty="0" smtClean="0"/>
            <a:t>A-1</a:t>
          </a:r>
          <a:endParaRPr lang="zh-TW" altLang="en-US" sz="3200" kern="1200" dirty="0"/>
        </a:p>
      </dsp:txBody>
      <dsp:txXfrm>
        <a:off x="72112" y="73078"/>
        <a:ext cx="2255062" cy="1313800"/>
      </dsp:txXfrm>
    </dsp:sp>
    <dsp:sp modelId="{715E3012-16F9-450A-A5F2-6365469D5C47}">
      <dsp:nvSpPr>
        <dsp:cNvPr id="0" name=""/>
        <dsp:cNvSpPr/>
      </dsp:nvSpPr>
      <dsp:spPr>
        <a:xfrm rot="5400000">
          <a:off x="4492877" y="-564142"/>
          <a:ext cx="1541276" cy="5731058"/>
        </a:xfrm>
        <a:prstGeom prst="round2SameRect">
          <a:avLst/>
        </a:prstGeom>
        <a:solidFill>
          <a:schemeClr val="accent3">
            <a:tint val="40000"/>
            <a:alpha val="90000"/>
            <a:hueOff val="-724007"/>
            <a:satOff val="-488"/>
            <a:lumOff val="-671"/>
            <a:alphaOff val="0"/>
          </a:schemeClr>
        </a:solidFill>
        <a:ln w="12700" cap="flat" cmpd="sng" algn="ctr">
          <a:solidFill>
            <a:schemeClr val="accent3">
              <a:tint val="40000"/>
              <a:alpha val="90000"/>
              <a:hueOff val="-724007"/>
              <a:satOff val="-488"/>
              <a:lumOff val="-6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smtClean="0"/>
            <a:t>課程設計工作坊</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跨校教師專業學習社群交流</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共同備課與公開觀議課</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教學活化與創新工作坊</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校內網路教學資源庫</a:t>
          </a:r>
          <a:endParaRPr lang="zh-TW" altLang="en-US" sz="1600" kern="1200" dirty="0"/>
        </a:p>
      </dsp:txBody>
      <dsp:txXfrm rot="-5400000">
        <a:off x="2397987" y="1605987"/>
        <a:ext cx="5655819" cy="1390798"/>
      </dsp:txXfrm>
    </dsp:sp>
    <dsp:sp modelId="{A28BEE1C-CE2F-4086-AD88-545D702CAE6B}">
      <dsp:nvSpPr>
        <dsp:cNvPr id="0" name=""/>
        <dsp:cNvSpPr/>
      </dsp:nvSpPr>
      <dsp:spPr>
        <a:xfrm>
          <a:off x="1039" y="1573413"/>
          <a:ext cx="2396946" cy="1455946"/>
        </a:xfrm>
        <a:prstGeom prst="roundRect">
          <a:avLst/>
        </a:prstGeom>
        <a:solidFill>
          <a:schemeClr val="accent3">
            <a:hueOff val="-707096"/>
            <a:satOff val="3212"/>
            <a:lumOff val="-37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kern="1200" dirty="0" smtClean="0"/>
            <a:t>子計畫</a:t>
          </a:r>
          <a:r>
            <a:rPr lang="en-US" altLang="zh-TW" sz="3200" kern="1200" dirty="0" smtClean="0"/>
            <a:t>A-2</a:t>
          </a:r>
          <a:endParaRPr lang="zh-TW" altLang="en-US" sz="3200" kern="1200" dirty="0"/>
        </a:p>
      </dsp:txBody>
      <dsp:txXfrm>
        <a:off x="72112" y="1644486"/>
        <a:ext cx="2254800" cy="1313800"/>
      </dsp:txXfrm>
    </dsp:sp>
    <dsp:sp modelId="{6DB2F74A-BE48-4CE4-93AD-8FA13F2C0B95}">
      <dsp:nvSpPr>
        <dsp:cNvPr id="0" name=""/>
        <dsp:cNvSpPr/>
      </dsp:nvSpPr>
      <dsp:spPr>
        <a:xfrm rot="5400000">
          <a:off x="4309698" y="1134157"/>
          <a:ext cx="1765492" cy="5790832"/>
        </a:xfrm>
        <a:prstGeom prst="round2SameRect">
          <a:avLst/>
        </a:prstGeom>
        <a:solidFill>
          <a:schemeClr val="accent3">
            <a:tint val="40000"/>
            <a:alpha val="90000"/>
            <a:hueOff val="-1448014"/>
            <a:satOff val="-977"/>
            <a:lumOff val="-1343"/>
            <a:alphaOff val="0"/>
          </a:schemeClr>
        </a:solidFill>
        <a:ln w="12700" cap="flat" cmpd="sng" algn="ctr">
          <a:solidFill>
            <a:schemeClr val="accent3">
              <a:tint val="40000"/>
              <a:alpha val="90000"/>
              <a:hueOff val="-1448014"/>
              <a:satOff val="-977"/>
              <a:lumOff val="-1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TW" altLang="en-US" sz="1600" kern="1200" dirty="0" smtClean="0"/>
            <a:t>成立課程核心工作小組</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規劃課程發展時程</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舉辦課程發展共識營</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盤整課程時數與學分 </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盤點教師員額、設備與空間</a:t>
          </a:r>
          <a:endParaRPr lang="zh-TW" altLang="en-US" sz="1600" kern="1200" dirty="0"/>
        </a:p>
        <a:p>
          <a:pPr marL="171450" lvl="1" indent="-171450" algn="l" defTabSz="711200">
            <a:lnSpc>
              <a:spcPct val="90000"/>
            </a:lnSpc>
            <a:spcBef>
              <a:spcPct val="0"/>
            </a:spcBef>
            <a:spcAft>
              <a:spcPct val="15000"/>
            </a:spcAft>
            <a:buChar char="••"/>
          </a:pPr>
          <a:r>
            <a:rPr lang="zh-TW" altLang="en-US" sz="1600" kern="1200" dirty="0" smtClean="0"/>
            <a:t>確認十二年國民基本教育課程總體計畫書與架構</a:t>
          </a:r>
          <a:endParaRPr lang="zh-TW" altLang="en-US" sz="1600" kern="1200" dirty="0"/>
        </a:p>
      </dsp:txBody>
      <dsp:txXfrm rot="-5400000">
        <a:off x="2297028" y="3233011"/>
        <a:ext cx="5704648" cy="1593124"/>
      </dsp:txXfrm>
    </dsp:sp>
    <dsp:sp modelId="{A98ADB1E-4D26-4025-9A1A-917864E29BF5}">
      <dsp:nvSpPr>
        <dsp:cNvPr id="0" name=""/>
        <dsp:cNvSpPr/>
      </dsp:nvSpPr>
      <dsp:spPr>
        <a:xfrm>
          <a:off x="1039" y="3299595"/>
          <a:ext cx="2343771" cy="1455946"/>
        </a:xfrm>
        <a:prstGeom prst="roundRect">
          <a:avLst/>
        </a:prstGeom>
        <a:solidFill>
          <a:schemeClr val="accent3">
            <a:hueOff val="-1414192"/>
            <a:satOff val="6425"/>
            <a:lumOff val="-745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kern="1200" dirty="0" smtClean="0"/>
            <a:t>子計畫</a:t>
          </a:r>
          <a:r>
            <a:rPr lang="en-US" altLang="zh-TW" sz="3200" kern="1200" dirty="0" smtClean="0"/>
            <a:t>A-3</a:t>
          </a:r>
          <a:endParaRPr lang="zh-TW" altLang="en-US" sz="3200" kern="1200" dirty="0"/>
        </a:p>
      </dsp:txBody>
      <dsp:txXfrm>
        <a:off x="72112" y="3370668"/>
        <a:ext cx="2201625" cy="13138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00DFE-310E-4D52-8750-A001EF69EDC1}" type="datetimeFigureOut">
              <a:rPr lang="zh-TW" altLang="en-US" smtClean="0"/>
              <a:t>2016/8/24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33B75B-5061-4AAE-9EFD-9A4FC73E3817}" type="slidenum">
              <a:rPr lang="zh-TW" altLang="en-US" smtClean="0"/>
              <a:t>‹#›</a:t>
            </a:fld>
            <a:endParaRPr lang="zh-TW" altLang="en-US"/>
          </a:p>
        </p:txBody>
      </p:sp>
    </p:spTree>
    <p:extLst>
      <p:ext uri="{BB962C8B-B14F-4D97-AF65-F5344CB8AC3E}">
        <p14:creationId xmlns:p14="http://schemas.microsoft.com/office/powerpoint/2010/main" val="268375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833B75B-5061-4AAE-9EFD-9A4FC73E3817}" type="slidenum">
              <a:rPr lang="zh-TW" altLang="en-US" smtClean="0"/>
              <a:t>1</a:t>
            </a:fld>
            <a:endParaRPr lang="zh-TW" altLang="en-US"/>
          </a:p>
        </p:txBody>
      </p:sp>
    </p:spTree>
    <p:extLst>
      <p:ext uri="{BB962C8B-B14F-4D97-AF65-F5344CB8AC3E}">
        <p14:creationId xmlns:p14="http://schemas.microsoft.com/office/powerpoint/2010/main" val="19459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C46A80-6BD9-4133-B0F9-EFA0873D6B5E}" type="slidenum">
              <a:rPr lang="zh-TW" altLang="en-US" smtClean="0">
                <a:solidFill>
                  <a:prstClr val="black"/>
                </a:solidFill>
              </a:rPr>
              <a:pPr/>
              <a:t>26</a:t>
            </a:fld>
            <a:endParaRPr lang="zh-TW" altLang="en-US">
              <a:solidFill>
                <a:prstClr val="black"/>
              </a:solidFill>
            </a:endParaRPr>
          </a:p>
        </p:txBody>
      </p:sp>
    </p:spTree>
    <p:extLst>
      <p:ext uri="{BB962C8B-B14F-4D97-AF65-F5344CB8AC3E}">
        <p14:creationId xmlns:p14="http://schemas.microsoft.com/office/powerpoint/2010/main" val="830463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C46A80-6BD9-4133-B0F9-EFA0873D6B5E}" type="slidenum">
              <a:rPr lang="zh-TW" altLang="en-US" smtClean="0">
                <a:solidFill>
                  <a:prstClr val="black"/>
                </a:solidFill>
              </a:rPr>
              <a:pPr/>
              <a:t>27</a:t>
            </a:fld>
            <a:endParaRPr lang="zh-TW" altLang="en-US">
              <a:solidFill>
                <a:prstClr val="black"/>
              </a:solidFill>
            </a:endParaRPr>
          </a:p>
        </p:txBody>
      </p:sp>
    </p:spTree>
    <p:extLst>
      <p:ext uri="{BB962C8B-B14F-4D97-AF65-F5344CB8AC3E}">
        <p14:creationId xmlns:p14="http://schemas.microsoft.com/office/powerpoint/2010/main" val="403931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C46A80-6BD9-4133-B0F9-EFA0873D6B5E}" type="slidenum">
              <a:rPr lang="zh-TW" altLang="en-US" smtClean="0">
                <a:solidFill>
                  <a:prstClr val="black"/>
                </a:solidFill>
              </a:rPr>
              <a:pPr/>
              <a:t>28</a:t>
            </a:fld>
            <a:endParaRPr lang="zh-TW" altLang="en-US">
              <a:solidFill>
                <a:prstClr val="black"/>
              </a:solidFill>
            </a:endParaRPr>
          </a:p>
        </p:txBody>
      </p:sp>
    </p:spTree>
    <p:extLst>
      <p:ext uri="{BB962C8B-B14F-4D97-AF65-F5344CB8AC3E}">
        <p14:creationId xmlns:p14="http://schemas.microsoft.com/office/powerpoint/2010/main" val="39058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833B75B-5061-4AAE-9EFD-9A4FC73E3817}" type="slidenum">
              <a:rPr lang="zh-TW" altLang="en-US" smtClean="0"/>
              <a:t>33</a:t>
            </a:fld>
            <a:endParaRPr lang="zh-TW" altLang="en-US"/>
          </a:p>
        </p:txBody>
      </p:sp>
    </p:spTree>
    <p:extLst>
      <p:ext uri="{BB962C8B-B14F-4D97-AF65-F5344CB8AC3E}">
        <p14:creationId xmlns:p14="http://schemas.microsoft.com/office/powerpoint/2010/main" val="2323240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C9447881-8FD7-4F1A-B31B-7CC5B78286FF}" type="slidenum">
              <a:rPr lang="zh-TW" altLang="en-US" smtClean="0"/>
              <a:t>34</a:t>
            </a:fld>
            <a:endParaRPr lang="zh-TW" altLang="en-US"/>
          </a:p>
        </p:txBody>
      </p:sp>
    </p:spTree>
    <p:extLst>
      <p:ext uri="{BB962C8B-B14F-4D97-AF65-F5344CB8AC3E}">
        <p14:creationId xmlns:p14="http://schemas.microsoft.com/office/powerpoint/2010/main" val="136601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5778" name="備忘稿版面配置區 2"/>
          <p:cNvSpPr>
            <a:spLocks noGrp="1"/>
          </p:cNvSpPr>
          <p:nvPr>
            <p:ph type="body" idx="1"/>
          </p:nvPr>
        </p:nvSpPr>
        <p:spPr>
          <a:noFill/>
        </p:spPr>
        <p:txBody>
          <a:bodyPr/>
          <a:lstStyle/>
          <a:p>
            <a:endParaRPr lang="zh-TW" altLang="en-US" smtClean="0"/>
          </a:p>
        </p:txBody>
      </p:sp>
      <p:sp>
        <p:nvSpPr>
          <p:cNvPr id="75779" name="投影片編號版面配置區 3"/>
          <p:cNvSpPr>
            <a:spLocks noGrp="1"/>
          </p:cNvSpPr>
          <p:nvPr>
            <p:ph type="sldNum" sz="quarter" idx="5"/>
          </p:nvPr>
        </p:nvSpPr>
        <p:spPr>
          <a:noFill/>
          <a:ln>
            <a:miter lim="800000"/>
            <a:headEnd/>
            <a:tailEnd/>
          </a:ln>
        </p:spPr>
        <p:txBody>
          <a:bodyPr/>
          <a:lstStyle/>
          <a:p>
            <a:pPr defTabSz="912813"/>
            <a:fld id="{26214CE4-0127-49D3-8CC8-9FEE9018ABEE}" type="slidenum">
              <a:rPr lang="zh-TW" altLang="en-US" smtClean="0"/>
              <a:pPr defTabSz="912813"/>
              <a:t>87</a:t>
            </a:fld>
            <a:endParaRPr lang="en-US" altLang="zh-TW"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C46A80-6BD9-4133-B0F9-EFA0873D6B5E}" type="slidenum">
              <a:rPr lang="zh-TW" altLang="en-US" smtClean="0"/>
              <a:pPr/>
              <a:t>11</a:t>
            </a:fld>
            <a:endParaRPr lang="zh-TW" altLang="en-US"/>
          </a:p>
        </p:txBody>
      </p:sp>
    </p:spTree>
    <p:extLst>
      <p:ext uri="{BB962C8B-B14F-4D97-AF65-F5344CB8AC3E}">
        <p14:creationId xmlns:p14="http://schemas.microsoft.com/office/powerpoint/2010/main" val="218296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C46A80-6BD9-4133-B0F9-EFA0873D6B5E}" type="slidenum">
              <a:rPr lang="zh-TW" altLang="en-US" smtClean="0"/>
              <a:pPr/>
              <a:t>12</a:t>
            </a:fld>
            <a:endParaRPr lang="zh-TW" altLang="en-US"/>
          </a:p>
        </p:txBody>
      </p:sp>
    </p:spTree>
    <p:extLst>
      <p:ext uri="{BB962C8B-B14F-4D97-AF65-F5344CB8AC3E}">
        <p14:creationId xmlns:p14="http://schemas.microsoft.com/office/powerpoint/2010/main" val="80394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C46A80-6BD9-4133-B0F9-EFA0873D6B5E}" type="slidenum">
              <a:rPr lang="zh-TW" altLang="en-US" smtClean="0">
                <a:solidFill>
                  <a:prstClr val="black"/>
                </a:solidFill>
              </a:rPr>
              <a:pPr/>
              <a:t>20</a:t>
            </a:fld>
            <a:endParaRPr lang="zh-TW" altLang="en-US">
              <a:solidFill>
                <a:prstClr val="black"/>
              </a:solidFill>
            </a:endParaRPr>
          </a:p>
        </p:txBody>
      </p:sp>
    </p:spTree>
    <p:extLst>
      <p:ext uri="{BB962C8B-B14F-4D97-AF65-F5344CB8AC3E}">
        <p14:creationId xmlns:p14="http://schemas.microsoft.com/office/powerpoint/2010/main" val="83046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C46A80-6BD9-4133-B0F9-EFA0873D6B5E}" type="slidenum">
              <a:rPr lang="zh-TW" altLang="en-US" smtClean="0">
                <a:solidFill>
                  <a:prstClr val="black"/>
                </a:solidFill>
              </a:rPr>
              <a:pPr/>
              <a:t>21</a:t>
            </a:fld>
            <a:endParaRPr lang="zh-TW" altLang="en-US">
              <a:solidFill>
                <a:prstClr val="black"/>
              </a:solidFill>
            </a:endParaRPr>
          </a:p>
        </p:txBody>
      </p:sp>
    </p:spTree>
    <p:extLst>
      <p:ext uri="{BB962C8B-B14F-4D97-AF65-F5344CB8AC3E}">
        <p14:creationId xmlns:p14="http://schemas.microsoft.com/office/powerpoint/2010/main" val="83046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C46A80-6BD9-4133-B0F9-EFA0873D6B5E}" type="slidenum">
              <a:rPr lang="zh-TW" altLang="en-US" smtClean="0">
                <a:solidFill>
                  <a:prstClr val="black"/>
                </a:solidFill>
              </a:rPr>
              <a:pPr/>
              <a:t>22</a:t>
            </a:fld>
            <a:endParaRPr lang="zh-TW" altLang="en-US">
              <a:solidFill>
                <a:prstClr val="black"/>
              </a:solidFill>
            </a:endParaRPr>
          </a:p>
        </p:txBody>
      </p:sp>
    </p:spTree>
    <p:extLst>
      <p:ext uri="{BB962C8B-B14F-4D97-AF65-F5344CB8AC3E}">
        <p14:creationId xmlns:p14="http://schemas.microsoft.com/office/powerpoint/2010/main" val="83046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C46A80-6BD9-4133-B0F9-EFA0873D6B5E}" type="slidenum">
              <a:rPr lang="zh-TW" altLang="en-US" smtClean="0">
                <a:solidFill>
                  <a:prstClr val="black"/>
                </a:solidFill>
              </a:rPr>
              <a:pPr/>
              <a:t>23</a:t>
            </a:fld>
            <a:endParaRPr lang="zh-TW" altLang="en-US">
              <a:solidFill>
                <a:prstClr val="black"/>
              </a:solidFill>
            </a:endParaRPr>
          </a:p>
        </p:txBody>
      </p:sp>
    </p:spTree>
    <p:extLst>
      <p:ext uri="{BB962C8B-B14F-4D97-AF65-F5344CB8AC3E}">
        <p14:creationId xmlns:p14="http://schemas.microsoft.com/office/powerpoint/2010/main" val="83046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C46A80-6BD9-4133-B0F9-EFA0873D6B5E}" type="slidenum">
              <a:rPr lang="zh-TW" altLang="en-US" smtClean="0">
                <a:solidFill>
                  <a:prstClr val="black"/>
                </a:solidFill>
              </a:rPr>
              <a:pPr/>
              <a:t>24</a:t>
            </a:fld>
            <a:endParaRPr lang="zh-TW" altLang="en-US">
              <a:solidFill>
                <a:prstClr val="black"/>
              </a:solidFill>
            </a:endParaRPr>
          </a:p>
        </p:txBody>
      </p:sp>
    </p:spTree>
    <p:extLst>
      <p:ext uri="{BB962C8B-B14F-4D97-AF65-F5344CB8AC3E}">
        <p14:creationId xmlns:p14="http://schemas.microsoft.com/office/powerpoint/2010/main" val="830463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8C46A80-6BD9-4133-B0F9-EFA0873D6B5E}" type="slidenum">
              <a:rPr lang="zh-TW" altLang="en-US" smtClean="0">
                <a:solidFill>
                  <a:prstClr val="black"/>
                </a:solidFill>
              </a:rPr>
              <a:pPr/>
              <a:t>25</a:t>
            </a:fld>
            <a:endParaRPr lang="zh-TW" altLang="en-US">
              <a:solidFill>
                <a:prstClr val="black"/>
              </a:solidFill>
            </a:endParaRPr>
          </a:p>
        </p:txBody>
      </p:sp>
    </p:spTree>
    <p:extLst>
      <p:ext uri="{BB962C8B-B14F-4D97-AF65-F5344CB8AC3E}">
        <p14:creationId xmlns:p14="http://schemas.microsoft.com/office/powerpoint/2010/main" val="83046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8AC7ACB4-9D84-41BD-9324-F70F179505B9}" type="datetime1">
              <a:rPr lang="zh-TW" altLang="en-US" smtClean="0"/>
              <a:t>2016/8/24</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B7D4DB41-1B23-4351-A976-04981B1A1839}" type="slidenum">
              <a:rPr lang="zh-TW" altLang="en-US" smtClean="0"/>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2C874C4E-0CBA-4D08-9BC7-CBC7201721FE}" type="datetime1">
              <a:rPr lang="zh-TW" altLang="en-US" smtClean="0"/>
              <a:t>2016/8/24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7D4DB41-1B23-4351-A976-04981B1A1839}"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75B16DB-1269-4B28-BF03-387B3DE8CAA7}" type="datetime1">
              <a:rPr lang="zh-TW" altLang="en-US" smtClean="0"/>
              <a:t>2016/8/24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7D4DB41-1B23-4351-A976-04981B1A1839}"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8F30E68-BB67-46DE-9269-43616FA60D2D}" type="datetime1">
              <a:rPr lang="zh-TW" altLang="en-US" smtClean="0">
                <a:solidFill>
                  <a:prstClr val="black">
                    <a:tint val="75000"/>
                  </a:prstClr>
                </a:solidFill>
              </a:rPr>
              <a:t>2016/8/24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7916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PMingLiU"/>
                <a:cs typeface="PMingLiU"/>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2D6CBB94-659A-4DB7-A73B-F467BBA994D2}" type="datetime1">
              <a:rPr lang="zh-TW" altLang="en-US" smtClean="0">
                <a:solidFill>
                  <a:prstClr val="black">
                    <a:tint val="75000"/>
                  </a:prstClr>
                </a:solidFill>
              </a:rPr>
              <a:t>2016/8/24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3209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F3562EE6-8C9B-405A-B016-2D3282A14A85}" type="datetime1">
              <a:rPr lang="zh-TW" altLang="en-US" smtClean="0"/>
              <a:t>2016/8/24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7D4DB41-1B23-4351-A976-04981B1A1839}" type="slidenum">
              <a:rPr lang="zh-TW" altLang="en-US" smtClean="0"/>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E9FD6F7E-48AB-4718-9951-C0EE9A4B22B1}" type="datetime1">
              <a:rPr lang="zh-TW" altLang="en-US" smtClean="0"/>
              <a:t>2016/8/24</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B7D4DB41-1B23-4351-A976-04981B1A1839}"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FB4BF700-4FF4-44DF-BC1B-EDA443B2139D}" type="datetime1">
              <a:rPr lang="zh-TW" altLang="en-US" smtClean="0"/>
              <a:t>2016/8/24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7D4DB41-1B23-4351-A976-04981B1A1839}" type="slidenum">
              <a:rPr lang="zh-TW" altLang="en-US" smtClean="0"/>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93A16A23-C2A8-4098-89B8-2D05FEEDA8AA}" type="datetime1">
              <a:rPr lang="zh-TW" altLang="en-US" smtClean="0"/>
              <a:t>2016/8/24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7D4DB41-1B23-4351-A976-04981B1A1839}" type="slidenum">
              <a:rPr lang="zh-TW" altLang="en-US" smtClean="0"/>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C396B64E-B1C9-4AAF-B496-84DFCC319F77}" type="datetime1">
              <a:rPr lang="zh-TW" altLang="en-US" smtClean="0"/>
              <a:t>2016/8/24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F0CB43D-E3E8-4990-8056-0984023067A2}" type="datetime1">
              <a:rPr lang="zh-TW" altLang="en-US" smtClean="0"/>
              <a:t>2016/8/24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7D4DB41-1B23-4351-A976-04981B1A1839}"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10369FCF-5175-4CFB-ADC0-C55645A4F51B}" type="datetime1">
              <a:rPr lang="zh-TW" altLang="en-US" smtClean="0"/>
              <a:t>2016/8/24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7D4DB41-1B23-4351-A976-04981B1A1839}" type="slidenum">
              <a:rPr lang="zh-TW" altLang="en-US" smtClean="0"/>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4C5F7493-81E7-4867-89D2-995440F19305}" type="datetime1">
              <a:rPr lang="zh-TW" altLang="en-US" smtClean="0"/>
              <a:t>2016/8/24</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B7D4DB41-1B23-4351-A976-04981B1A1839}" type="slidenum">
              <a:rPr lang="zh-TW" altLang="en-US" smtClean="0"/>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CD3BA2D-481B-4828-A705-39FF80295E73}" type="datetime1">
              <a:rPr lang="zh-TW" altLang="en-US" smtClean="0"/>
              <a:t>2016/8/24</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7D4DB41-1B23-4351-A976-04981B1A1839}"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8" r:id="rId12"/>
    <p:sldLayoutId id="2147483679" r:id="rId13"/>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38468;&#20214;&#20108;%20&#39640;&#20013;&#20778;&#36074;&#21270;&#26041;&#26696;&#38364;&#37749;&#32318;&#25928;&#25351;&#27161;&#30446;&#27161;&#20540;&#35373;&#23450;&#21443;&#32771;&#20418;&#25976;&#19968;&#35261;&#34920;%20(20160314&#29256;).xlsx" TargetMode="External"/><Relationship Id="rId2" Type="http://schemas.openxmlformats.org/officeDocument/2006/relationships/hyperlink" Target="&#38468;&#20214;&#19968;%20&#25945;&#32946;&#37096;&#39640;&#20013;&#20778;&#36074;&#21270;&#38364;&#37749;&#32318;&#25928;&#25351;&#27161;(&#23416;&#26657;&#29256;).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emf"/><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cere.ntnu.edu.tw/sap/index.php)"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hyperlink" Target="http://sap.cere.ntnu.edu.tw/sap/index.php"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sap.cere.ntnu.edu.tw/sap/input.php"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sap.cere.ntnu.edu.tw/sap/index.php"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ap.cere.ntnu.edu.tw/sap/index.php"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ap.cere.ntnu.edu.tw/" TargetMode="External"/><Relationship Id="rId2" Type="http://schemas.openxmlformats.org/officeDocument/2006/relationships/hyperlink" Target="http://sap.cere.ntnu.edu.tw/sap/index.php"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323528" y="3140968"/>
            <a:ext cx="8496944" cy="3324944"/>
          </a:xfrm>
        </p:spPr>
        <p:txBody>
          <a:bodyPr>
            <a:noAutofit/>
          </a:bodyPr>
          <a:lstStyle/>
          <a:p>
            <a:pPr algn="l"/>
            <a:endParaRPr lang="en-US" altLang="zh-TW" sz="2800" b="1" dirty="0">
              <a:solidFill>
                <a:schemeClr val="tx1"/>
              </a:solidFill>
              <a:latin typeface="標楷體" panose="03000509000000000000" pitchFamily="65" charset="-120"/>
              <a:ea typeface="標楷體" panose="03000509000000000000" pitchFamily="65" charset="-120"/>
            </a:endParaRPr>
          </a:p>
          <a:p>
            <a:pPr algn="l"/>
            <a:r>
              <a:rPr lang="zh-TW" altLang="en-US" sz="2800" b="1" dirty="0" smtClean="0">
                <a:solidFill>
                  <a:schemeClr val="tx1"/>
                </a:solidFill>
                <a:latin typeface="標楷體" panose="03000509000000000000" pitchFamily="65" charset="-120"/>
                <a:ea typeface="標楷體" panose="03000509000000000000" pitchFamily="65" charset="-120"/>
              </a:rPr>
              <a:t>                </a:t>
            </a:r>
            <a:endParaRPr lang="en-US" altLang="zh-TW" sz="2800" b="1" dirty="0" smtClean="0">
              <a:solidFill>
                <a:schemeClr val="tx1"/>
              </a:solidFill>
              <a:latin typeface="標楷體" panose="03000509000000000000" pitchFamily="65" charset="-120"/>
              <a:ea typeface="標楷體" panose="03000509000000000000" pitchFamily="65" charset="-120"/>
            </a:endParaRPr>
          </a:p>
          <a:p>
            <a:pPr algn="l"/>
            <a:endParaRPr lang="en-US" altLang="zh-TW" sz="2800" b="1" dirty="0" smtClean="0">
              <a:solidFill>
                <a:schemeClr val="tx1"/>
              </a:solidFill>
              <a:latin typeface="標楷體" panose="03000509000000000000" pitchFamily="65" charset="-120"/>
              <a:ea typeface="標楷體" panose="03000509000000000000" pitchFamily="65" charset="-120"/>
            </a:endParaRPr>
          </a:p>
          <a:p>
            <a:pPr algn="l"/>
            <a:endParaRPr lang="en-US" altLang="zh-TW" sz="2800" b="1" dirty="0" smtClean="0">
              <a:solidFill>
                <a:schemeClr val="tx1"/>
              </a:solidFill>
              <a:latin typeface="標楷體" panose="03000509000000000000" pitchFamily="65" charset="-120"/>
              <a:ea typeface="標楷體" panose="03000509000000000000" pitchFamily="65" charset="-120"/>
            </a:endParaRPr>
          </a:p>
          <a:p>
            <a:pPr algn="r"/>
            <a:r>
              <a:rPr lang="zh-TW" altLang="en-US" sz="2800" b="1" dirty="0" smtClean="0">
                <a:solidFill>
                  <a:schemeClr val="tx1"/>
                </a:solidFill>
                <a:latin typeface="標楷體" panose="03000509000000000000" pitchFamily="65" charset="-120"/>
                <a:ea typeface="標楷體" panose="03000509000000000000" pitchFamily="65" charset="-120"/>
              </a:rPr>
              <a:t>雲林縣私立永年高級中學  教務處</a:t>
            </a:r>
            <a:endParaRPr lang="zh-TW" altLang="en-US" sz="2800" b="1" dirty="0">
              <a:solidFill>
                <a:srgbClr val="FF0000"/>
              </a:solidFill>
              <a:latin typeface="標楷體" panose="03000509000000000000" pitchFamily="65" charset="-120"/>
              <a:ea typeface="標楷體" panose="03000509000000000000" pitchFamily="65" charset="-120"/>
            </a:endParaRPr>
          </a:p>
        </p:txBody>
      </p:sp>
      <p:sp>
        <p:nvSpPr>
          <p:cNvPr id="2" name="標題 1"/>
          <p:cNvSpPr>
            <a:spLocks noGrp="1"/>
          </p:cNvSpPr>
          <p:nvPr>
            <p:ph type="ctrTitle"/>
          </p:nvPr>
        </p:nvSpPr>
        <p:spPr/>
        <p:txBody>
          <a:bodyPr>
            <a:normAutofit/>
          </a:bodyPr>
          <a:lstStyle/>
          <a:p>
            <a:r>
              <a:rPr lang="zh-TW" altLang="en-US" sz="4800" dirty="0" smtClean="0">
                <a:latin typeface="標楷體" panose="03000509000000000000" pitchFamily="65" charset="-120"/>
                <a:ea typeface="標楷體" panose="03000509000000000000" pitchFamily="65" charset="-120"/>
              </a:rPr>
              <a:t>教育部高中職優質化輔助方案</a:t>
            </a:r>
            <a:endParaRPr lang="zh-TW" altLang="en-US" sz="4800" dirty="0">
              <a:latin typeface="標楷體" panose="03000509000000000000" pitchFamily="65" charset="-120"/>
              <a:ea typeface="標楷體" panose="03000509000000000000" pitchFamily="65" charset="-120"/>
            </a:endParaRPr>
          </a:p>
        </p:txBody>
      </p:sp>
      <p:sp>
        <p:nvSpPr>
          <p:cNvPr id="4" name="矩形 3"/>
          <p:cNvSpPr/>
          <p:nvPr/>
        </p:nvSpPr>
        <p:spPr>
          <a:xfrm>
            <a:off x="2627784" y="548680"/>
            <a:ext cx="4852610" cy="523220"/>
          </a:xfrm>
          <a:prstGeom prst="rect">
            <a:avLst/>
          </a:prstGeom>
        </p:spPr>
        <p:txBody>
          <a:bodyPr wrap="none">
            <a:spAutoFit/>
          </a:bodyPr>
          <a:lstStyle/>
          <a:p>
            <a:r>
              <a:rPr lang="en-US" altLang="zh-TW" sz="2800" b="1" dirty="0">
                <a:solidFill>
                  <a:srgbClr val="FF0000"/>
                </a:solidFill>
                <a:latin typeface="標楷體" panose="03000509000000000000" pitchFamily="65" charset="-120"/>
                <a:ea typeface="標楷體" panose="03000509000000000000" pitchFamily="65" charset="-120"/>
              </a:rPr>
              <a:t>105</a:t>
            </a:r>
            <a:r>
              <a:rPr lang="zh-TW" altLang="en-US" sz="2800" b="1" dirty="0">
                <a:solidFill>
                  <a:srgbClr val="FF0000"/>
                </a:solidFill>
                <a:latin typeface="標楷體" panose="03000509000000000000" pitchFamily="65" charset="-120"/>
                <a:ea typeface="標楷體" panose="03000509000000000000" pitchFamily="65" charset="-120"/>
              </a:rPr>
              <a:t>學年度常年</a:t>
            </a:r>
            <a:r>
              <a:rPr lang="zh-TW" altLang="en-US" sz="2800" b="1" dirty="0" smtClean="0">
                <a:solidFill>
                  <a:srgbClr val="FF0000"/>
                </a:solidFill>
                <a:latin typeface="標楷體" panose="03000509000000000000" pitchFamily="65" charset="-120"/>
                <a:ea typeface="標楷體" panose="03000509000000000000" pitchFamily="65" charset="-120"/>
              </a:rPr>
              <a:t>訓練</a:t>
            </a:r>
            <a:r>
              <a:rPr lang="en-US" altLang="zh-TW" sz="2800" b="1" dirty="0" smtClean="0">
                <a:solidFill>
                  <a:srgbClr val="FF0000"/>
                </a:solidFill>
                <a:latin typeface="標楷體" panose="03000509000000000000" pitchFamily="65" charset="-120"/>
                <a:ea typeface="標楷體" panose="03000509000000000000" pitchFamily="65" charset="-120"/>
              </a:rPr>
              <a:t>/</a:t>
            </a:r>
            <a:r>
              <a:rPr lang="zh-TW" altLang="en-US" sz="2800" b="1" dirty="0" smtClean="0">
                <a:solidFill>
                  <a:srgbClr val="FF0000"/>
                </a:solidFill>
                <a:latin typeface="標楷體" panose="03000509000000000000" pitchFamily="65" charset="-120"/>
                <a:ea typeface="標楷體" panose="03000509000000000000" pitchFamily="65" charset="-120"/>
              </a:rPr>
              <a:t>專題演講</a:t>
            </a:r>
            <a:endParaRPr lang="zh-TW" altLang="en-US" dirty="0"/>
          </a:p>
        </p:txBody>
      </p:sp>
    </p:spTree>
    <p:extLst>
      <p:ext uri="{BB962C8B-B14F-4D97-AF65-F5344CB8AC3E}">
        <p14:creationId xmlns:p14="http://schemas.microsoft.com/office/powerpoint/2010/main" val="910115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74638"/>
            <a:ext cx="8424936" cy="778098"/>
          </a:xfrm>
        </p:spPr>
        <p:txBody>
          <a:bodyPr>
            <a:noAutofit/>
          </a:bodyPr>
          <a:lstStyle/>
          <a:p>
            <a:pPr lvl="0">
              <a:spcBef>
                <a:spcPts val="580"/>
              </a:spcBef>
            </a:pPr>
            <a:r>
              <a:rPr lang="zh-TW" altLang="en-US" b="1" dirty="0" smtClean="0">
                <a:solidFill>
                  <a:srgbClr val="FF0000"/>
                </a:solidFill>
                <a:latin typeface="標楷體" panose="03000509000000000000" pitchFamily="65" charset="-120"/>
                <a:ea typeface="標楷體" panose="03000509000000000000" pitchFamily="65" charset="-120"/>
                <a:cs typeface="+mn-cs"/>
              </a:rPr>
              <a:t>核心</a:t>
            </a:r>
            <a:r>
              <a:rPr lang="zh-TW" altLang="en-US" b="1" dirty="0">
                <a:solidFill>
                  <a:srgbClr val="FF0000"/>
                </a:solidFill>
                <a:latin typeface="標楷體" panose="03000509000000000000" pitchFamily="65" charset="-120"/>
                <a:ea typeface="標楷體" panose="03000509000000000000" pitchFamily="65" charset="-120"/>
                <a:cs typeface="+mn-cs"/>
              </a:rPr>
              <a:t>理念</a:t>
            </a:r>
            <a:endParaRPr lang="en-US" altLang="zh-TW" b="1" dirty="0">
              <a:solidFill>
                <a:srgbClr val="FF0000"/>
              </a:solidFill>
              <a:latin typeface="標楷體" panose="03000509000000000000" pitchFamily="65" charset="-120"/>
              <a:ea typeface="標楷體" panose="03000509000000000000" pitchFamily="65" charset="-120"/>
              <a:cs typeface="+mn-cs"/>
            </a:endParaRPr>
          </a:p>
        </p:txBody>
      </p:sp>
      <p:sp>
        <p:nvSpPr>
          <p:cNvPr id="3" name="內容版面配置區 2"/>
          <p:cNvSpPr>
            <a:spLocks noGrp="1"/>
          </p:cNvSpPr>
          <p:nvPr>
            <p:ph sz="quarter" idx="1"/>
          </p:nvPr>
        </p:nvSpPr>
        <p:spPr>
          <a:xfrm>
            <a:off x="323528" y="1052736"/>
            <a:ext cx="8496944" cy="5400600"/>
          </a:xfrm>
        </p:spPr>
        <p:txBody>
          <a:bodyPr>
            <a:noAutofit/>
          </a:bodyPr>
          <a:lstStyle/>
          <a:p>
            <a:pPr>
              <a:buFont typeface="Wingdings" panose="05000000000000000000" pitchFamily="2" charset="2"/>
              <a:buChar char="Ø"/>
            </a:pPr>
            <a:r>
              <a:rPr lang="zh-TW" altLang="en-US" sz="3200" b="1" dirty="0">
                <a:solidFill>
                  <a:srgbClr val="7030A0"/>
                </a:solidFill>
                <a:latin typeface="標楷體" panose="03000509000000000000" pitchFamily="65" charset="-120"/>
                <a:ea typeface="標楷體" panose="03000509000000000000" pitchFamily="65" charset="-120"/>
              </a:rPr>
              <a:t>校校優質：</a:t>
            </a:r>
            <a:r>
              <a:rPr lang="zh-TW" altLang="en-US" sz="3200" b="1" dirty="0">
                <a:latin typeface="標楷體" panose="03000509000000000000" pitchFamily="65" charset="-120"/>
                <a:ea typeface="標楷體" panose="03000509000000000000" pitchFamily="65" charset="-120"/>
              </a:rPr>
              <a:t>進步動能、自主管理</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品質</a:t>
            </a:r>
            <a:r>
              <a:rPr lang="en-US" altLang="zh-TW" sz="3200" b="1" dirty="0">
                <a:latin typeface="標楷體" panose="03000509000000000000" pitchFamily="65" charset="-120"/>
                <a:ea typeface="標楷體" panose="03000509000000000000" pitchFamily="65" charset="-120"/>
              </a:rPr>
              <a:t>)</a:t>
            </a:r>
          </a:p>
          <a:p>
            <a:pPr>
              <a:buFont typeface="Wingdings" panose="05000000000000000000" pitchFamily="2" charset="2"/>
              <a:buChar char="Ø"/>
            </a:pPr>
            <a:r>
              <a:rPr lang="zh-TW" altLang="en-US" sz="3200" b="1" dirty="0" smtClean="0">
                <a:solidFill>
                  <a:srgbClr val="7030A0"/>
                </a:solidFill>
                <a:latin typeface="標楷體" panose="03000509000000000000" pitchFamily="65" charset="-120"/>
                <a:ea typeface="標楷體" panose="03000509000000000000" pitchFamily="65" charset="-120"/>
              </a:rPr>
              <a:t>特色</a:t>
            </a:r>
            <a:r>
              <a:rPr lang="zh-TW" altLang="en-US" sz="3200" b="1" dirty="0">
                <a:solidFill>
                  <a:srgbClr val="7030A0"/>
                </a:solidFill>
                <a:latin typeface="標楷體" panose="03000509000000000000" pitchFamily="65" charset="-120"/>
                <a:ea typeface="標楷體" panose="03000509000000000000" pitchFamily="65" charset="-120"/>
              </a:rPr>
              <a:t>創新：</a:t>
            </a:r>
            <a:r>
              <a:rPr lang="zh-TW" altLang="en-US" sz="3200" b="1" dirty="0">
                <a:latin typeface="標楷體" panose="03000509000000000000" pitchFamily="65" charset="-120"/>
                <a:ea typeface="標楷體" panose="03000509000000000000" pitchFamily="65" charset="-120"/>
              </a:rPr>
              <a:t>多元選擇</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自由</a:t>
            </a:r>
            <a:r>
              <a:rPr lang="en-US" altLang="zh-TW" sz="3200" b="1" dirty="0">
                <a:latin typeface="標楷體" panose="03000509000000000000" pitchFamily="65" charset="-120"/>
                <a:ea typeface="標楷體" panose="03000509000000000000" pitchFamily="65" charset="-120"/>
              </a:rPr>
              <a:t>)</a:t>
            </a:r>
          </a:p>
          <a:p>
            <a:pPr>
              <a:buFont typeface="Wingdings" panose="05000000000000000000" pitchFamily="2" charset="2"/>
              <a:buChar char="Ø"/>
            </a:pPr>
            <a:r>
              <a:rPr lang="zh-TW" altLang="en-US" sz="3200" b="1" dirty="0" smtClean="0">
                <a:solidFill>
                  <a:srgbClr val="7030A0"/>
                </a:solidFill>
                <a:latin typeface="標楷體" panose="03000509000000000000" pitchFamily="65" charset="-120"/>
                <a:ea typeface="標楷體" panose="03000509000000000000" pitchFamily="65" charset="-120"/>
              </a:rPr>
              <a:t>區域</a:t>
            </a:r>
            <a:r>
              <a:rPr lang="zh-TW" altLang="en-US" sz="3200" b="1" dirty="0">
                <a:solidFill>
                  <a:srgbClr val="7030A0"/>
                </a:solidFill>
                <a:latin typeface="標楷體" panose="03000509000000000000" pitchFamily="65" charset="-120"/>
                <a:ea typeface="標楷體" panose="03000509000000000000" pitchFamily="65" charset="-120"/>
              </a:rPr>
              <a:t>均衡：</a:t>
            </a:r>
            <a:r>
              <a:rPr lang="zh-TW" altLang="en-US" sz="3200" b="1" dirty="0">
                <a:latin typeface="標楷體" panose="03000509000000000000" pitchFamily="65" charset="-120"/>
                <a:ea typeface="標楷體" panose="03000509000000000000" pitchFamily="65" charset="-120"/>
              </a:rPr>
              <a:t>高中社區化、平衡城鄉差距</a:t>
            </a:r>
            <a:r>
              <a:rPr lang="en-US" altLang="zh-TW" sz="3200" b="1" dirty="0">
                <a:latin typeface="標楷體" panose="03000509000000000000" pitchFamily="65" charset="-120"/>
                <a:ea typeface="標楷體" panose="03000509000000000000" pitchFamily="65" charset="-120"/>
              </a:rPr>
              <a:t>(</a:t>
            </a:r>
            <a:r>
              <a:rPr lang="zh-TW" altLang="en-US" sz="3200" b="1" dirty="0">
                <a:latin typeface="標楷體" panose="03000509000000000000" pitchFamily="65" charset="-120"/>
                <a:ea typeface="標楷體" panose="03000509000000000000" pitchFamily="65" charset="-120"/>
              </a:rPr>
              <a:t>正義</a:t>
            </a:r>
            <a:r>
              <a:rPr lang="en-US" altLang="zh-TW" sz="3200" b="1" dirty="0" smtClean="0">
                <a:latin typeface="標楷體" panose="03000509000000000000" pitchFamily="65" charset="-120"/>
                <a:ea typeface="標楷體" panose="03000509000000000000" pitchFamily="65" charset="-120"/>
              </a:rPr>
              <a:t>)</a:t>
            </a:r>
          </a:p>
          <a:p>
            <a:pPr marL="0" indent="0">
              <a:buNone/>
            </a:pPr>
            <a:endParaRPr lang="en-US" altLang="zh-TW" sz="3200" b="1"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800" b="1" dirty="0" smtClean="0">
                <a:solidFill>
                  <a:srgbClr val="006600"/>
                </a:solidFill>
                <a:latin typeface="標楷體" panose="03000509000000000000" pitchFamily="65" charset="-120"/>
                <a:ea typeface="標楷體" panose="03000509000000000000" pitchFamily="65" charset="-120"/>
              </a:rPr>
              <a:t>關鍵</a:t>
            </a:r>
            <a:r>
              <a:rPr lang="zh-TW" altLang="en-US" sz="2800" b="1" dirty="0">
                <a:solidFill>
                  <a:srgbClr val="006600"/>
                </a:solidFill>
                <a:latin typeface="標楷體" panose="03000509000000000000" pitchFamily="65" charset="-120"/>
                <a:ea typeface="標楷體" panose="03000509000000000000" pitchFamily="65" charset="-120"/>
              </a:rPr>
              <a:t>績效指標</a:t>
            </a:r>
            <a:r>
              <a:rPr lang="en-US" altLang="zh-TW" sz="2800" b="1" dirty="0">
                <a:solidFill>
                  <a:srgbClr val="006600"/>
                </a:solidFill>
                <a:latin typeface="標楷體" panose="03000509000000000000" pitchFamily="65" charset="-120"/>
                <a:ea typeface="標楷體" panose="03000509000000000000" pitchFamily="65" charset="-120"/>
              </a:rPr>
              <a:t>(KPI</a:t>
            </a:r>
            <a:r>
              <a:rPr lang="zh-TW" altLang="en-US" sz="2800" b="1" dirty="0">
                <a:solidFill>
                  <a:srgbClr val="006600"/>
                </a:solidFill>
                <a:latin typeface="標楷體" panose="03000509000000000000" pitchFamily="65" charset="-120"/>
                <a:ea typeface="標楷體" panose="03000509000000000000" pitchFamily="65" charset="-120"/>
              </a:rPr>
              <a:t>：</a:t>
            </a:r>
            <a:r>
              <a:rPr lang="en-US" altLang="zh-TW" sz="2800" b="1" dirty="0">
                <a:solidFill>
                  <a:srgbClr val="006600"/>
                </a:solidFill>
                <a:latin typeface="標楷體" panose="03000509000000000000" pitchFamily="65" charset="-120"/>
                <a:ea typeface="標楷體" panose="03000509000000000000" pitchFamily="65" charset="-120"/>
              </a:rPr>
              <a:t>Key Performance Indicator</a:t>
            </a:r>
            <a:r>
              <a:rPr lang="en-US" altLang="zh-TW" sz="2800" b="1" dirty="0" smtClean="0">
                <a:solidFill>
                  <a:srgbClr val="006600"/>
                </a:solidFill>
                <a:latin typeface="標楷體" panose="03000509000000000000" pitchFamily="65" charset="-120"/>
                <a:ea typeface="標楷體" panose="03000509000000000000" pitchFamily="65" charset="-120"/>
              </a:rPr>
              <a:t>)</a:t>
            </a:r>
            <a:r>
              <a:rPr lang="zh-TW" altLang="en-US" sz="2800" b="1" dirty="0" smtClean="0">
                <a:solidFill>
                  <a:srgbClr val="006600"/>
                </a:solidFill>
                <a:latin typeface="標楷體" panose="03000509000000000000" pitchFamily="65" charset="-120"/>
                <a:ea typeface="標楷體" panose="03000509000000000000" pitchFamily="65" charset="-120"/>
              </a:rPr>
              <a:t>是</a:t>
            </a:r>
            <a:r>
              <a:rPr lang="zh-TW" altLang="en-US" sz="2800" b="1" dirty="0">
                <a:solidFill>
                  <a:srgbClr val="006600"/>
                </a:solidFill>
                <a:latin typeface="標楷體" panose="03000509000000000000" pitchFamily="65" charset="-120"/>
                <a:ea typeface="標楷體" panose="03000509000000000000" pitchFamily="65" charset="-120"/>
              </a:rPr>
              <a:t>通過對組織內部流程的輸入端、輸出端的</a:t>
            </a:r>
            <a:r>
              <a:rPr lang="zh-TW" altLang="en-US" sz="2800" b="1" dirty="0">
                <a:solidFill>
                  <a:srgbClr val="7030A0"/>
                </a:solidFill>
                <a:latin typeface="標楷體" panose="03000509000000000000" pitchFamily="65" charset="-120"/>
                <a:ea typeface="標楷體" panose="03000509000000000000" pitchFamily="65" charset="-120"/>
              </a:rPr>
              <a:t>關鍵參數</a:t>
            </a:r>
            <a:r>
              <a:rPr lang="zh-TW" altLang="en-US" sz="2800" b="1" dirty="0">
                <a:solidFill>
                  <a:srgbClr val="006600"/>
                </a:solidFill>
                <a:latin typeface="標楷體" panose="03000509000000000000" pitchFamily="65" charset="-120"/>
                <a:ea typeface="標楷體" panose="03000509000000000000" pitchFamily="65" charset="-120"/>
              </a:rPr>
              <a:t>進行設置、取樣、計算、分析，衡量</a:t>
            </a:r>
            <a:r>
              <a:rPr lang="zh-TW" altLang="en-US" sz="2800" b="1" dirty="0">
                <a:solidFill>
                  <a:srgbClr val="7030A0"/>
                </a:solidFill>
                <a:latin typeface="標楷體" panose="03000509000000000000" pitchFamily="65" charset="-120"/>
                <a:ea typeface="標楷體" panose="03000509000000000000" pitchFamily="65" charset="-120"/>
              </a:rPr>
              <a:t>流程績效</a:t>
            </a:r>
            <a:r>
              <a:rPr lang="zh-TW" altLang="en-US" sz="2800" b="1" dirty="0">
                <a:solidFill>
                  <a:srgbClr val="006600"/>
                </a:solidFill>
                <a:latin typeface="標楷體" panose="03000509000000000000" pitchFamily="65" charset="-120"/>
                <a:ea typeface="標楷體" panose="03000509000000000000" pitchFamily="65" charset="-120"/>
              </a:rPr>
              <a:t>的一種目標式</a:t>
            </a:r>
            <a:r>
              <a:rPr lang="zh-TW" altLang="en-US" sz="2800" b="1" dirty="0">
                <a:solidFill>
                  <a:srgbClr val="7030A0"/>
                </a:solidFill>
                <a:latin typeface="標楷體" panose="03000509000000000000" pitchFamily="65" charset="-120"/>
                <a:ea typeface="標楷體" panose="03000509000000000000" pitchFamily="65" charset="-120"/>
                <a:hlinkClick r:id="rId2" action="ppaction://hlinkfile"/>
              </a:rPr>
              <a:t>量化管理</a:t>
            </a:r>
            <a:r>
              <a:rPr lang="zh-TW" altLang="en-US" sz="2800" b="1" dirty="0" smtClean="0">
                <a:solidFill>
                  <a:srgbClr val="7030A0"/>
                </a:solidFill>
                <a:latin typeface="標楷體" panose="03000509000000000000" pitchFamily="65" charset="-120"/>
                <a:ea typeface="標楷體" panose="03000509000000000000" pitchFamily="65" charset="-120"/>
                <a:hlinkClick r:id="rId2" action="ppaction://hlinkfile"/>
              </a:rPr>
              <a:t>指標</a:t>
            </a:r>
            <a:r>
              <a:rPr lang="zh-TW" altLang="en-US" sz="2800" b="1" dirty="0" smtClean="0">
                <a:solidFill>
                  <a:srgbClr val="006600"/>
                </a:solidFill>
                <a:latin typeface="標楷體" panose="03000509000000000000" pitchFamily="65" charset="-120"/>
                <a:ea typeface="標楷體" panose="03000509000000000000" pitchFamily="65" charset="-120"/>
              </a:rPr>
              <a:t>。</a:t>
            </a:r>
            <a:endParaRPr lang="en-US" altLang="zh-TW" sz="2800" b="1" dirty="0" smtClean="0">
              <a:solidFill>
                <a:srgbClr val="006600"/>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en-US" sz="2800" b="1" dirty="0" smtClean="0">
                <a:solidFill>
                  <a:srgbClr val="006600"/>
                </a:solidFill>
                <a:latin typeface="標楷體" panose="03000509000000000000" pitchFamily="65" charset="-120"/>
                <a:ea typeface="標楷體" panose="03000509000000000000" pitchFamily="65" charset="-120"/>
              </a:rPr>
              <a:t>關鍵</a:t>
            </a:r>
            <a:r>
              <a:rPr lang="zh-TW" altLang="en-US" sz="2800" b="1" dirty="0">
                <a:solidFill>
                  <a:srgbClr val="006600"/>
                </a:solidFill>
                <a:latin typeface="標楷體" panose="03000509000000000000" pitchFamily="65" charset="-120"/>
                <a:ea typeface="標楷體" panose="03000509000000000000" pitchFamily="65" charset="-120"/>
              </a:rPr>
              <a:t>績效指標是用於衡量工作人員工作</a:t>
            </a:r>
            <a:r>
              <a:rPr lang="zh-TW" altLang="en-US" sz="2800" b="1" dirty="0">
                <a:solidFill>
                  <a:srgbClr val="7030A0"/>
                </a:solidFill>
                <a:latin typeface="標楷體" panose="03000509000000000000" pitchFamily="65" charset="-120"/>
                <a:ea typeface="標楷體" panose="03000509000000000000" pitchFamily="65" charset="-120"/>
                <a:hlinkClick r:id="rId3" action="ppaction://hlinkfile"/>
              </a:rPr>
              <a:t>績效表現的量化指標</a:t>
            </a:r>
            <a:r>
              <a:rPr lang="zh-TW" altLang="en-US" sz="2800" b="1" dirty="0">
                <a:solidFill>
                  <a:srgbClr val="006600"/>
                </a:solidFill>
                <a:latin typeface="標楷體" panose="03000509000000000000" pitchFamily="65" charset="-120"/>
                <a:ea typeface="標楷體" panose="03000509000000000000" pitchFamily="65" charset="-120"/>
              </a:rPr>
              <a:t>，是績效計劃的重要組成部分。</a:t>
            </a:r>
            <a:endParaRPr lang="en-US" altLang="zh-TW" sz="2800" b="1" dirty="0">
              <a:solidFill>
                <a:srgbClr val="006600"/>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pPr/>
              <a:t>10</a:t>
            </a:fld>
            <a:endParaRPr lang="zh-TW" altLang="en-US"/>
          </a:p>
        </p:txBody>
      </p:sp>
      <p:sp>
        <p:nvSpPr>
          <p:cNvPr id="4" name="圓角矩形 3"/>
          <p:cNvSpPr/>
          <p:nvPr/>
        </p:nvSpPr>
        <p:spPr>
          <a:xfrm>
            <a:off x="708718" y="2780928"/>
            <a:ext cx="2279105" cy="568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ts val="580"/>
              </a:spcBef>
              <a:buClr>
                <a:srgbClr val="D34817"/>
              </a:buClr>
              <a:buSzPct val="85000"/>
            </a:pPr>
            <a:r>
              <a:rPr lang="zh-TW" altLang="en-US" sz="4000" dirty="0">
                <a:solidFill>
                  <a:schemeClr val="bg1"/>
                </a:solidFill>
                <a:latin typeface="標楷體" panose="03000509000000000000" pitchFamily="65" charset="-120"/>
                <a:ea typeface="標楷體" panose="03000509000000000000" pitchFamily="65" charset="-120"/>
              </a:rPr>
              <a:t>名詞解釋</a:t>
            </a:r>
            <a:endParaRPr lang="en-US" altLang="zh-TW" sz="4000" dirty="0">
              <a:solidFill>
                <a:schemeClr val="bg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04316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116632"/>
            <a:ext cx="7773338" cy="936103"/>
          </a:xfrm>
        </p:spPr>
        <p:txBody>
          <a:bodyPr>
            <a:normAutofit/>
          </a:bodyPr>
          <a:lstStyle/>
          <a:p>
            <a:r>
              <a:rPr lang="en-US" altLang="zh-TW" b="1" dirty="0" smtClean="0">
                <a:solidFill>
                  <a:schemeClr val="tx1"/>
                </a:solidFill>
                <a:latin typeface="標楷體" panose="03000509000000000000" pitchFamily="65" charset="-120"/>
                <a:ea typeface="標楷體" panose="03000509000000000000" pitchFamily="65" charset="-120"/>
              </a:rPr>
              <a:t>105</a:t>
            </a:r>
            <a:r>
              <a:rPr lang="zh-TW" altLang="en-US" b="1" dirty="0" smtClean="0">
                <a:solidFill>
                  <a:schemeClr val="tx1"/>
                </a:solidFill>
                <a:latin typeface="標楷體" panose="03000509000000000000" pitchFamily="65" charset="-120"/>
                <a:ea typeface="標楷體" panose="03000509000000000000" pitchFamily="65" charset="-120"/>
              </a:rPr>
              <a:t>政策變動</a:t>
            </a:r>
            <a:r>
              <a:rPr lang="en-US" altLang="zh-TW" b="1" dirty="0" smtClean="0">
                <a:solidFill>
                  <a:schemeClr val="tx1"/>
                </a:solidFill>
                <a:latin typeface="標楷體" panose="03000509000000000000" pitchFamily="65" charset="-120"/>
                <a:ea typeface="標楷體" panose="03000509000000000000" pitchFamily="65" charset="-120"/>
              </a:rPr>
              <a:t>(KPI</a:t>
            </a:r>
            <a:r>
              <a:rPr lang="zh-TW" altLang="en-US" b="1" dirty="0" smtClean="0">
                <a:solidFill>
                  <a:schemeClr val="tx1"/>
                </a:solidFill>
                <a:latin typeface="標楷體" panose="03000509000000000000" pitchFamily="65" charset="-120"/>
                <a:ea typeface="標楷體" panose="03000509000000000000" pitchFamily="65" charset="-120"/>
              </a:rPr>
              <a:t>納入審查文件</a:t>
            </a:r>
            <a:r>
              <a:rPr lang="en-US" altLang="zh-TW" b="1" dirty="0" smtClean="0">
                <a:solidFill>
                  <a:schemeClr val="tx1"/>
                </a:solidFill>
                <a:latin typeface="標楷體" panose="03000509000000000000" pitchFamily="65" charset="-120"/>
                <a:ea typeface="標楷體" panose="03000509000000000000" pitchFamily="65" charset="-120"/>
              </a:rPr>
              <a:t>)</a:t>
            </a:r>
            <a:endParaRPr lang="zh-TW" altLang="en-US" b="1" dirty="0">
              <a:solidFill>
                <a:schemeClr val="tx1"/>
              </a:solidFill>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121044074"/>
              </p:ext>
            </p:extLst>
          </p:nvPr>
        </p:nvGraphicFramePr>
        <p:xfrm>
          <a:off x="395536" y="1124744"/>
          <a:ext cx="8136904"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圖片 2"/>
          <p:cNvPicPr>
            <a:picLocks noChangeAspect="1"/>
          </p:cNvPicPr>
          <p:nvPr/>
        </p:nvPicPr>
        <p:blipFill>
          <a:blip r:embed="rId8" cstate="print"/>
          <a:stretch>
            <a:fillRect/>
          </a:stretch>
        </p:blipFill>
        <p:spPr>
          <a:xfrm>
            <a:off x="1531031" y="2852936"/>
            <a:ext cx="2072820" cy="1231499"/>
          </a:xfrm>
          <a:prstGeom prst="rect">
            <a:avLst/>
          </a:prstGeom>
        </p:spPr>
      </p:pic>
      <p:sp>
        <p:nvSpPr>
          <p:cNvPr id="6" name="投影片編號版面配置區 5"/>
          <p:cNvSpPr>
            <a:spLocks noGrp="1"/>
          </p:cNvSpPr>
          <p:nvPr>
            <p:ph type="sldNum" sz="quarter" idx="12"/>
          </p:nvPr>
        </p:nvSpPr>
        <p:spPr/>
        <p:txBody>
          <a:bodyPr/>
          <a:lstStyle/>
          <a:p>
            <a:fld id="{B7D4DB41-1B23-4351-A976-04981B1A1839}" type="slidenum">
              <a:rPr lang="zh-TW" altLang="en-US" smtClean="0"/>
              <a:t>11</a:t>
            </a:fld>
            <a:endParaRPr lang="zh-TW" altLang="en-US"/>
          </a:p>
        </p:txBody>
      </p:sp>
    </p:spTree>
    <p:extLst>
      <p:ext uri="{BB962C8B-B14F-4D97-AF65-F5344CB8AC3E}">
        <p14:creationId xmlns:p14="http://schemas.microsoft.com/office/powerpoint/2010/main" val="475542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0"/>
            <a:ext cx="7630616" cy="937667"/>
          </a:xfrm>
        </p:spPr>
        <p:txBody>
          <a:bodyPr>
            <a:normAutofit/>
          </a:bodyPr>
          <a:lstStyle/>
          <a:p>
            <a:r>
              <a:rPr lang="zh-TW" altLang="en-US" b="1" dirty="0" smtClean="0">
                <a:solidFill>
                  <a:schemeClr val="tx1"/>
                </a:solidFill>
                <a:latin typeface="標楷體" panose="03000509000000000000" pitchFamily="65" charset="-120"/>
                <a:ea typeface="標楷體" panose="03000509000000000000" pitchFamily="65" charset="-120"/>
              </a:rPr>
              <a:t>高中優質化</a:t>
            </a:r>
            <a:r>
              <a:rPr lang="en-US" altLang="zh-TW" b="1" dirty="0" smtClean="0">
                <a:solidFill>
                  <a:schemeClr val="tx1"/>
                </a:solidFill>
                <a:latin typeface="標楷體" panose="03000509000000000000" pitchFamily="65" charset="-120"/>
                <a:ea typeface="標楷體" panose="03000509000000000000" pitchFamily="65" charset="-120"/>
              </a:rPr>
              <a:t>105</a:t>
            </a:r>
            <a:r>
              <a:rPr lang="zh-TW" altLang="en-US" b="1" dirty="0" smtClean="0">
                <a:solidFill>
                  <a:schemeClr val="tx1"/>
                </a:solidFill>
                <a:latin typeface="標楷體" panose="03000509000000000000" pitchFamily="65" charset="-120"/>
                <a:ea typeface="標楷體" panose="03000509000000000000" pitchFamily="65" charset="-120"/>
              </a:rPr>
              <a:t>學年度工作重點</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611560" y="908720"/>
            <a:ext cx="7772870" cy="4234409"/>
          </a:xfrm>
          <a:prstGeom prst="rect">
            <a:avLst/>
          </a:prstGeom>
        </p:spPr>
        <p:txBody>
          <a:bodyPr/>
          <a:lstStyle/>
          <a:p>
            <a:r>
              <a:rPr lang="zh-TW" altLang="en-US" sz="2800" b="1" dirty="0" smtClean="0">
                <a:latin typeface="標楷體" panose="03000509000000000000" pitchFamily="65" charset="-120"/>
                <a:ea typeface="標楷體" panose="03000509000000000000" pitchFamily="65" charset="-120"/>
              </a:rPr>
              <a:t>因應</a:t>
            </a:r>
            <a:r>
              <a:rPr lang="en-US" altLang="zh-TW" sz="2800" b="1" dirty="0" smtClean="0">
                <a:solidFill>
                  <a:srgbClr val="FF0000"/>
                </a:solidFill>
                <a:latin typeface="標楷體" panose="03000509000000000000" pitchFamily="65" charset="-120"/>
                <a:ea typeface="標楷體" panose="03000509000000000000" pitchFamily="65" charset="-120"/>
              </a:rPr>
              <a:t>107</a:t>
            </a:r>
            <a:r>
              <a:rPr lang="zh-TW" altLang="en-US" sz="2800" b="1" dirty="0" smtClean="0">
                <a:solidFill>
                  <a:srgbClr val="FF0000"/>
                </a:solidFill>
                <a:latin typeface="標楷體" panose="03000509000000000000" pitchFamily="65" charset="-120"/>
                <a:ea typeface="標楷體" panose="03000509000000000000" pitchFamily="65" charset="-120"/>
              </a:rPr>
              <a:t>課綱</a:t>
            </a:r>
            <a:r>
              <a:rPr lang="zh-TW" altLang="en-US" sz="2800" b="1" dirty="0" smtClean="0">
                <a:latin typeface="標楷體" panose="03000509000000000000" pitchFamily="65" charset="-120"/>
                <a:ea typeface="標楷體" panose="03000509000000000000" pitchFamily="65" charset="-120"/>
              </a:rPr>
              <a:t>與署內</a:t>
            </a:r>
            <a:r>
              <a:rPr lang="zh-TW" altLang="en-US" sz="2800" b="1" dirty="0" smtClean="0">
                <a:solidFill>
                  <a:srgbClr val="FF0000"/>
                </a:solidFill>
                <a:latin typeface="標楷體" panose="03000509000000000000" pitchFamily="65" charset="-120"/>
                <a:ea typeface="標楷體" panose="03000509000000000000" pitchFamily="65" charset="-120"/>
              </a:rPr>
              <a:t>績效指標</a:t>
            </a:r>
            <a:r>
              <a:rPr lang="en-US" altLang="zh-TW" sz="2800" b="1" dirty="0" smtClean="0">
                <a:solidFill>
                  <a:srgbClr val="FF0000"/>
                </a:solidFill>
                <a:latin typeface="標楷體" panose="03000509000000000000" pitchFamily="65" charset="-120"/>
                <a:ea typeface="標楷體" panose="03000509000000000000" pitchFamily="65" charset="-120"/>
              </a:rPr>
              <a:t>KPI</a:t>
            </a:r>
            <a:r>
              <a:rPr lang="zh-TW" altLang="en-US" sz="2800" b="1" dirty="0" smtClean="0">
                <a:latin typeface="標楷體" panose="03000509000000000000" pitchFamily="65" charset="-120"/>
                <a:ea typeface="標楷體" panose="03000509000000000000" pitchFamily="65" charset="-120"/>
              </a:rPr>
              <a:t>政策，高中優質化計畫將做相關之調整</a:t>
            </a:r>
            <a:endParaRPr lang="en-US" altLang="zh-TW" sz="2800" b="1" dirty="0" smtClean="0">
              <a:latin typeface="標楷體" panose="03000509000000000000" pitchFamily="65" charset="-120"/>
              <a:ea typeface="標楷體" panose="03000509000000000000" pitchFamily="65" charset="-120"/>
            </a:endParaRPr>
          </a:p>
          <a:p>
            <a:pPr marL="457200" indent="-457200">
              <a:buAutoNum type="arabicPeriod"/>
            </a:pPr>
            <a:endParaRPr lang="zh-TW" altLang="en-US" dirty="0"/>
          </a:p>
        </p:txBody>
      </p:sp>
      <p:graphicFrame>
        <p:nvGraphicFramePr>
          <p:cNvPr id="5" name="資料庫圖表 4"/>
          <p:cNvGraphicFramePr/>
          <p:nvPr>
            <p:extLst>
              <p:ext uri="{D42A27DB-BD31-4B8C-83A1-F6EECF244321}">
                <p14:modId xmlns:p14="http://schemas.microsoft.com/office/powerpoint/2010/main" val="717401781"/>
              </p:ext>
            </p:extLst>
          </p:nvPr>
        </p:nvGraphicFramePr>
        <p:xfrm>
          <a:off x="687219" y="1628800"/>
          <a:ext cx="813690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投影片編號版面配置區 5"/>
          <p:cNvSpPr>
            <a:spLocks noGrp="1"/>
          </p:cNvSpPr>
          <p:nvPr>
            <p:ph type="sldNum" sz="quarter" idx="12"/>
          </p:nvPr>
        </p:nvSpPr>
        <p:spPr/>
        <p:txBody>
          <a:bodyPr/>
          <a:lstStyle/>
          <a:p>
            <a:fld id="{B7D4DB41-1B23-4351-A976-04981B1A1839}" type="slidenum">
              <a:rPr lang="zh-TW" altLang="en-US" smtClean="0"/>
              <a:t>12</a:t>
            </a:fld>
            <a:endParaRPr lang="zh-TW" altLang="en-US"/>
          </a:p>
        </p:txBody>
      </p:sp>
    </p:spTree>
    <p:extLst>
      <p:ext uri="{BB962C8B-B14F-4D97-AF65-F5344CB8AC3E}">
        <p14:creationId xmlns:p14="http://schemas.microsoft.com/office/powerpoint/2010/main" val="698997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spc="-5" dirty="0">
                <a:solidFill>
                  <a:prstClr val="black"/>
                </a:solidFill>
                <a:latin typeface="標楷體" panose="03000509000000000000" pitchFamily="65" charset="-120"/>
                <a:ea typeface="標楷體" panose="03000509000000000000" pitchFamily="65" charset="-120"/>
                <a:cs typeface="Microsoft JhengHei Light"/>
              </a:rPr>
              <a:t>優質化願</a:t>
            </a:r>
            <a:r>
              <a:rPr lang="zh-TW" altLang="en-US" b="1" spc="-5" dirty="0" smtClean="0">
                <a:solidFill>
                  <a:prstClr val="black"/>
                </a:solidFill>
                <a:latin typeface="標楷體" panose="03000509000000000000" pitchFamily="65" charset="-120"/>
                <a:ea typeface="標楷體" panose="03000509000000000000" pitchFamily="65" charset="-120"/>
                <a:cs typeface="Microsoft JhengHei Light"/>
              </a:rPr>
              <a:t>景與</a:t>
            </a:r>
            <a:r>
              <a:rPr lang="zh-TW" altLang="en-US" b="1" kern="0" dirty="0" smtClean="0">
                <a:solidFill>
                  <a:srgbClr val="FF0000"/>
                </a:solidFill>
                <a:latin typeface="標楷體" panose="03000509000000000000" pitchFamily="65" charset="-120"/>
                <a:ea typeface="標楷體" panose="03000509000000000000" pitchFamily="65" charset="-120"/>
              </a:rPr>
              <a:t>構想書</a:t>
            </a:r>
            <a:r>
              <a:rPr lang="zh-TW" altLang="en-US" b="1" spc="-5" dirty="0">
                <a:solidFill>
                  <a:prstClr val="black"/>
                </a:solidFill>
                <a:latin typeface="標楷體" panose="03000509000000000000" pitchFamily="65" charset="-120"/>
                <a:ea typeface="標楷體" panose="03000509000000000000" pitchFamily="65" charset="-120"/>
                <a:cs typeface="Microsoft JhengHei Light"/>
              </a:rPr>
              <a:t>內容的</a:t>
            </a:r>
            <a:r>
              <a:rPr lang="zh-TW" altLang="en-US" b="1" dirty="0">
                <a:solidFill>
                  <a:prstClr val="black"/>
                </a:solidFill>
                <a:latin typeface="標楷體" panose="03000509000000000000" pitchFamily="65" charset="-120"/>
                <a:ea typeface="標楷體" panose="03000509000000000000" pitchFamily="65" charset="-120"/>
                <a:cs typeface="Microsoft JhengHei Light"/>
              </a:rPr>
              <a:t>檢</a:t>
            </a:r>
            <a:r>
              <a:rPr lang="zh-TW" altLang="en-US" b="1" spc="-25" dirty="0">
                <a:solidFill>
                  <a:prstClr val="black"/>
                </a:solidFill>
                <a:latin typeface="標楷體" panose="03000509000000000000" pitchFamily="65" charset="-120"/>
                <a:ea typeface="標楷體" panose="03000509000000000000" pitchFamily="65" charset="-120"/>
                <a:cs typeface="Microsoft JhengHei Light"/>
              </a:rPr>
              <a:t>核</a:t>
            </a:r>
            <a:r>
              <a:rPr lang="en-US" altLang="zh-TW" sz="2000" b="1" kern="0" dirty="0" smtClean="0">
                <a:solidFill>
                  <a:schemeClr val="tx1"/>
                </a:solidFill>
                <a:latin typeface="Arial"/>
              </a:rPr>
              <a:t>1/3</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914400" y="1447800"/>
            <a:ext cx="7772400" cy="5221560"/>
          </a:xfrm>
        </p:spPr>
        <p:txBody>
          <a:bodyPr>
            <a:noAutofit/>
          </a:bodyPr>
          <a:lstStyle/>
          <a:p>
            <a:pPr marL="342900" lvl="0" indent="-342900" eaLnBrk="0" fontAlgn="base" hangingPunct="0">
              <a:spcBef>
                <a:spcPct val="20000"/>
              </a:spcBef>
              <a:spcAft>
                <a:spcPct val="0"/>
              </a:spcAft>
              <a:buClrTx/>
              <a:buSzTx/>
              <a:buFont typeface="Wingdings" panose="05000000000000000000" pitchFamily="2" charset="2"/>
              <a:buChar char="l"/>
            </a:pPr>
            <a:r>
              <a:rPr lang="zh-TW" altLang="en-US" sz="2700" b="1" kern="0" dirty="0">
                <a:solidFill>
                  <a:srgbClr val="FF0000"/>
                </a:solidFill>
                <a:latin typeface="標楷體" panose="03000509000000000000" pitchFamily="65" charset="-120"/>
                <a:ea typeface="標楷體" panose="03000509000000000000" pitchFamily="65" charset="-120"/>
              </a:rPr>
              <a:t>教師參與和動能很重要</a:t>
            </a:r>
            <a:r>
              <a:rPr lang="zh-TW" altLang="en-US" sz="2700" kern="0" dirty="0">
                <a:latin typeface="標楷體" panose="03000509000000000000" pitchFamily="65" charset="-120"/>
                <a:ea typeface="標楷體" panose="03000509000000000000" pitchFamily="65" charset="-120"/>
              </a:rPr>
              <a:t>，沒有教師的參與就沒有</a:t>
            </a:r>
            <a:r>
              <a:rPr lang="zh-TW" altLang="en-US" sz="2700" kern="0" dirty="0" smtClean="0">
                <a:latin typeface="標楷體" panose="03000509000000000000" pitchFamily="65" charset="-120"/>
                <a:ea typeface="標楷體" panose="03000509000000000000" pitchFamily="65" charset="-120"/>
              </a:rPr>
              <a:t>課程。</a:t>
            </a:r>
            <a:endParaRPr lang="en-US" altLang="zh-TW" sz="2700" kern="0" dirty="0">
              <a:latin typeface="標楷體" panose="03000509000000000000" pitchFamily="65" charset="-120"/>
              <a:ea typeface="標楷體" panose="03000509000000000000" pitchFamily="65" charset="-120"/>
            </a:endParaRPr>
          </a:p>
          <a:p>
            <a:pPr marL="342900" lvl="0" indent="-342900" eaLnBrk="0" fontAlgn="base" hangingPunct="0">
              <a:spcBef>
                <a:spcPct val="20000"/>
              </a:spcBef>
              <a:spcAft>
                <a:spcPct val="0"/>
              </a:spcAft>
              <a:buClrTx/>
              <a:buSzTx/>
              <a:buFont typeface="Wingdings" panose="05000000000000000000" pitchFamily="2" charset="2"/>
              <a:buChar char="l"/>
            </a:pPr>
            <a:r>
              <a:rPr lang="zh-TW" altLang="en-US" sz="2700" kern="0" dirty="0">
                <a:latin typeface="標楷體" panose="03000509000000000000" pitchFamily="65" charset="-120"/>
                <a:ea typeface="標楷體" panose="03000509000000000000" pitchFamily="65" charset="-120"/>
              </a:rPr>
              <a:t>子計畫</a:t>
            </a:r>
            <a:r>
              <a:rPr lang="en-US" altLang="zh-TW" sz="2700" kern="0" dirty="0">
                <a:latin typeface="標楷體" panose="03000509000000000000" pitchFamily="65" charset="-120"/>
                <a:ea typeface="標楷體" panose="03000509000000000000" pitchFamily="65" charset="-120"/>
              </a:rPr>
              <a:t>A</a:t>
            </a:r>
            <a:r>
              <a:rPr lang="zh-TW" altLang="en-US" sz="2700" kern="0" dirty="0">
                <a:latin typeface="標楷體" panose="03000509000000000000" pitchFamily="65" charset="-120"/>
                <a:ea typeface="標楷體" panose="03000509000000000000" pitchFamily="65" charset="-120"/>
              </a:rPr>
              <a:t>為</a:t>
            </a:r>
            <a:r>
              <a:rPr lang="en-US" altLang="zh-TW" sz="2700" kern="0" dirty="0">
                <a:latin typeface="標楷體" panose="03000509000000000000" pitchFamily="65" charset="-120"/>
                <a:ea typeface="標楷體" panose="03000509000000000000" pitchFamily="65" charset="-120"/>
              </a:rPr>
              <a:t>107</a:t>
            </a:r>
            <a:r>
              <a:rPr lang="zh-TW" altLang="en-US" sz="2700" kern="0" dirty="0">
                <a:latin typeface="標楷體" panose="03000509000000000000" pitchFamily="65" charset="-120"/>
                <a:ea typeface="標楷體" panose="03000509000000000000" pitchFamily="65" charset="-120"/>
              </a:rPr>
              <a:t>新課綱之準備，</a:t>
            </a:r>
            <a:r>
              <a:rPr lang="en-US" altLang="zh-TW" sz="2700" kern="0" dirty="0">
                <a:latin typeface="標楷體" panose="03000509000000000000" pitchFamily="65" charset="-120"/>
                <a:ea typeface="標楷體" panose="03000509000000000000" pitchFamily="65" charset="-120"/>
              </a:rPr>
              <a:t>105</a:t>
            </a:r>
            <a:r>
              <a:rPr lang="zh-TW" altLang="en-US" sz="2700" kern="0" dirty="0">
                <a:latin typeface="標楷體" panose="03000509000000000000" pitchFamily="65" charset="-120"/>
                <a:ea typeface="標楷體" panose="03000509000000000000" pitchFamily="65" charset="-120"/>
              </a:rPr>
              <a:t>學年度屬於規劃與試行階段，目前構想書和計畫規定不符。可以向同類型學校學習，並請教如何撰寫計畫的內容與方式。</a:t>
            </a:r>
            <a:endParaRPr lang="en-US" altLang="zh-TW" sz="2700" kern="0" dirty="0">
              <a:latin typeface="標楷體" panose="03000509000000000000" pitchFamily="65" charset="-120"/>
              <a:ea typeface="標楷體" panose="03000509000000000000" pitchFamily="65" charset="-120"/>
            </a:endParaRPr>
          </a:p>
          <a:p>
            <a:pPr marL="342900" lvl="0" indent="-342900" eaLnBrk="0" fontAlgn="base" hangingPunct="0">
              <a:spcBef>
                <a:spcPct val="20000"/>
              </a:spcBef>
              <a:spcAft>
                <a:spcPct val="0"/>
              </a:spcAft>
              <a:buClrTx/>
              <a:buSzTx/>
              <a:buFont typeface="Wingdings" panose="05000000000000000000" pitchFamily="2" charset="2"/>
              <a:buChar char="l"/>
            </a:pPr>
            <a:r>
              <a:rPr lang="zh-TW" altLang="en-US" sz="2700" b="1" kern="0" dirty="0">
                <a:solidFill>
                  <a:srgbClr val="FF0000"/>
                </a:solidFill>
                <a:latin typeface="標楷體" panose="03000509000000000000" pitchFamily="65" charset="-120"/>
                <a:ea typeface="標楷體" panose="03000509000000000000" pitchFamily="65" charset="-120"/>
              </a:rPr>
              <a:t>優高計畫需聚焦於</a:t>
            </a:r>
            <a:r>
              <a:rPr lang="en-US" altLang="zh-TW" sz="2700" b="1" kern="0" dirty="0">
                <a:solidFill>
                  <a:srgbClr val="FF0000"/>
                </a:solidFill>
                <a:latin typeface="標楷體" panose="03000509000000000000" pitchFamily="65" charset="-120"/>
                <a:ea typeface="標楷體" panose="03000509000000000000" pitchFamily="65" charset="-120"/>
              </a:rPr>
              <a:t>107</a:t>
            </a:r>
            <a:r>
              <a:rPr lang="zh-TW" altLang="en-US" sz="2700" b="1" kern="0" dirty="0">
                <a:solidFill>
                  <a:srgbClr val="FF0000"/>
                </a:solidFill>
                <a:latin typeface="標楷體" panose="03000509000000000000" pitchFamily="65" charset="-120"/>
                <a:ea typeface="標楷體" panose="03000509000000000000" pitchFamily="65" charset="-120"/>
              </a:rPr>
              <a:t>新課綱之規劃</a:t>
            </a:r>
            <a:r>
              <a:rPr lang="zh-TW" altLang="en-US" sz="2700" kern="0" dirty="0">
                <a:latin typeface="標楷體" panose="03000509000000000000" pitchFamily="65" charset="-120"/>
                <a:ea typeface="標楷體" panose="03000509000000000000" pitchFamily="65" charset="-120"/>
              </a:rPr>
              <a:t>，建議學校先發展校本學生能力素養圖像，並與</a:t>
            </a:r>
            <a:r>
              <a:rPr lang="en-US" altLang="zh-TW" sz="2700" kern="0" dirty="0">
                <a:latin typeface="標楷體" panose="03000509000000000000" pitchFamily="65" charset="-120"/>
                <a:ea typeface="標楷體" panose="03000509000000000000" pitchFamily="65" charset="-120"/>
              </a:rPr>
              <a:t>107</a:t>
            </a:r>
            <a:r>
              <a:rPr lang="zh-TW" altLang="en-US" sz="2700" kern="0" dirty="0">
                <a:latin typeface="標楷體" panose="03000509000000000000" pitchFamily="65" charset="-120"/>
                <a:ea typeface="標楷體" panose="03000509000000000000" pitchFamily="65" charset="-120"/>
              </a:rPr>
              <a:t>新課綱九大素養能力對應，並定位學校之課程</a:t>
            </a:r>
            <a:r>
              <a:rPr lang="zh-TW" altLang="en-US" sz="2700" kern="0" dirty="0" smtClean="0">
                <a:latin typeface="標楷體" panose="03000509000000000000" pitchFamily="65" charset="-120"/>
                <a:ea typeface="標楷體" panose="03000509000000000000" pitchFamily="65" charset="-120"/>
              </a:rPr>
              <a:t>重點。</a:t>
            </a:r>
            <a:endParaRPr lang="en-US" altLang="zh-TW" sz="2700" kern="0" dirty="0">
              <a:latin typeface="標楷體" panose="03000509000000000000" pitchFamily="65" charset="-120"/>
              <a:ea typeface="標楷體" panose="03000509000000000000" pitchFamily="65" charset="-120"/>
            </a:endParaRPr>
          </a:p>
          <a:p>
            <a:pPr marL="342900" lvl="0" indent="-342900" eaLnBrk="0" fontAlgn="base" hangingPunct="0">
              <a:spcBef>
                <a:spcPct val="20000"/>
              </a:spcBef>
              <a:spcAft>
                <a:spcPct val="0"/>
              </a:spcAft>
              <a:buClrTx/>
              <a:buSzTx/>
              <a:buFont typeface="Wingdings" panose="05000000000000000000" pitchFamily="2" charset="2"/>
              <a:buChar char="l"/>
            </a:pPr>
            <a:r>
              <a:rPr lang="zh-TW" altLang="en-US" sz="2700" b="1" kern="0" dirty="0">
                <a:solidFill>
                  <a:srgbClr val="FF0000"/>
                </a:solidFill>
                <a:latin typeface="標楷體" panose="03000509000000000000" pitchFamily="65" charset="-120"/>
                <a:ea typeface="標楷體" panose="03000509000000000000" pitchFamily="65" charset="-120"/>
              </a:rPr>
              <a:t>子計畫</a:t>
            </a:r>
            <a:r>
              <a:rPr lang="en-US" altLang="zh-TW" sz="2700" b="1" kern="0" dirty="0" smtClean="0">
                <a:solidFill>
                  <a:srgbClr val="FF0000"/>
                </a:solidFill>
                <a:latin typeface="標楷體" panose="03000509000000000000" pitchFamily="65" charset="-120"/>
                <a:ea typeface="標楷體" panose="03000509000000000000" pitchFamily="65" charset="-120"/>
              </a:rPr>
              <a:t>A-1</a:t>
            </a:r>
            <a:r>
              <a:rPr lang="zh-TW" altLang="en-US" sz="2700" kern="0" dirty="0" smtClean="0">
                <a:latin typeface="標楷體" panose="03000509000000000000" pitchFamily="65" charset="-120"/>
                <a:ea typeface="標楷體" panose="03000509000000000000" pitchFamily="65" charset="-120"/>
              </a:rPr>
              <a:t>為重</a:t>
            </a:r>
            <a:r>
              <a:rPr lang="zh-TW" altLang="en-US" sz="2700" kern="0" dirty="0">
                <a:latin typeface="標楷體" panose="03000509000000000000" pitchFamily="65" charset="-120"/>
                <a:ea typeface="標楷體" panose="03000509000000000000" pitchFamily="65" charset="-120"/>
              </a:rPr>
              <a:t>點課程發展，主要為多元選修課程和校訂必修課程，其他課程可以放到</a:t>
            </a:r>
            <a:r>
              <a:rPr lang="en-US" altLang="zh-TW" sz="2700" kern="0" dirty="0">
                <a:latin typeface="標楷體" panose="03000509000000000000" pitchFamily="65" charset="-120"/>
                <a:ea typeface="標楷體" panose="03000509000000000000" pitchFamily="65" charset="-120"/>
              </a:rPr>
              <a:t>BCD</a:t>
            </a:r>
            <a:r>
              <a:rPr lang="zh-TW" altLang="en-US" sz="2700" kern="0" dirty="0">
                <a:latin typeface="標楷體" panose="03000509000000000000" pitchFamily="65" charset="-120"/>
                <a:ea typeface="標楷體" panose="03000509000000000000" pitchFamily="65" charset="-120"/>
              </a:rPr>
              <a:t>去</a:t>
            </a:r>
            <a:r>
              <a:rPr lang="zh-TW" altLang="en-US" sz="2700" kern="0" dirty="0" smtClean="0">
                <a:latin typeface="標楷體" panose="03000509000000000000" pitchFamily="65" charset="-120"/>
                <a:ea typeface="標楷體" panose="03000509000000000000" pitchFamily="65" charset="-120"/>
              </a:rPr>
              <a:t>發展。</a:t>
            </a:r>
            <a:endParaRPr lang="zh-TW" altLang="en-US" sz="2700" kern="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13</a:t>
            </a:fld>
            <a:endParaRPr lang="zh-TW" altLang="en-US"/>
          </a:p>
        </p:txBody>
      </p:sp>
    </p:spTree>
    <p:extLst>
      <p:ext uri="{BB962C8B-B14F-4D97-AF65-F5344CB8AC3E}">
        <p14:creationId xmlns:p14="http://schemas.microsoft.com/office/powerpoint/2010/main" val="1270920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spc="-5" dirty="0">
                <a:solidFill>
                  <a:prstClr val="black"/>
                </a:solidFill>
                <a:latin typeface="標楷體" panose="03000509000000000000" pitchFamily="65" charset="-120"/>
                <a:ea typeface="標楷體" panose="03000509000000000000" pitchFamily="65" charset="-120"/>
                <a:cs typeface="Microsoft JhengHei Light"/>
              </a:rPr>
              <a:t>優質化願景與</a:t>
            </a:r>
            <a:r>
              <a:rPr lang="zh-TW" altLang="en-US" b="1" kern="0" dirty="0">
                <a:solidFill>
                  <a:srgbClr val="FF0000"/>
                </a:solidFill>
                <a:latin typeface="標楷體" panose="03000509000000000000" pitchFamily="65" charset="-120"/>
                <a:ea typeface="標楷體" panose="03000509000000000000" pitchFamily="65" charset="-120"/>
              </a:rPr>
              <a:t>構想書</a:t>
            </a:r>
            <a:r>
              <a:rPr lang="zh-TW" altLang="en-US" b="1" spc="-5" dirty="0">
                <a:solidFill>
                  <a:prstClr val="black"/>
                </a:solidFill>
                <a:latin typeface="標楷體" panose="03000509000000000000" pitchFamily="65" charset="-120"/>
                <a:ea typeface="標楷體" panose="03000509000000000000" pitchFamily="65" charset="-120"/>
                <a:cs typeface="Microsoft JhengHei Light"/>
              </a:rPr>
              <a:t>內容的</a:t>
            </a:r>
            <a:r>
              <a:rPr lang="zh-TW" altLang="en-US" b="1" dirty="0">
                <a:solidFill>
                  <a:prstClr val="black"/>
                </a:solidFill>
                <a:latin typeface="標楷體" panose="03000509000000000000" pitchFamily="65" charset="-120"/>
                <a:ea typeface="標楷體" panose="03000509000000000000" pitchFamily="65" charset="-120"/>
                <a:cs typeface="Microsoft JhengHei Light"/>
              </a:rPr>
              <a:t>檢</a:t>
            </a:r>
            <a:r>
              <a:rPr lang="zh-TW" altLang="en-US" b="1" spc="-25" dirty="0">
                <a:solidFill>
                  <a:prstClr val="black"/>
                </a:solidFill>
                <a:latin typeface="標楷體" panose="03000509000000000000" pitchFamily="65" charset="-120"/>
                <a:ea typeface="標楷體" panose="03000509000000000000" pitchFamily="65" charset="-120"/>
                <a:cs typeface="Microsoft JhengHei Light"/>
              </a:rPr>
              <a:t>核</a:t>
            </a:r>
            <a:r>
              <a:rPr lang="en-US" altLang="zh-TW" sz="2000" b="1" kern="0" dirty="0" smtClean="0">
                <a:solidFill>
                  <a:schemeClr val="tx1"/>
                </a:solidFill>
                <a:latin typeface="Arial"/>
              </a:rPr>
              <a:t>2/3</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914400" y="1447800"/>
            <a:ext cx="7772400" cy="5221560"/>
          </a:xfrm>
        </p:spPr>
        <p:txBody>
          <a:bodyPr>
            <a:noAutofit/>
          </a:bodyPr>
          <a:lstStyle/>
          <a:p>
            <a:pPr marL="342900" lvl="0" indent="-342900" eaLnBrk="0" fontAlgn="base" hangingPunct="0">
              <a:spcBef>
                <a:spcPct val="20000"/>
              </a:spcBef>
              <a:spcAft>
                <a:spcPct val="0"/>
              </a:spcAft>
              <a:buClrTx/>
              <a:buSzTx/>
              <a:buFont typeface="Wingdings" panose="05000000000000000000" pitchFamily="2" charset="2"/>
              <a:buChar char="l"/>
            </a:pPr>
            <a:r>
              <a:rPr lang="en-US" altLang="zh-TW" sz="2700" b="1" kern="0" dirty="0">
                <a:solidFill>
                  <a:srgbClr val="FF0000"/>
                </a:solidFill>
                <a:latin typeface="標楷體" panose="03000509000000000000" pitchFamily="65" charset="-120"/>
                <a:ea typeface="標楷體" panose="03000509000000000000" pitchFamily="65" charset="-120"/>
              </a:rPr>
              <a:t>A-2</a:t>
            </a:r>
            <a:r>
              <a:rPr lang="zh-TW" altLang="en-US" sz="2700" b="1" kern="0" dirty="0">
                <a:solidFill>
                  <a:srgbClr val="FF0000"/>
                </a:solidFill>
                <a:latin typeface="標楷體" panose="03000509000000000000" pitchFamily="65" charset="-120"/>
                <a:ea typeface="標楷體" panose="03000509000000000000" pitchFamily="65" charset="-120"/>
              </a:rPr>
              <a:t>為教師增能</a:t>
            </a:r>
            <a:r>
              <a:rPr lang="zh-TW" altLang="en-US" sz="2700" kern="0" dirty="0">
                <a:latin typeface="標楷體" panose="03000509000000000000" pitchFamily="65" charset="-120"/>
                <a:ea typeface="標楷體" panose="03000509000000000000" pitchFamily="65" charset="-120"/>
              </a:rPr>
              <a:t>，以</a:t>
            </a:r>
            <a:r>
              <a:rPr lang="zh-TW" altLang="en-US" sz="2700" b="1" kern="0" dirty="0">
                <a:solidFill>
                  <a:srgbClr val="FF0000"/>
                </a:solidFill>
                <a:latin typeface="標楷體" panose="03000509000000000000" pitchFamily="65" charset="-120"/>
                <a:ea typeface="標楷體" panose="03000509000000000000" pitchFamily="65" charset="-120"/>
              </a:rPr>
              <a:t>社群為主</a:t>
            </a:r>
            <a:r>
              <a:rPr lang="zh-TW" altLang="en-US" sz="2700" kern="0" dirty="0">
                <a:latin typeface="標楷體" panose="03000509000000000000" pitchFamily="65" charset="-120"/>
                <a:ea typeface="標楷體" panose="03000509000000000000" pitchFamily="65" charset="-120"/>
              </a:rPr>
              <a:t>，須能搭配計畫和</a:t>
            </a:r>
            <a:r>
              <a:rPr lang="en-US" altLang="zh-TW" sz="2700" kern="0" dirty="0">
                <a:latin typeface="標楷體" panose="03000509000000000000" pitchFamily="65" charset="-120"/>
                <a:ea typeface="標楷體" panose="03000509000000000000" pitchFamily="65" charset="-120"/>
              </a:rPr>
              <a:t>107</a:t>
            </a:r>
            <a:r>
              <a:rPr lang="zh-TW" altLang="en-US" sz="2700" kern="0" dirty="0">
                <a:latin typeface="標楷體" panose="03000509000000000000" pitchFamily="65" charset="-120"/>
                <a:ea typeface="標楷體" panose="03000509000000000000" pitchFamily="65" charset="-120"/>
              </a:rPr>
              <a:t>新課綱之需求，建議多參與優高的課程發展工作</a:t>
            </a:r>
            <a:r>
              <a:rPr lang="zh-TW" altLang="en-US" sz="2700" kern="0" dirty="0" smtClean="0">
                <a:latin typeface="標楷體" panose="03000509000000000000" pitchFamily="65" charset="-120"/>
                <a:ea typeface="標楷體" panose="03000509000000000000" pitchFamily="65" charset="-120"/>
              </a:rPr>
              <a:t>坊。</a:t>
            </a:r>
            <a:endParaRPr lang="zh-TW" altLang="en-US" sz="2700" kern="0" dirty="0">
              <a:latin typeface="標楷體" panose="03000509000000000000" pitchFamily="65" charset="-120"/>
              <a:ea typeface="標楷體" panose="03000509000000000000" pitchFamily="65" charset="-120"/>
            </a:endParaRPr>
          </a:p>
          <a:p>
            <a:pPr marL="342900" lvl="0" indent="-342900" eaLnBrk="0" fontAlgn="base" hangingPunct="0">
              <a:spcBef>
                <a:spcPct val="20000"/>
              </a:spcBef>
              <a:spcAft>
                <a:spcPct val="0"/>
              </a:spcAft>
              <a:buClrTx/>
              <a:buSzTx/>
              <a:buFont typeface="Wingdings" panose="05000000000000000000" pitchFamily="2" charset="2"/>
              <a:buChar char="l"/>
            </a:pPr>
            <a:r>
              <a:rPr lang="zh-TW" altLang="en-US" sz="2700" b="1" kern="0" dirty="0">
                <a:solidFill>
                  <a:srgbClr val="FF0000"/>
                </a:solidFill>
                <a:latin typeface="標楷體" panose="03000509000000000000" pitchFamily="65" charset="-120"/>
                <a:ea typeface="標楷體" panose="03000509000000000000" pitchFamily="65" charset="-120"/>
              </a:rPr>
              <a:t>子計畫</a:t>
            </a:r>
            <a:r>
              <a:rPr lang="en-US" altLang="zh-TW" sz="2700" b="1" kern="0" dirty="0">
                <a:solidFill>
                  <a:srgbClr val="FF0000"/>
                </a:solidFill>
                <a:latin typeface="標楷體" panose="03000509000000000000" pitchFamily="65" charset="-120"/>
                <a:ea typeface="標楷體" panose="03000509000000000000" pitchFamily="65" charset="-120"/>
              </a:rPr>
              <a:t>A-3</a:t>
            </a:r>
            <a:r>
              <a:rPr lang="zh-TW" altLang="en-US" sz="2700" b="1" kern="0" dirty="0">
                <a:solidFill>
                  <a:srgbClr val="FF0000"/>
                </a:solidFill>
                <a:latin typeface="標楷體" panose="03000509000000000000" pitchFamily="65" charset="-120"/>
                <a:ea typeface="標楷體" panose="03000509000000000000" pitchFamily="65" charset="-120"/>
              </a:rPr>
              <a:t>是課程規劃的核心小組</a:t>
            </a:r>
            <a:r>
              <a:rPr lang="zh-TW" altLang="en-US" sz="2700" kern="0" dirty="0">
                <a:latin typeface="標楷體" panose="03000509000000000000" pitchFamily="65" charset="-120"/>
                <a:ea typeface="標楷體" panose="03000509000000000000" pitchFamily="65" charset="-120"/>
              </a:rPr>
              <a:t>，</a:t>
            </a:r>
            <a:r>
              <a:rPr lang="en-US" altLang="zh-TW" sz="2700" kern="0" dirty="0">
                <a:latin typeface="標楷體" panose="03000509000000000000" pitchFamily="65" charset="-120"/>
                <a:ea typeface="標楷體" panose="03000509000000000000" pitchFamily="65" charset="-120"/>
              </a:rPr>
              <a:t>(</a:t>
            </a:r>
            <a:r>
              <a:rPr lang="zh-TW" altLang="en-US" sz="2700" kern="0" dirty="0">
                <a:latin typeface="標楷體" panose="03000509000000000000" pitchFamily="65" charset="-120"/>
                <a:ea typeface="標楷體" panose="03000509000000000000" pitchFamily="65" charset="-120"/>
              </a:rPr>
              <a:t>校長、主任、組長、各科領域召集人</a:t>
            </a:r>
            <a:r>
              <a:rPr lang="en-US" altLang="zh-TW" sz="2700" kern="0" dirty="0">
                <a:latin typeface="標楷體" panose="03000509000000000000" pitchFamily="65" charset="-120"/>
                <a:ea typeface="標楷體" panose="03000509000000000000" pitchFamily="65" charset="-120"/>
              </a:rPr>
              <a:t>)</a:t>
            </a:r>
            <a:r>
              <a:rPr lang="zh-TW" altLang="en-US" sz="2700" kern="0" dirty="0">
                <a:latin typeface="標楷體" panose="03000509000000000000" pitchFamily="65" charset="-120"/>
                <a:ea typeface="標楷體" panose="03000509000000000000" pitchFamily="65" charset="-120"/>
              </a:rPr>
              <a:t>共同研討與規劃符合</a:t>
            </a:r>
            <a:r>
              <a:rPr lang="en-US" altLang="zh-TW" sz="2700" kern="0" dirty="0">
                <a:latin typeface="標楷體" panose="03000509000000000000" pitchFamily="65" charset="-120"/>
                <a:ea typeface="標楷體" panose="03000509000000000000" pitchFamily="65" charset="-120"/>
              </a:rPr>
              <a:t>107</a:t>
            </a:r>
            <a:r>
              <a:rPr lang="zh-TW" altLang="en-US" sz="2700" kern="0" dirty="0">
                <a:latin typeface="標楷體" panose="03000509000000000000" pitchFamily="65" charset="-120"/>
                <a:ea typeface="標楷體" panose="03000509000000000000" pitchFamily="65" charset="-120"/>
              </a:rPr>
              <a:t>新課綱之總體計畫。核心小組除了站在制高點，籌謀課程發展，在課發會與校務會議安排研討和決策之外，也需準備盤整學校課程發展所需之軟硬體和人力員額之計算</a:t>
            </a:r>
            <a:r>
              <a:rPr lang="zh-TW" altLang="en-US" sz="2700" kern="0" dirty="0" smtClean="0">
                <a:latin typeface="標楷體" panose="03000509000000000000" pitchFamily="65" charset="-120"/>
                <a:ea typeface="標楷體" panose="03000509000000000000" pitchFamily="65" charset="-120"/>
              </a:rPr>
              <a:t>。</a:t>
            </a:r>
            <a:endParaRPr lang="zh-TW" altLang="en-US" sz="2700" kern="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14</a:t>
            </a:fld>
            <a:endParaRPr lang="zh-TW" altLang="en-US"/>
          </a:p>
        </p:txBody>
      </p:sp>
    </p:spTree>
    <p:extLst>
      <p:ext uri="{BB962C8B-B14F-4D97-AF65-F5344CB8AC3E}">
        <p14:creationId xmlns:p14="http://schemas.microsoft.com/office/powerpoint/2010/main" val="2049331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spc="-5" dirty="0">
                <a:solidFill>
                  <a:prstClr val="black"/>
                </a:solidFill>
                <a:latin typeface="標楷體" panose="03000509000000000000" pitchFamily="65" charset="-120"/>
                <a:ea typeface="標楷體" panose="03000509000000000000" pitchFamily="65" charset="-120"/>
                <a:cs typeface="Microsoft JhengHei Light"/>
              </a:rPr>
              <a:t>優質化願景與</a:t>
            </a:r>
            <a:r>
              <a:rPr lang="zh-TW" altLang="en-US" b="1" kern="0" dirty="0">
                <a:solidFill>
                  <a:srgbClr val="FF0000"/>
                </a:solidFill>
                <a:latin typeface="標楷體" panose="03000509000000000000" pitchFamily="65" charset="-120"/>
                <a:ea typeface="標楷體" panose="03000509000000000000" pitchFamily="65" charset="-120"/>
              </a:rPr>
              <a:t>構想書</a:t>
            </a:r>
            <a:r>
              <a:rPr lang="zh-TW" altLang="en-US" b="1" spc="-5" dirty="0">
                <a:solidFill>
                  <a:prstClr val="black"/>
                </a:solidFill>
                <a:latin typeface="標楷體" panose="03000509000000000000" pitchFamily="65" charset="-120"/>
                <a:ea typeface="標楷體" panose="03000509000000000000" pitchFamily="65" charset="-120"/>
                <a:cs typeface="Microsoft JhengHei Light"/>
              </a:rPr>
              <a:t>內容的</a:t>
            </a:r>
            <a:r>
              <a:rPr lang="zh-TW" altLang="en-US" b="1" dirty="0">
                <a:solidFill>
                  <a:prstClr val="black"/>
                </a:solidFill>
                <a:latin typeface="標楷體" panose="03000509000000000000" pitchFamily="65" charset="-120"/>
                <a:ea typeface="標楷體" panose="03000509000000000000" pitchFamily="65" charset="-120"/>
                <a:cs typeface="Microsoft JhengHei Light"/>
              </a:rPr>
              <a:t>檢</a:t>
            </a:r>
            <a:r>
              <a:rPr lang="zh-TW" altLang="en-US" b="1" spc="-25" dirty="0">
                <a:solidFill>
                  <a:prstClr val="black"/>
                </a:solidFill>
                <a:latin typeface="標楷體" panose="03000509000000000000" pitchFamily="65" charset="-120"/>
                <a:ea typeface="標楷體" panose="03000509000000000000" pitchFamily="65" charset="-120"/>
                <a:cs typeface="Microsoft JhengHei Light"/>
              </a:rPr>
              <a:t>核</a:t>
            </a:r>
            <a:r>
              <a:rPr lang="en-US" altLang="zh-TW" sz="2000" b="1" kern="0" dirty="0" smtClean="0">
                <a:solidFill>
                  <a:schemeClr val="tx1"/>
                </a:solidFill>
                <a:latin typeface="Arial"/>
              </a:rPr>
              <a:t>3/3</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914400" y="1447800"/>
            <a:ext cx="7772400" cy="5221560"/>
          </a:xfrm>
        </p:spPr>
        <p:txBody>
          <a:bodyPr>
            <a:noAutofit/>
          </a:bodyPr>
          <a:lstStyle/>
          <a:p>
            <a:pPr marL="342900" lvl="0" indent="-342900" eaLnBrk="0" fontAlgn="base" hangingPunct="0">
              <a:spcBef>
                <a:spcPct val="20000"/>
              </a:spcBef>
              <a:spcAft>
                <a:spcPct val="0"/>
              </a:spcAft>
              <a:buClrTx/>
              <a:buSzTx/>
              <a:buFont typeface="Wingdings" panose="05000000000000000000" pitchFamily="2" charset="2"/>
              <a:buChar char="l"/>
            </a:pPr>
            <a:r>
              <a:rPr lang="en-US" altLang="zh-TW" sz="2700" kern="0" dirty="0" smtClean="0">
                <a:latin typeface="標楷體" panose="03000509000000000000" pitchFamily="65" charset="-120"/>
                <a:ea typeface="標楷體" panose="03000509000000000000" pitchFamily="65" charset="-120"/>
              </a:rPr>
              <a:t>BCD</a:t>
            </a:r>
            <a:r>
              <a:rPr lang="zh-TW" altLang="en-US" sz="2700" kern="0" dirty="0" smtClean="0">
                <a:latin typeface="標楷體" panose="03000509000000000000" pitchFamily="65" charset="-120"/>
                <a:ea typeface="標楷體" panose="03000509000000000000" pitchFamily="65" charset="-120"/>
              </a:rPr>
              <a:t>計畫若延續以前計畫之基礎，有餘力時，需透過研討、盤整和對焦，使之能夠納入</a:t>
            </a:r>
            <a:r>
              <a:rPr lang="en-US" altLang="zh-TW" sz="2700" kern="0" dirty="0" smtClean="0">
                <a:latin typeface="標楷體" panose="03000509000000000000" pitchFamily="65" charset="-120"/>
                <a:ea typeface="標楷體" panose="03000509000000000000" pitchFamily="65" charset="-120"/>
              </a:rPr>
              <a:t>107</a:t>
            </a:r>
            <a:r>
              <a:rPr lang="zh-TW" altLang="en-US" sz="2700" kern="0" dirty="0" smtClean="0">
                <a:latin typeface="標楷體" panose="03000509000000000000" pitchFamily="65" charset="-120"/>
                <a:ea typeface="標楷體" panose="03000509000000000000" pitchFamily="65" charset="-120"/>
              </a:rPr>
              <a:t>課程總體架構，尤其能</a:t>
            </a:r>
            <a:r>
              <a:rPr lang="zh-TW" altLang="en-US" sz="2700" b="1" kern="0" dirty="0" smtClean="0">
                <a:solidFill>
                  <a:srgbClr val="FF0000"/>
                </a:solidFill>
                <a:latin typeface="標楷體" panose="03000509000000000000" pitchFamily="65" charset="-120"/>
                <a:ea typeface="標楷體" panose="03000509000000000000" pitchFamily="65" charset="-120"/>
              </a:rPr>
              <a:t>將例行活動逐步與課程連結</a:t>
            </a:r>
            <a:r>
              <a:rPr lang="zh-TW" altLang="en-US" sz="2700" b="1" kern="0" dirty="0" smtClean="0">
                <a:latin typeface="標楷體" panose="03000509000000000000" pitchFamily="65" charset="-120"/>
                <a:ea typeface="標楷體" panose="03000509000000000000" pitchFamily="65" charset="-120"/>
              </a:rPr>
              <a:t>，</a:t>
            </a:r>
            <a:r>
              <a:rPr lang="zh-TW" altLang="en-US" sz="2700" b="1" kern="0" dirty="0" smtClean="0">
                <a:solidFill>
                  <a:srgbClr val="FF0000"/>
                </a:solidFill>
                <a:latin typeface="標楷體" panose="03000509000000000000" pitchFamily="65" charset="-120"/>
                <a:ea typeface="標楷體" panose="03000509000000000000" pitchFamily="65" charset="-120"/>
              </a:rPr>
              <a:t>或轉為彈性學習、空白課程、甚至是多元選修或校訂必修。</a:t>
            </a:r>
          </a:p>
          <a:p>
            <a:pPr marL="342900" lvl="0" indent="-342900" eaLnBrk="0" fontAlgn="base" hangingPunct="0">
              <a:spcBef>
                <a:spcPct val="20000"/>
              </a:spcBef>
              <a:spcAft>
                <a:spcPct val="0"/>
              </a:spcAft>
              <a:buClrTx/>
              <a:buSzTx/>
              <a:buFont typeface="Wingdings" panose="05000000000000000000" pitchFamily="2" charset="2"/>
              <a:buChar char="l"/>
            </a:pPr>
            <a:r>
              <a:rPr lang="zh-TW" altLang="en-US" sz="2700" kern="0" dirty="0" smtClean="0">
                <a:latin typeface="標楷體" panose="03000509000000000000" pitchFamily="65" charset="-120"/>
                <a:ea typeface="標楷體" panose="03000509000000000000" pitchFamily="65" charset="-120"/>
              </a:rPr>
              <a:t>雖然是構想書，但仍須提出具體作為的架構與構想，而不是空泛模糊的想法而已。</a:t>
            </a:r>
            <a:endParaRPr lang="zh-TW" altLang="en-US" sz="2700" kern="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15</a:t>
            </a:fld>
            <a:endParaRPr lang="zh-TW" altLang="en-US"/>
          </a:p>
        </p:txBody>
      </p:sp>
    </p:spTree>
    <p:extLst>
      <p:ext uri="{BB962C8B-B14F-4D97-AF65-F5344CB8AC3E}">
        <p14:creationId xmlns:p14="http://schemas.microsoft.com/office/powerpoint/2010/main" val="3373630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1792" y="529606"/>
            <a:ext cx="7644704" cy="615553"/>
          </a:xfrm>
          <a:prstGeom prst="rect">
            <a:avLst/>
          </a:prstGeom>
        </p:spPr>
        <p:txBody>
          <a:bodyPr vert="horz" wrap="square" lIns="0" tIns="0" rIns="0" bIns="0" rtlCol="0">
            <a:spAutoFit/>
          </a:bodyPr>
          <a:lstStyle/>
          <a:p>
            <a:pPr marL="12700">
              <a:lnSpc>
                <a:spcPct val="100000"/>
              </a:lnSpc>
            </a:pPr>
            <a:r>
              <a:rPr sz="4000" b="1" spc="-5" dirty="0" smtClean="0">
                <a:solidFill>
                  <a:schemeClr val="tx1"/>
                </a:solidFill>
                <a:latin typeface="標楷體" panose="03000509000000000000" pitchFamily="65" charset="-120"/>
                <a:ea typeface="標楷體" panose="03000509000000000000" pitchFamily="65" charset="-120"/>
                <a:cs typeface="Microsoft JhengHei Light"/>
              </a:rPr>
              <a:t>優質化願景與</a:t>
            </a:r>
            <a:r>
              <a:rPr sz="4000" b="1" spc="-5" dirty="0" smtClean="0">
                <a:solidFill>
                  <a:srgbClr val="FF0000"/>
                </a:solidFill>
                <a:latin typeface="標楷體" panose="03000509000000000000" pitchFamily="65" charset="-120"/>
                <a:ea typeface="標楷體" panose="03000509000000000000" pitchFamily="65" charset="-120"/>
                <a:cs typeface="Microsoft JhengHei Light"/>
              </a:rPr>
              <a:t>子計畫</a:t>
            </a:r>
            <a:r>
              <a:rPr sz="4000" b="1" spc="-5" dirty="0" smtClean="0">
                <a:solidFill>
                  <a:schemeClr val="tx1"/>
                </a:solidFill>
                <a:latin typeface="標楷體" panose="03000509000000000000" pitchFamily="65" charset="-120"/>
                <a:ea typeface="標楷體" panose="03000509000000000000" pitchFamily="65" charset="-120"/>
                <a:cs typeface="Microsoft JhengHei Light"/>
              </a:rPr>
              <a:t>內容的</a:t>
            </a:r>
            <a:r>
              <a:rPr sz="4000" b="1" spc="0" dirty="0" smtClean="0">
                <a:solidFill>
                  <a:schemeClr val="tx1"/>
                </a:solidFill>
                <a:latin typeface="標楷體" panose="03000509000000000000" pitchFamily="65" charset="-120"/>
                <a:ea typeface="標楷體" panose="03000509000000000000" pitchFamily="65" charset="-120"/>
                <a:cs typeface="Microsoft JhengHei Light"/>
              </a:rPr>
              <a:t>檢</a:t>
            </a:r>
            <a:r>
              <a:rPr sz="4000" b="1" spc="-25" dirty="0" smtClean="0">
                <a:solidFill>
                  <a:schemeClr val="tx1"/>
                </a:solidFill>
                <a:latin typeface="標楷體" panose="03000509000000000000" pitchFamily="65" charset="-120"/>
                <a:ea typeface="標楷體" panose="03000509000000000000" pitchFamily="65" charset="-120"/>
                <a:cs typeface="Microsoft JhengHei Light"/>
              </a:rPr>
              <a:t>核</a:t>
            </a:r>
            <a:r>
              <a:rPr lang="en-US" altLang="zh-TW" sz="2000" b="1" spc="-25" dirty="0" smtClean="0">
                <a:solidFill>
                  <a:schemeClr val="tx1"/>
                </a:solidFill>
                <a:latin typeface="標楷體" panose="03000509000000000000" pitchFamily="65" charset="-120"/>
                <a:ea typeface="標楷體" panose="03000509000000000000" pitchFamily="65" charset="-120"/>
                <a:cs typeface="Microsoft JhengHei Light"/>
              </a:rPr>
              <a:t>1/4</a:t>
            </a:r>
            <a:endParaRPr sz="4000" b="1" dirty="0">
              <a:solidFill>
                <a:schemeClr val="tx1"/>
              </a:solidFill>
              <a:latin typeface="標楷體" panose="03000509000000000000" pitchFamily="65" charset="-120"/>
              <a:ea typeface="標楷體" panose="03000509000000000000" pitchFamily="65" charset="-120"/>
              <a:cs typeface="Microsoft JhengHei"/>
            </a:endParaRPr>
          </a:p>
        </p:txBody>
      </p:sp>
      <p:sp>
        <p:nvSpPr>
          <p:cNvPr id="6" name="矩形 5"/>
          <p:cNvSpPr/>
          <p:nvPr/>
        </p:nvSpPr>
        <p:spPr>
          <a:xfrm>
            <a:off x="899592" y="1340768"/>
            <a:ext cx="7560840" cy="3539430"/>
          </a:xfrm>
          <a:prstGeom prst="rect">
            <a:avLst/>
          </a:prstGeom>
        </p:spPr>
        <p:txBody>
          <a:bodyPr wrap="square">
            <a:spAutoFit/>
          </a:bodyPr>
          <a:lstStyle/>
          <a:p>
            <a:pPr marL="457200" indent="-457200">
              <a:buFont typeface="Wingdings" panose="05000000000000000000" pitchFamily="2" charset="2"/>
              <a:buChar char="Ø"/>
            </a:pPr>
            <a:r>
              <a:rPr lang="zh-TW" altLang="en-US" sz="3200" dirty="0">
                <a:latin typeface="標楷體" panose="03000509000000000000" pitchFamily="65" charset="-120"/>
                <a:ea typeface="標楷體" panose="03000509000000000000" pitchFamily="65" charset="-120"/>
              </a:rPr>
              <a:t>優質化不等同於學校願景與校務</a:t>
            </a:r>
            <a:r>
              <a:rPr lang="zh-TW" altLang="en-US" sz="3200" dirty="0" smtClean="0">
                <a:latin typeface="標楷體" panose="03000509000000000000" pitchFamily="65" charset="-120"/>
                <a:ea typeface="標楷體" panose="03000509000000000000" pitchFamily="65" charset="-120"/>
              </a:rPr>
              <a:t>工作。</a:t>
            </a:r>
            <a:endParaRPr lang="en-US" altLang="zh-TW" sz="32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3200" dirty="0" smtClean="0">
                <a:latin typeface="標楷體" panose="03000509000000000000" pitchFamily="65" charset="-120"/>
                <a:ea typeface="標楷體" panose="03000509000000000000" pitchFamily="65" charset="-120"/>
              </a:rPr>
              <a:t>需</a:t>
            </a:r>
            <a:r>
              <a:rPr lang="zh-TW" altLang="en-US" sz="3200" dirty="0">
                <a:latin typeface="標楷體" panose="03000509000000000000" pitchFamily="65" charset="-120"/>
                <a:ea typeface="標楷體" panose="03000509000000000000" pitchFamily="65" charset="-120"/>
              </a:rPr>
              <a:t>扣合「教師教學」、「</a:t>
            </a:r>
            <a:r>
              <a:rPr lang="zh-TW" altLang="en-US" sz="3200" dirty="0" smtClean="0">
                <a:latin typeface="標楷體" panose="03000509000000000000" pitchFamily="65" charset="-120"/>
                <a:ea typeface="標楷體" panose="03000509000000000000" pitchFamily="65" charset="-120"/>
              </a:rPr>
              <a:t>學生學習</a:t>
            </a:r>
            <a:r>
              <a:rPr lang="zh-TW" altLang="en-US" sz="3200" dirty="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課程發展」與「教師專業成長」研擬子</a:t>
            </a:r>
            <a:r>
              <a:rPr lang="zh-TW" altLang="en-US" sz="3200" dirty="0" smtClean="0">
                <a:latin typeface="標楷體" panose="03000509000000000000" pitchFamily="65" charset="-120"/>
                <a:ea typeface="標楷體" panose="03000509000000000000" pitchFamily="65" charset="-120"/>
              </a:rPr>
              <a:t>計畫。  </a:t>
            </a:r>
            <a:endParaRPr lang="en-US" altLang="zh-TW" sz="32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en-US" altLang="zh-TW" sz="3200" dirty="0" smtClean="0">
                <a:latin typeface="標楷體" panose="03000509000000000000" pitchFamily="65" charset="-120"/>
                <a:ea typeface="標楷體" panose="03000509000000000000" pitchFamily="65" charset="-120"/>
              </a:rPr>
              <a:t>SWOTs</a:t>
            </a:r>
            <a:r>
              <a:rPr lang="zh-TW" altLang="en-US" sz="3200" dirty="0">
                <a:latin typeface="標楷體" panose="03000509000000000000" pitchFamily="65" charset="-120"/>
                <a:ea typeface="標楷體" panose="03000509000000000000" pitchFamily="65" charset="-120"/>
              </a:rPr>
              <a:t>的內涵是否正確？  </a:t>
            </a:r>
            <a:endParaRPr lang="en-US" altLang="zh-TW" sz="3200" dirty="0" smtClean="0">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3200" dirty="0" smtClean="0">
                <a:latin typeface="標楷體" panose="03000509000000000000" pitchFamily="65" charset="-120"/>
                <a:ea typeface="標楷體" panose="03000509000000000000" pitchFamily="65" charset="-120"/>
              </a:rPr>
              <a:t>子</a:t>
            </a:r>
            <a:r>
              <a:rPr lang="zh-TW" altLang="en-US" sz="3200" dirty="0">
                <a:latin typeface="標楷體" panose="03000509000000000000" pitchFamily="65" charset="-120"/>
                <a:ea typeface="標楷體" panose="03000509000000000000" pitchFamily="65" charset="-120"/>
              </a:rPr>
              <a:t>計畫和具體作為有扣合</a:t>
            </a:r>
            <a:r>
              <a:rPr lang="en-US" altLang="zh-TW" sz="3200" dirty="0">
                <a:latin typeface="標楷體" panose="03000509000000000000" pitchFamily="65" charset="-120"/>
                <a:ea typeface="標楷體" panose="03000509000000000000" pitchFamily="65" charset="-120"/>
              </a:rPr>
              <a:t>SWOTs</a:t>
            </a:r>
            <a:r>
              <a:rPr lang="zh-TW" altLang="en-US" sz="3200" dirty="0">
                <a:latin typeface="標楷體" panose="03000509000000000000" pitchFamily="65" charset="-120"/>
                <a:ea typeface="標楷體" panose="03000509000000000000" pitchFamily="65" charset="-120"/>
              </a:rPr>
              <a:t>分析結果</a:t>
            </a:r>
            <a:r>
              <a:rPr lang="zh-TW" altLang="en-US" sz="3200" dirty="0" smtClean="0">
                <a:latin typeface="標楷體" panose="03000509000000000000" pitchFamily="65" charset="-120"/>
                <a:ea typeface="標楷體" panose="03000509000000000000" pitchFamily="65" charset="-120"/>
              </a:rPr>
              <a:t>，例如</a:t>
            </a:r>
            <a:r>
              <a:rPr lang="zh-TW" altLang="en-US" sz="3200" dirty="0">
                <a:latin typeface="標楷體" panose="03000509000000000000" pitchFamily="65" charset="-120"/>
                <a:ea typeface="標楷體" panose="03000509000000000000" pitchFamily="65" charset="-120"/>
              </a:rPr>
              <a:t>：計畫能否減緩學校弱勢？</a:t>
            </a:r>
          </a:p>
        </p:txBody>
      </p:sp>
      <p:sp>
        <p:nvSpPr>
          <p:cNvPr id="4" name="投影片編號版面配置區 3"/>
          <p:cNvSpPr>
            <a:spLocks noGrp="1"/>
          </p:cNvSpPr>
          <p:nvPr>
            <p:ph type="sldNum" sz="quarter" idx="12"/>
          </p:nvPr>
        </p:nvSpPr>
        <p:spPr/>
        <p:txBody>
          <a:bodyPr/>
          <a:lstStyle/>
          <a:p>
            <a:fld id="{B7D4DB41-1B23-4351-A976-04981B1A1839}" type="slidenum">
              <a:rPr lang="zh-TW" altLang="en-US" smtClean="0"/>
              <a:t>16</a:t>
            </a:fld>
            <a:endParaRPr lang="zh-TW" altLang="en-US"/>
          </a:p>
        </p:txBody>
      </p:sp>
    </p:spTree>
    <p:extLst>
      <p:ext uri="{BB962C8B-B14F-4D97-AF65-F5344CB8AC3E}">
        <p14:creationId xmlns:p14="http://schemas.microsoft.com/office/powerpoint/2010/main" val="1607765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1792" y="529606"/>
            <a:ext cx="7644704" cy="615553"/>
          </a:xfrm>
          <a:prstGeom prst="rect">
            <a:avLst/>
          </a:prstGeom>
        </p:spPr>
        <p:txBody>
          <a:bodyPr vert="horz" wrap="square" lIns="0" tIns="0" rIns="0" bIns="0" rtlCol="0">
            <a:spAutoFit/>
          </a:bodyPr>
          <a:lstStyle/>
          <a:p>
            <a:pPr marL="12700">
              <a:lnSpc>
                <a:spcPct val="100000"/>
              </a:lnSpc>
            </a:pPr>
            <a:r>
              <a:rPr sz="4000" b="1" spc="-5" dirty="0" smtClean="0">
                <a:solidFill>
                  <a:schemeClr val="tx1"/>
                </a:solidFill>
                <a:latin typeface="標楷體" panose="03000509000000000000" pitchFamily="65" charset="-120"/>
                <a:ea typeface="標楷體" panose="03000509000000000000" pitchFamily="65" charset="-120"/>
                <a:cs typeface="Microsoft JhengHei Light"/>
              </a:rPr>
              <a:t>優質化願景與</a:t>
            </a:r>
            <a:r>
              <a:rPr sz="4000" b="1" spc="-5" dirty="0" smtClean="0">
                <a:solidFill>
                  <a:srgbClr val="FF0000"/>
                </a:solidFill>
                <a:latin typeface="標楷體" panose="03000509000000000000" pitchFamily="65" charset="-120"/>
                <a:ea typeface="標楷體" panose="03000509000000000000" pitchFamily="65" charset="-120"/>
                <a:cs typeface="Microsoft JhengHei Light"/>
              </a:rPr>
              <a:t>子計畫</a:t>
            </a:r>
            <a:r>
              <a:rPr sz="4000" b="1" spc="-5" dirty="0" smtClean="0">
                <a:solidFill>
                  <a:schemeClr val="tx1"/>
                </a:solidFill>
                <a:latin typeface="標楷體" panose="03000509000000000000" pitchFamily="65" charset="-120"/>
                <a:ea typeface="標楷體" panose="03000509000000000000" pitchFamily="65" charset="-120"/>
                <a:cs typeface="Microsoft JhengHei Light"/>
              </a:rPr>
              <a:t>內容的</a:t>
            </a:r>
            <a:r>
              <a:rPr sz="4000" b="1" spc="0" dirty="0" smtClean="0">
                <a:solidFill>
                  <a:schemeClr val="tx1"/>
                </a:solidFill>
                <a:latin typeface="標楷體" panose="03000509000000000000" pitchFamily="65" charset="-120"/>
                <a:ea typeface="標楷體" panose="03000509000000000000" pitchFamily="65" charset="-120"/>
                <a:cs typeface="Microsoft JhengHei Light"/>
              </a:rPr>
              <a:t>檢</a:t>
            </a:r>
            <a:r>
              <a:rPr sz="4000" b="1" spc="-25" dirty="0" smtClean="0">
                <a:solidFill>
                  <a:schemeClr val="tx1"/>
                </a:solidFill>
                <a:latin typeface="標楷體" panose="03000509000000000000" pitchFamily="65" charset="-120"/>
                <a:ea typeface="標楷體" panose="03000509000000000000" pitchFamily="65" charset="-120"/>
                <a:cs typeface="Microsoft JhengHei Light"/>
              </a:rPr>
              <a:t>核</a:t>
            </a:r>
            <a:r>
              <a:rPr lang="en-US" altLang="zh-TW" sz="2000" b="1" spc="-25" dirty="0" smtClean="0">
                <a:solidFill>
                  <a:schemeClr val="tx1"/>
                </a:solidFill>
                <a:latin typeface="標楷體" panose="03000509000000000000" pitchFamily="65" charset="-120"/>
                <a:ea typeface="標楷體" panose="03000509000000000000" pitchFamily="65" charset="-120"/>
                <a:cs typeface="Microsoft JhengHei Light"/>
              </a:rPr>
              <a:t>2/4</a:t>
            </a:r>
            <a:endParaRPr sz="4000" b="1" dirty="0">
              <a:solidFill>
                <a:schemeClr val="tx1"/>
              </a:solidFill>
              <a:latin typeface="標楷體" panose="03000509000000000000" pitchFamily="65" charset="-120"/>
              <a:ea typeface="標楷體" panose="03000509000000000000" pitchFamily="65" charset="-120"/>
              <a:cs typeface="Microsoft JhengHei"/>
            </a:endParaRPr>
          </a:p>
        </p:txBody>
      </p:sp>
      <p:sp>
        <p:nvSpPr>
          <p:cNvPr id="6" name="矩形 5"/>
          <p:cNvSpPr/>
          <p:nvPr/>
        </p:nvSpPr>
        <p:spPr>
          <a:xfrm>
            <a:off x="899592" y="1340768"/>
            <a:ext cx="7560840" cy="4524315"/>
          </a:xfrm>
          <a:prstGeom prst="rect">
            <a:avLst/>
          </a:prstGeom>
        </p:spPr>
        <p:txBody>
          <a:bodyPr wrap="square">
            <a:spAutoFit/>
          </a:bodyPr>
          <a:lstStyle/>
          <a:p>
            <a:pPr marL="457200" indent="-457200">
              <a:buFont typeface="Wingdings" panose="05000000000000000000" pitchFamily="2" charset="2"/>
              <a:buChar char="Ø"/>
            </a:pPr>
            <a:r>
              <a:rPr lang="zh-TW" altLang="en-US" sz="3200" dirty="0">
                <a:solidFill>
                  <a:prstClr val="black"/>
                </a:solidFill>
                <a:latin typeface="標楷體" panose="03000509000000000000" pitchFamily="65" charset="-120"/>
                <a:ea typeface="標楷體" panose="03000509000000000000" pitchFamily="65" charset="-120"/>
              </a:rPr>
              <a:t>計畫能實踐學校願景嗎？和第三期程的精神</a:t>
            </a:r>
            <a:r>
              <a:rPr lang="zh-TW" altLang="en-US" sz="3200" dirty="0" smtClean="0">
                <a:solidFill>
                  <a:prstClr val="black"/>
                </a:solidFill>
                <a:latin typeface="標楷體" panose="03000509000000000000" pitchFamily="65" charset="-120"/>
                <a:ea typeface="標楷體" panose="03000509000000000000" pitchFamily="65" charset="-120"/>
              </a:rPr>
              <a:t>是否有所</a:t>
            </a:r>
            <a:r>
              <a:rPr lang="zh-TW" altLang="en-US" sz="3200" dirty="0">
                <a:solidFill>
                  <a:prstClr val="black"/>
                </a:solidFill>
                <a:latin typeface="標楷體" panose="03000509000000000000" pitchFamily="65" charset="-120"/>
                <a:ea typeface="標楷體" panose="03000509000000000000" pitchFamily="65" charset="-120"/>
              </a:rPr>
              <a:t>符合，和</a:t>
            </a:r>
            <a:r>
              <a:rPr lang="zh-TW" altLang="en-US" sz="3200" dirty="0" smtClean="0">
                <a:solidFill>
                  <a:prstClr val="black"/>
                </a:solidFill>
                <a:latin typeface="標楷體" panose="03000509000000000000" pitchFamily="65" charset="-120"/>
                <a:ea typeface="標楷體" panose="03000509000000000000" pitchFamily="65" charset="-120"/>
              </a:rPr>
              <a:t>學生適</a:t>
            </a:r>
            <a:r>
              <a:rPr lang="zh-TW" altLang="en-US" sz="3200" dirty="0">
                <a:solidFill>
                  <a:prstClr val="black"/>
                </a:solidFill>
                <a:latin typeface="標楷體" panose="03000509000000000000" pitchFamily="65" charset="-120"/>
                <a:ea typeface="標楷體" panose="03000509000000000000" pitchFamily="65" charset="-120"/>
              </a:rPr>
              <a:t>性揚才檢核重點是否能對應？  </a:t>
            </a:r>
            <a:endParaRPr lang="en-US" altLang="zh-TW" sz="3200" dirty="0" smtClean="0">
              <a:solidFill>
                <a:prstClr val="black"/>
              </a:solidFill>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3200" dirty="0" smtClean="0">
                <a:solidFill>
                  <a:prstClr val="black"/>
                </a:solidFill>
                <a:latin typeface="標楷體" panose="03000509000000000000" pitchFamily="65" charset="-120"/>
                <a:ea typeface="標楷體" panose="03000509000000000000" pitchFamily="65" charset="-120"/>
              </a:rPr>
              <a:t>計畫</a:t>
            </a:r>
            <a:r>
              <a:rPr lang="zh-TW" altLang="en-US" sz="3200" dirty="0">
                <a:solidFill>
                  <a:prstClr val="black"/>
                </a:solidFill>
                <a:latin typeface="標楷體" panose="03000509000000000000" pitchFamily="65" charset="-120"/>
                <a:ea typeface="標楷體" panose="03000509000000000000" pitchFamily="65" charset="-120"/>
              </a:rPr>
              <a:t>是否太多（</a:t>
            </a:r>
            <a:r>
              <a:rPr lang="en-US" altLang="zh-TW" sz="3200" dirty="0">
                <a:solidFill>
                  <a:prstClr val="black"/>
                </a:solidFill>
                <a:latin typeface="標楷體" panose="03000509000000000000" pitchFamily="65" charset="-120"/>
                <a:ea typeface="標楷體" panose="03000509000000000000" pitchFamily="65" charset="-120"/>
              </a:rPr>
              <a:t>ABCDE </a:t>
            </a:r>
            <a:r>
              <a:rPr lang="zh-TW" altLang="en-US" sz="3200" dirty="0">
                <a:solidFill>
                  <a:prstClr val="black"/>
                </a:solidFill>
                <a:latin typeface="標楷體" panose="03000509000000000000" pitchFamily="65" charset="-120"/>
                <a:ea typeface="標楷體" panose="03000509000000000000" pitchFamily="65" charset="-120"/>
              </a:rPr>
              <a:t>子計畫和分支計畫是否</a:t>
            </a:r>
            <a:r>
              <a:rPr lang="zh-TW" altLang="en-US" sz="3200" dirty="0" smtClean="0">
                <a:solidFill>
                  <a:prstClr val="black"/>
                </a:solidFill>
                <a:latin typeface="標楷體" panose="03000509000000000000" pitchFamily="65" charset="-120"/>
                <a:ea typeface="標楷體" panose="03000509000000000000" pitchFamily="65" charset="-120"/>
              </a:rPr>
              <a:t>能合併</a:t>
            </a:r>
            <a:r>
              <a:rPr lang="zh-TW" altLang="en-US" sz="3200" dirty="0">
                <a:solidFill>
                  <a:prstClr val="black"/>
                </a:solidFill>
                <a:latin typeface="標楷體" panose="03000509000000000000" pitchFamily="65" charset="-120"/>
                <a:ea typeface="標楷體" panose="03000509000000000000" pitchFamily="65" charset="-120"/>
              </a:rPr>
              <a:t>，善用減法）？</a:t>
            </a:r>
          </a:p>
          <a:p>
            <a:pPr marL="457200" indent="-457200">
              <a:buFont typeface="Wingdings" panose="05000000000000000000" pitchFamily="2" charset="2"/>
              <a:buChar char="Ø"/>
            </a:pPr>
            <a:r>
              <a:rPr lang="zh-TW" altLang="en-US" sz="3200" dirty="0">
                <a:solidFill>
                  <a:prstClr val="black"/>
                </a:solidFill>
                <a:latin typeface="標楷體" panose="03000509000000000000" pitchFamily="65" charset="-120"/>
                <a:ea typeface="標楷體" panose="03000509000000000000" pitchFamily="65" charset="-120"/>
              </a:rPr>
              <a:t>計畫的策略能否達成其目標？或是例行業務的</a:t>
            </a:r>
            <a:r>
              <a:rPr lang="zh-TW" altLang="en-US" sz="3200" dirty="0" smtClean="0">
                <a:solidFill>
                  <a:prstClr val="black"/>
                </a:solidFill>
                <a:latin typeface="標楷體" panose="03000509000000000000" pitchFamily="65" charset="-120"/>
                <a:ea typeface="標楷體" panose="03000509000000000000" pitchFamily="65" charset="-120"/>
              </a:rPr>
              <a:t>納入</a:t>
            </a:r>
            <a:r>
              <a:rPr lang="zh-TW" altLang="en-US" sz="3200" dirty="0">
                <a:solidFill>
                  <a:prstClr val="black"/>
                </a:solidFill>
                <a:latin typeface="標楷體" panose="03000509000000000000" pitchFamily="65" charset="-120"/>
                <a:ea typeface="標楷體" panose="03000509000000000000" pitchFamily="65" charset="-120"/>
              </a:rPr>
              <a:t>？或是只想爭取一些資本門（例如社團與體育</a:t>
            </a:r>
            <a:r>
              <a:rPr lang="zh-TW" altLang="en-US" sz="3200" dirty="0" smtClean="0">
                <a:solidFill>
                  <a:prstClr val="black"/>
                </a:solidFill>
                <a:latin typeface="標楷體" panose="03000509000000000000" pitchFamily="65" charset="-120"/>
                <a:ea typeface="標楷體" panose="03000509000000000000" pitchFamily="65" charset="-120"/>
              </a:rPr>
              <a:t>、電腦</a:t>
            </a:r>
            <a:r>
              <a:rPr lang="zh-TW" altLang="en-US" sz="3200" dirty="0">
                <a:solidFill>
                  <a:prstClr val="black"/>
                </a:solidFill>
                <a:latin typeface="標楷體" panose="03000509000000000000" pitchFamily="65" charset="-120"/>
                <a:ea typeface="標楷體" panose="03000509000000000000" pitchFamily="65" charset="-120"/>
              </a:rPr>
              <a:t>設備）？活動、設備、營隊名稱不等同</a:t>
            </a:r>
            <a:r>
              <a:rPr lang="zh-TW" altLang="en-US" sz="3200" dirty="0" smtClean="0">
                <a:solidFill>
                  <a:prstClr val="black"/>
                </a:solidFill>
                <a:latin typeface="標楷體" panose="03000509000000000000" pitchFamily="65" charset="-120"/>
                <a:ea typeface="標楷體" panose="03000509000000000000" pitchFamily="65" charset="-120"/>
              </a:rPr>
              <a:t>計畫。</a:t>
            </a:r>
            <a:endParaRPr lang="zh-TW" altLang="en-US" sz="3200" dirty="0">
              <a:solidFill>
                <a:prstClr val="black"/>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7D4DB41-1B23-4351-A976-04981B1A1839}" type="slidenum">
              <a:rPr lang="zh-TW" altLang="en-US" smtClean="0"/>
              <a:t>17</a:t>
            </a:fld>
            <a:endParaRPr lang="zh-TW" altLang="en-US"/>
          </a:p>
        </p:txBody>
      </p:sp>
    </p:spTree>
    <p:extLst>
      <p:ext uri="{BB962C8B-B14F-4D97-AF65-F5344CB8AC3E}">
        <p14:creationId xmlns:p14="http://schemas.microsoft.com/office/powerpoint/2010/main" val="480331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1792" y="529606"/>
            <a:ext cx="7644704" cy="615553"/>
          </a:xfrm>
          <a:prstGeom prst="rect">
            <a:avLst/>
          </a:prstGeom>
        </p:spPr>
        <p:txBody>
          <a:bodyPr vert="horz" wrap="square" lIns="0" tIns="0" rIns="0" bIns="0" rtlCol="0">
            <a:spAutoFit/>
          </a:bodyPr>
          <a:lstStyle/>
          <a:p>
            <a:pPr marL="12700">
              <a:lnSpc>
                <a:spcPct val="100000"/>
              </a:lnSpc>
            </a:pPr>
            <a:r>
              <a:rPr sz="4000" b="1" spc="-5" dirty="0" smtClean="0">
                <a:solidFill>
                  <a:schemeClr val="tx1"/>
                </a:solidFill>
                <a:latin typeface="標楷體" panose="03000509000000000000" pitchFamily="65" charset="-120"/>
                <a:ea typeface="標楷體" panose="03000509000000000000" pitchFamily="65" charset="-120"/>
                <a:cs typeface="Microsoft JhengHei Light"/>
              </a:rPr>
              <a:t>優質化願景與</a:t>
            </a:r>
            <a:r>
              <a:rPr sz="4000" b="1" spc="-5" dirty="0" smtClean="0">
                <a:solidFill>
                  <a:srgbClr val="FF0000"/>
                </a:solidFill>
                <a:latin typeface="標楷體" panose="03000509000000000000" pitchFamily="65" charset="-120"/>
                <a:ea typeface="標楷體" panose="03000509000000000000" pitchFamily="65" charset="-120"/>
                <a:cs typeface="Microsoft JhengHei Light"/>
              </a:rPr>
              <a:t>子計畫</a:t>
            </a:r>
            <a:r>
              <a:rPr sz="4000" b="1" spc="-5" dirty="0" smtClean="0">
                <a:solidFill>
                  <a:schemeClr val="tx1"/>
                </a:solidFill>
                <a:latin typeface="標楷體" panose="03000509000000000000" pitchFamily="65" charset="-120"/>
                <a:ea typeface="標楷體" panose="03000509000000000000" pitchFamily="65" charset="-120"/>
                <a:cs typeface="Microsoft JhengHei Light"/>
              </a:rPr>
              <a:t>內容的</a:t>
            </a:r>
            <a:r>
              <a:rPr sz="4000" b="1" spc="0" dirty="0" smtClean="0">
                <a:solidFill>
                  <a:schemeClr val="tx1"/>
                </a:solidFill>
                <a:latin typeface="標楷體" panose="03000509000000000000" pitchFamily="65" charset="-120"/>
                <a:ea typeface="標楷體" panose="03000509000000000000" pitchFamily="65" charset="-120"/>
                <a:cs typeface="Microsoft JhengHei Light"/>
              </a:rPr>
              <a:t>檢</a:t>
            </a:r>
            <a:r>
              <a:rPr sz="4000" b="1" spc="-25" dirty="0" smtClean="0">
                <a:solidFill>
                  <a:schemeClr val="tx1"/>
                </a:solidFill>
                <a:latin typeface="標楷體" panose="03000509000000000000" pitchFamily="65" charset="-120"/>
                <a:ea typeface="標楷體" panose="03000509000000000000" pitchFamily="65" charset="-120"/>
                <a:cs typeface="Microsoft JhengHei Light"/>
              </a:rPr>
              <a:t>核</a:t>
            </a:r>
            <a:r>
              <a:rPr lang="en-US" altLang="zh-TW" sz="2000" b="1" spc="-25" dirty="0" smtClean="0">
                <a:solidFill>
                  <a:schemeClr val="tx1"/>
                </a:solidFill>
                <a:latin typeface="標楷體" panose="03000509000000000000" pitchFamily="65" charset="-120"/>
                <a:ea typeface="標楷體" panose="03000509000000000000" pitchFamily="65" charset="-120"/>
                <a:cs typeface="Microsoft JhengHei Light"/>
              </a:rPr>
              <a:t>3/4</a:t>
            </a:r>
            <a:endParaRPr sz="4000" b="1" dirty="0">
              <a:solidFill>
                <a:schemeClr val="tx1"/>
              </a:solidFill>
              <a:latin typeface="標楷體" panose="03000509000000000000" pitchFamily="65" charset="-120"/>
              <a:ea typeface="標楷體" panose="03000509000000000000" pitchFamily="65" charset="-120"/>
              <a:cs typeface="Microsoft JhengHei"/>
            </a:endParaRPr>
          </a:p>
        </p:txBody>
      </p:sp>
      <p:sp>
        <p:nvSpPr>
          <p:cNvPr id="6" name="矩形 5"/>
          <p:cNvSpPr/>
          <p:nvPr/>
        </p:nvSpPr>
        <p:spPr>
          <a:xfrm>
            <a:off x="899592" y="1340768"/>
            <a:ext cx="7560840" cy="4031873"/>
          </a:xfrm>
          <a:prstGeom prst="rect">
            <a:avLst/>
          </a:prstGeom>
        </p:spPr>
        <p:txBody>
          <a:bodyPr wrap="square">
            <a:spAutoFit/>
          </a:bodyPr>
          <a:lstStyle/>
          <a:p>
            <a:pPr marL="457200" indent="-457200">
              <a:buFont typeface="Wingdings" panose="05000000000000000000" pitchFamily="2" charset="2"/>
              <a:buChar char="Ø"/>
            </a:pPr>
            <a:r>
              <a:rPr lang="zh-TW" altLang="en-US" sz="3200" dirty="0">
                <a:solidFill>
                  <a:prstClr val="black"/>
                </a:solidFill>
                <a:latin typeface="標楷體" panose="03000509000000000000" pitchFamily="65" charset="-120"/>
                <a:ea typeface="標楷體" panose="03000509000000000000" pitchFamily="65" charset="-120"/>
              </a:rPr>
              <a:t>計畫撰寫能否邀請學校成員參加（教師、</a:t>
            </a:r>
            <a:r>
              <a:rPr lang="zh-TW" altLang="en-US" sz="3200" dirty="0" smtClean="0">
                <a:solidFill>
                  <a:prstClr val="black"/>
                </a:solidFill>
                <a:latin typeface="標楷體" panose="03000509000000000000" pitchFamily="65" charset="-120"/>
                <a:ea typeface="標楷體" panose="03000509000000000000" pitchFamily="65" charset="-120"/>
              </a:rPr>
              <a:t>學生、行政</a:t>
            </a:r>
            <a:r>
              <a:rPr lang="zh-TW" altLang="en-US" sz="3200" dirty="0">
                <a:solidFill>
                  <a:prstClr val="black"/>
                </a:solidFill>
                <a:latin typeface="標楷體" panose="03000509000000000000" pitchFamily="65" charset="-120"/>
                <a:ea typeface="標楷體" panose="03000509000000000000" pitchFamily="65" charset="-120"/>
              </a:rPr>
              <a:t>人員）已逐步加強學校動能？</a:t>
            </a:r>
          </a:p>
          <a:p>
            <a:pPr marL="457200" indent="-457200">
              <a:buFont typeface="Wingdings" panose="05000000000000000000" pitchFamily="2" charset="2"/>
              <a:buChar char="Ø"/>
            </a:pPr>
            <a:r>
              <a:rPr lang="zh-TW" altLang="en-US" sz="3200" dirty="0">
                <a:solidFill>
                  <a:prstClr val="black"/>
                </a:solidFill>
                <a:latin typeface="標楷體" panose="03000509000000000000" pitchFamily="65" charset="-120"/>
                <a:ea typeface="標楷體" panose="03000509000000000000" pitchFamily="65" charset="-120"/>
              </a:rPr>
              <a:t>計畫內涵是如何形成的？成員係主動</a:t>
            </a:r>
            <a:r>
              <a:rPr lang="zh-TW" altLang="en-US" sz="3200" dirty="0" smtClean="0">
                <a:solidFill>
                  <a:prstClr val="black"/>
                </a:solidFill>
                <a:latin typeface="標楷體" panose="03000509000000000000" pitchFamily="65" charset="-120"/>
                <a:ea typeface="標楷體" panose="03000509000000000000" pitchFamily="65" charset="-120"/>
              </a:rPr>
              <a:t>、願意</a:t>
            </a:r>
            <a:r>
              <a:rPr lang="zh-TW" altLang="en-US" sz="3200" dirty="0">
                <a:solidFill>
                  <a:prstClr val="black"/>
                </a:solidFill>
                <a:latin typeface="標楷體" panose="03000509000000000000" pitchFamily="65" charset="-120"/>
                <a:ea typeface="標楷體" panose="03000509000000000000" pitchFamily="65" charset="-120"/>
              </a:rPr>
              <a:t>參與</a:t>
            </a:r>
            <a:r>
              <a:rPr lang="zh-TW" altLang="en-US" sz="3200" dirty="0" smtClean="0">
                <a:solidFill>
                  <a:prstClr val="black"/>
                </a:solidFill>
                <a:latin typeface="標楷體" panose="03000509000000000000" pitchFamily="65" charset="-120"/>
                <a:ea typeface="標楷體" panose="03000509000000000000" pitchFamily="65" charset="-120"/>
              </a:rPr>
              <a:t>？或是</a:t>
            </a:r>
            <a:r>
              <a:rPr lang="zh-TW" altLang="en-US" sz="3200" dirty="0">
                <a:solidFill>
                  <a:prstClr val="black"/>
                </a:solidFill>
                <a:latin typeface="標楷體" panose="03000509000000000000" pitchFamily="65" charset="-120"/>
                <a:ea typeface="標楷體" panose="03000509000000000000" pitchFamily="65" charset="-120"/>
              </a:rPr>
              <a:t>分包？是否經相關會議通過</a:t>
            </a:r>
            <a:r>
              <a:rPr lang="zh-TW" altLang="en-US" sz="3200" dirty="0" smtClean="0">
                <a:solidFill>
                  <a:prstClr val="black"/>
                </a:solidFill>
                <a:latin typeface="標楷體" panose="03000509000000000000" pitchFamily="65" charset="-120"/>
                <a:ea typeface="標楷體" panose="03000509000000000000" pitchFamily="65" charset="-120"/>
              </a:rPr>
              <a:t>？計畫</a:t>
            </a:r>
            <a:r>
              <a:rPr lang="zh-TW" altLang="en-US" sz="3200" dirty="0">
                <a:solidFill>
                  <a:prstClr val="black"/>
                </a:solidFill>
                <a:latin typeface="標楷體" panose="03000509000000000000" pitchFamily="65" charset="-120"/>
                <a:ea typeface="標楷體" panose="03000509000000000000" pitchFamily="65" charset="-120"/>
              </a:rPr>
              <a:t>未來發展成學校特色的可能</a:t>
            </a:r>
            <a:r>
              <a:rPr lang="zh-TW" altLang="en-US" sz="3200" dirty="0" smtClean="0">
                <a:solidFill>
                  <a:prstClr val="black"/>
                </a:solidFill>
                <a:latin typeface="標楷體" panose="03000509000000000000" pitchFamily="65" charset="-120"/>
                <a:ea typeface="標楷體" panose="03000509000000000000" pitchFamily="65" charset="-120"/>
              </a:rPr>
              <a:t>？</a:t>
            </a:r>
            <a:endParaRPr lang="zh-TW" altLang="en-US" sz="3200" dirty="0">
              <a:solidFill>
                <a:prstClr val="black"/>
              </a:solidFill>
              <a:latin typeface="標楷體" panose="03000509000000000000" pitchFamily="65" charset="-120"/>
              <a:ea typeface="標楷體" panose="03000509000000000000" pitchFamily="65" charset="-120"/>
            </a:endParaRPr>
          </a:p>
          <a:p>
            <a:pPr marL="457200" indent="-457200">
              <a:buFont typeface="Wingdings" panose="05000000000000000000" pitchFamily="2" charset="2"/>
              <a:buChar char="Ø"/>
            </a:pPr>
            <a:r>
              <a:rPr lang="zh-TW" altLang="en-US" sz="3200" dirty="0" smtClean="0">
                <a:solidFill>
                  <a:prstClr val="black"/>
                </a:solidFill>
                <a:latin typeface="標楷體" panose="03000509000000000000" pitchFamily="65" charset="-120"/>
                <a:ea typeface="標楷體" panose="03000509000000000000" pitchFamily="65" charset="-120"/>
              </a:rPr>
              <a:t>學校</a:t>
            </a:r>
            <a:r>
              <a:rPr lang="zh-TW" altLang="en-US" sz="3200" dirty="0">
                <a:solidFill>
                  <a:prstClr val="black"/>
                </a:solidFill>
                <a:latin typeface="標楷體" panose="03000509000000000000" pitchFamily="65" charset="-120"/>
                <a:ea typeface="標楷體" panose="03000509000000000000" pitchFamily="65" charset="-120"/>
              </a:rPr>
              <a:t>特色</a:t>
            </a:r>
            <a:r>
              <a:rPr lang="en-US" altLang="zh-TW" sz="3200" dirty="0">
                <a:solidFill>
                  <a:prstClr val="black"/>
                </a:solidFill>
                <a:latin typeface="標楷體" panose="03000509000000000000" pitchFamily="65" charset="-120"/>
                <a:ea typeface="標楷體" panose="03000509000000000000" pitchFamily="65" charset="-120"/>
              </a:rPr>
              <a:t>(</a:t>
            </a:r>
            <a:r>
              <a:rPr lang="zh-TW" altLang="en-US" sz="3200" dirty="0">
                <a:solidFill>
                  <a:prstClr val="black"/>
                </a:solidFill>
                <a:latin typeface="標楷體" panose="03000509000000000000" pitchFamily="65" charset="-120"/>
                <a:ea typeface="標楷體" panose="03000509000000000000" pitchFamily="65" charset="-120"/>
              </a:rPr>
              <a:t>課程化、全校性</a:t>
            </a:r>
            <a:r>
              <a:rPr lang="en-US" altLang="zh-TW" sz="3200" dirty="0">
                <a:solidFill>
                  <a:prstClr val="black"/>
                </a:solidFill>
                <a:latin typeface="標楷體" panose="03000509000000000000" pitchFamily="65" charset="-120"/>
                <a:ea typeface="標楷體" panose="03000509000000000000" pitchFamily="65" charset="-120"/>
              </a:rPr>
              <a:t>)</a:t>
            </a:r>
            <a:r>
              <a:rPr lang="zh-TW" altLang="en-US" sz="3200" dirty="0">
                <a:solidFill>
                  <a:prstClr val="black"/>
                </a:solidFill>
                <a:latin typeface="標楷體" panose="03000509000000000000" pitchFamily="65" charset="-120"/>
                <a:ea typeface="標楷體" panose="03000509000000000000" pitchFamily="65" charset="-120"/>
              </a:rPr>
              <a:t>？</a:t>
            </a:r>
          </a:p>
          <a:p>
            <a:pPr marL="457200" indent="-457200">
              <a:buFont typeface="Wingdings" panose="05000000000000000000" pitchFamily="2" charset="2"/>
              <a:buChar char="Ø"/>
            </a:pPr>
            <a:r>
              <a:rPr lang="zh-TW" altLang="en-US" sz="3200" dirty="0" smtClean="0">
                <a:solidFill>
                  <a:prstClr val="black"/>
                </a:solidFill>
                <a:latin typeface="標楷體" panose="03000509000000000000" pitchFamily="65" charset="-120"/>
                <a:ea typeface="標楷體" panose="03000509000000000000" pitchFamily="65" charset="-120"/>
              </a:rPr>
              <a:t>學</a:t>
            </a:r>
            <a:r>
              <a:rPr lang="zh-TW" altLang="en-US" sz="3200" dirty="0">
                <a:solidFill>
                  <a:prstClr val="black"/>
                </a:solidFill>
                <a:latin typeface="標楷體" panose="03000509000000000000" pitchFamily="65" charset="-120"/>
                <a:ea typeface="標楷體" panose="03000509000000000000" pitchFamily="65" charset="-120"/>
              </a:rPr>
              <a:t>生</a:t>
            </a:r>
            <a:r>
              <a:rPr lang="zh-TW" altLang="en-US" sz="3200" dirty="0" smtClean="0">
                <a:solidFill>
                  <a:prstClr val="black"/>
                </a:solidFill>
                <a:latin typeface="標楷體" panose="03000509000000000000" pitchFamily="65" charset="-120"/>
                <a:ea typeface="標楷體" panose="03000509000000000000" pitchFamily="65" charset="-120"/>
              </a:rPr>
              <a:t>學習</a:t>
            </a:r>
            <a:r>
              <a:rPr lang="zh-TW" altLang="en-US" sz="3200" dirty="0">
                <a:solidFill>
                  <a:prstClr val="black"/>
                </a:solidFill>
                <a:latin typeface="標楷體" panose="03000509000000000000" pitchFamily="65" charset="-120"/>
                <a:ea typeface="標楷體" panose="03000509000000000000" pitchFamily="65" charset="-120"/>
              </a:rPr>
              <a:t>是否兼顧拔尖、輔弱與一般</a:t>
            </a:r>
            <a:r>
              <a:rPr lang="zh-TW" altLang="en-US" sz="3200" dirty="0" smtClean="0">
                <a:solidFill>
                  <a:prstClr val="black"/>
                </a:solidFill>
                <a:latin typeface="標楷體" panose="03000509000000000000" pitchFamily="65" charset="-120"/>
                <a:ea typeface="標楷體" panose="03000509000000000000" pitchFamily="65" charset="-120"/>
              </a:rPr>
              <a:t>學</a:t>
            </a:r>
            <a:r>
              <a:rPr lang="zh-TW" altLang="en-US" sz="3200" dirty="0">
                <a:solidFill>
                  <a:prstClr val="black"/>
                </a:solidFill>
                <a:latin typeface="標楷體" panose="03000509000000000000" pitchFamily="65" charset="-120"/>
                <a:ea typeface="標楷體" panose="03000509000000000000" pitchFamily="65" charset="-120"/>
              </a:rPr>
              <a:t>生</a:t>
            </a:r>
            <a:r>
              <a:rPr lang="zh-TW" altLang="en-US" sz="3200" dirty="0" smtClean="0">
                <a:solidFill>
                  <a:prstClr val="black"/>
                </a:solidFill>
                <a:latin typeface="標楷體" panose="03000509000000000000" pitchFamily="65" charset="-120"/>
                <a:ea typeface="標楷體" panose="03000509000000000000" pitchFamily="65" charset="-120"/>
              </a:rPr>
              <a:t>？拔尖是否</a:t>
            </a:r>
            <a:r>
              <a:rPr lang="zh-TW" altLang="en-US" sz="3200" dirty="0">
                <a:solidFill>
                  <a:prstClr val="black"/>
                </a:solidFill>
                <a:latin typeface="標楷體" panose="03000509000000000000" pitchFamily="65" charset="-120"/>
                <a:ea typeface="標楷體" panose="03000509000000000000" pitchFamily="65" charset="-120"/>
              </a:rPr>
              <a:t>聚焦？</a:t>
            </a:r>
          </a:p>
        </p:txBody>
      </p:sp>
      <p:sp>
        <p:nvSpPr>
          <p:cNvPr id="4" name="投影片編號版面配置區 3"/>
          <p:cNvSpPr>
            <a:spLocks noGrp="1"/>
          </p:cNvSpPr>
          <p:nvPr>
            <p:ph type="sldNum" sz="quarter" idx="12"/>
          </p:nvPr>
        </p:nvSpPr>
        <p:spPr/>
        <p:txBody>
          <a:bodyPr/>
          <a:lstStyle/>
          <a:p>
            <a:fld id="{B7D4DB41-1B23-4351-A976-04981B1A1839}" type="slidenum">
              <a:rPr lang="zh-TW" altLang="en-US" smtClean="0"/>
              <a:t>18</a:t>
            </a:fld>
            <a:endParaRPr lang="zh-TW" altLang="en-US"/>
          </a:p>
        </p:txBody>
      </p:sp>
    </p:spTree>
    <p:extLst>
      <p:ext uri="{BB962C8B-B14F-4D97-AF65-F5344CB8AC3E}">
        <p14:creationId xmlns:p14="http://schemas.microsoft.com/office/powerpoint/2010/main" val="57542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1792" y="529606"/>
            <a:ext cx="7644704" cy="615553"/>
          </a:xfrm>
          <a:prstGeom prst="rect">
            <a:avLst/>
          </a:prstGeom>
        </p:spPr>
        <p:txBody>
          <a:bodyPr vert="horz" wrap="square" lIns="0" tIns="0" rIns="0" bIns="0" rtlCol="0">
            <a:spAutoFit/>
          </a:bodyPr>
          <a:lstStyle/>
          <a:p>
            <a:pPr marL="12700">
              <a:lnSpc>
                <a:spcPct val="100000"/>
              </a:lnSpc>
            </a:pPr>
            <a:r>
              <a:rPr sz="4000" b="1" spc="-5" dirty="0" smtClean="0">
                <a:solidFill>
                  <a:schemeClr val="tx1"/>
                </a:solidFill>
                <a:latin typeface="標楷體" panose="03000509000000000000" pitchFamily="65" charset="-120"/>
                <a:ea typeface="標楷體" panose="03000509000000000000" pitchFamily="65" charset="-120"/>
                <a:cs typeface="Microsoft JhengHei Light"/>
              </a:rPr>
              <a:t>優質化願景與</a:t>
            </a:r>
            <a:r>
              <a:rPr sz="4000" b="1" spc="-5" dirty="0" smtClean="0">
                <a:solidFill>
                  <a:srgbClr val="FF0000"/>
                </a:solidFill>
                <a:latin typeface="標楷體" panose="03000509000000000000" pitchFamily="65" charset="-120"/>
                <a:ea typeface="標楷體" panose="03000509000000000000" pitchFamily="65" charset="-120"/>
                <a:cs typeface="Microsoft JhengHei Light"/>
              </a:rPr>
              <a:t>子計畫</a:t>
            </a:r>
            <a:r>
              <a:rPr sz="4000" b="1" spc="-5" dirty="0" smtClean="0">
                <a:solidFill>
                  <a:schemeClr val="tx1"/>
                </a:solidFill>
                <a:latin typeface="標楷體" panose="03000509000000000000" pitchFamily="65" charset="-120"/>
                <a:ea typeface="標楷體" panose="03000509000000000000" pitchFamily="65" charset="-120"/>
                <a:cs typeface="Microsoft JhengHei Light"/>
              </a:rPr>
              <a:t>內容的</a:t>
            </a:r>
            <a:r>
              <a:rPr sz="4000" b="1" spc="0" dirty="0" smtClean="0">
                <a:solidFill>
                  <a:schemeClr val="tx1"/>
                </a:solidFill>
                <a:latin typeface="標楷體" panose="03000509000000000000" pitchFamily="65" charset="-120"/>
                <a:ea typeface="標楷體" panose="03000509000000000000" pitchFamily="65" charset="-120"/>
                <a:cs typeface="Microsoft JhengHei Light"/>
              </a:rPr>
              <a:t>檢</a:t>
            </a:r>
            <a:r>
              <a:rPr sz="4000" b="1" spc="-25" dirty="0" smtClean="0">
                <a:solidFill>
                  <a:schemeClr val="tx1"/>
                </a:solidFill>
                <a:latin typeface="標楷體" panose="03000509000000000000" pitchFamily="65" charset="-120"/>
                <a:ea typeface="標楷體" panose="03000509000000000000" pitchFamily="65" charset="-120"/>
                <a:cs typeface="Microsoft JhengHei Light"/>
              </a:rPr>
              <a:t>核</a:t>
            </a:r>
            <a:r>
              <a:rPr lang="en-US" altLang="zh-TW" sz="2000" b="1" spc="-25" dirty="0" smtClean="0">
                <a:solidFill>
                  <a:schemeClr val="tx1"/>
                </a:solidFill>
                <a:latin typeface="標楷體" panose="03000509000000000000" pitchFamily="65" charset="-120"/>
                <a:ea typeface="標楷體" panose="03000509000000000000" pitchFamily="65" charset="-120"/>
                <a:cs typeface="Microsoft JhengHei Light"/>
              </a:rPr>
              <a:t>4/4</a:t>
            </a:r>
            <a:endParaRPr sz="4000" b="1" dirty="0">
              <a:solidFill>
                <a:schemeClr val="tx1"/>
              </a:solidFill>
              <a:latin typeface="標楷體" panose="03000509000000000000" pitchFamily="65" charset="-120"/>
              <a:ea typeface="標楷體" panose="03000509000000000000" pitchFamily="65" charset="-120"/>
              <a:cs typeface="Microsoft JhengHei"/>
            </a:endParaRPr>
          </a:p>
        </p:txBody>
      </p:sp>
      <p:sp>
        <p:nvSpPr>
          <p:cNvPr id="6" name="矩形 5"/>
          <p:cNvSpPr/>
          <p:nvPr/>
        </p:nvSpPr>
        <p:spPr>
          <a:xfrm>
            <a:off x="899592" y="1340768"/>
            <a:ext cx="7560840" cy="3539430"/>
          </a:xfrm>
          <a:prstGeom prst="rect">
            <a:avLst/>
          </a:prstGeom>
        </p:spPr>
        <p:txBody>
          <a:bodyPr wrap="square">
            <a:spAutoFit/>
          </a:bodyPr>
          <a:lstStyle/>
          <a:p>
            <a:pPr marL="457200" indent="-457200">
              <a:buFont typeface="Wingdings" panose="05000000000000000000" pitchFamily="2" charset="2"/>
              <a:buChar char="Ø"/>
            </a:pPr>
            <a:r>
              <a:rPr lang="zh-TW" altLang="en-US" sz="3200" dirty="0">
                <a:solidFill>
                  <a:prstClr val="black"/>
                </a:solidFill>
                <a:latin typeface="標楷體" panose="03000509000000000000" pitchFamily="65" charset="-120"/>
                <a:ea typeface="標楷體" panose="03000509000000000000" pitchFamily="65" charset="-120"/>
              </a:rPr>
              <a:t>計畫目標是否與具體作為和實施扣合，和經費</a:t>
            </a:r>
            <a:r>
              <a:rPr lang="zh-TW" altLang="en-US" sz="3200" dirty="0" smtClean="0">
                <a:solidFill>
                  <a:prstClr val="black"/>
                </a:solidFill>
                <a:latin typeface="標楷體" panose="03000509000000000000" pitchFamily="65" charset="-120"/>
                <a:ea typeface="標楷體" panose="03000509000000000000" pitchFamily="65" charset="-120"/>
              </a:rPr>
              <a:t>有所</a:t>
            </a:r>
            <a:r>
              <a:rPr lang="zh-TW" altLang="en-US" sz="3200" dirty="0">
                <a:solidFill>
                  <a:prstClr val="black"/>
                </a:solidFill>
                <a:latin typeface="標楷體" panose="03000509000000000000" pitchFamily="65" charset="-120"/>
                <a:ea typeface="標楷體" panose="03000509000000000000" pitchFamily="65" charset="-120"/>
              </a:rPr>
              <a:t>搭配？設備的購買是否有預先規劃教育訓練</a:t>
            </a:r>
            <a:r>
              <a:rPr lang="zh-TW" altLang="en-US" sz="3200" dirty="0" smtClean="0">
                <a:solidFill>
                  <a:prstClr val="black"/>
                </a:solidFill>
                <a:latin typeface="標楷體" panose="03000509000000000000" pitchFamily="65" charset="-120"/>
                <a:ea typeface="標楷體" panose="03000509000000000000" pitchFamily="65" charset="-120"/>
              </a:rPr>
              <a:t>，和</a:t>
            </a:r>
            <a:r>
              <a:rPr lang="zh-TW" altLang="en-US" sz="3200" dirty="0">
                <a:solidFill>
                  <a:prstClr val="black"/>
                </a:solidFill>
                <a:latin typeface="標楷體" panose="03000509000000000000" pitchFamily="65" charset="-120"/>
                <a:ea typeface="標楷體" panose="03000509000000000000" pitchFamily="65" charset="-120"/>
              </a:rPr>
              <a:t>計畫執行的關聯為何？使用後有何效益？</a:t>
            </a:r>
          </a:p>
          <a:p>
            <a:pPr marL="457200" indent="-457200">
              <a:buFont typeface="Wingdings" panose="05000000000000000000" pitchFamily="2" charset="2"/>
              <a:buChar char="Ø"/>
            </a:pPr>
            <a:r>
              <a:rPr lang="zh-TW" altLang="en-US" sz="3200" dirty="0">
                <a:solidFill>
                  <a:prstClr val="black"/>
                </a:solidFill>
                <a:latin typeface="標楷體" panose="03000509000000000000" pitchFamily="65" charset="-120"/>
                <a:ea typeface="標楷體" panose="03000509000000000000" pitchFamily="65" charset="-120"/>
              </a:rPr>
              <a:t>各計畫是否有相關的實施辦法或執行方式與</a:t>
            </a:r>
            <a:r>
              <a:rPr lang="zh-TW" altLang="en-US" sz="3200" dirty="0" smtClean="0">
                <a:solidFill>
                  <a:prstClr val="black"/>
                </a:solidFill>
                <a:latin typeface="標楷體" panose="03000509000000000000" pitchFamily="65" charset="-120"/>
                <a:ea typeface="標楷體" panose="03000509000000000000" pitchFamily="65" charset="-120"/>
              </a:rPr>
              <a:t>相對應</a:t>
            </a:r>
            <a:r>
              <a:rPr lang="zh-TW" altLang="en-US" sz="3200" dirty="0">
                <a:solidFill>
                  <a:prstClr val="black"/>
                </a:solidFill>
                <a:latin typeface="標楷體" panose="03000509000000000000" pitchFamily="65" charset="-120"/>
                <a:ea typeface="標楷體" panose="03000509000000000000" pitchFamily="65" charset="-120"/>
              </a:rPr>
              <a:t>的經費預算表？</a:t>
            </a:r>
            <a:r>
              <a:rPr lang="en-US" altLang="zh-TW" sz="3200" dirty="0">
                <a:solidFill>
                  <a:prstClr val="black"/>
                </a:solidFill>
                <a:latin typeface="標楷體" panose="03000509000000000000" pitchFamily="65" charset="-120"/>
                <a:ea typeface="標楷體" panose="03000509000000000000" pitchFamily="65" charset="-120"/>
              </a:rPr>
              <a:t>(</a:t>
            </a:r>
            <a:r>
              <a:rPr lang="zh-TW" altLang="en-US" sz="3200" dirty="0">
                <a:solidFill>
                  <a:prstClr val="black"/>
                </a:solidFill>
                <a:latin typeface="標楷體" panose="03000509000000000000" pitchFamily="65" charset="-120"/>
                <a:ea typeface="標楷體" panose="03000509000000000000" pitchFamily="65" charset="-120"/>
              </a:rPr>
              <a:t>是否有善用自我檢核表</a:t>
            </a:r>
            <a:r>
              <a:rPr lang="en-US" altLang="zh-TW" sz="3200" dirty="0">
                <a:solidFill>
                  <a:prstClr val="black"/>
                </a:solidFill>
                <a:latin typeface="標楷體" panose="03000509000000000000" pitchFamily="65" charset="-120"/>
                <a:ea typeface="標楷體" panose="03000509000000000000" pitchFamily="65" charset="-120"/>
              </a:rPr>
              <a:t>)</a:t>
            </a:r>
          </a:p>
        </p:txBody>
      </p:sp>
      <p:sp>
        <p:nvSpPr>
          <p:cNvPr id="4" name="投影片編號版面配置區 3"/>
          <p:cNvSpPr>
            <a:spLocks noGrp="1"/>
          </p:cNvSpPr>
          <p:nvPr>
            <p:ph type="sldNum" sz="quarter" idx="12"/>
          </p:nvPr>
        </p:nvSpPr>
        <p:spPr/>
        <p:txBody>
          <a:bodyPr/>
          <a:lstStyle/>
          <a:p>
            <a:fld id="{B7D4DB41-1B23-4351-A976-04981B1A1839}" type="slidenum">
              <a:rPr lang="zh-TW" altLang="en-US" smtClean="0"/>
              <a:t>19</a:t>
            </a:fld>
            <a:endParaRPr lang="zh-TW" altLang="en-US"/>
          </a:p>
        </p:txBody>
      </p:sp>
    </p:spTree>
    <p:extLst>
      <p:ext uri="{BB962C8B-B14F-4D97-AF65-F5344CB8AC3E}">
        <p14:creationId xmlns:p14="http://schemas.microsoft.com/office/powerpoint/2010/main" val="1776163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tx1"/>
                </a:solidFill>
                <a:latin typeface="標楷體" panose="03000509000000000000" pitchFamily="65" charset="-120"/>
                <a:ea typeface="標楷體" panose="03000509000000000000" pitchFamily="65" charset="-120"/>
              </a:rPr>
              <a:t>方案緣起與沿革</a:t>
            </a:r>
          </a:p>
        </p:txBody>
      </p:sp>
      <p:sp>
        <p:nvSpPr>
          <p:cNvPr id="3" name="內容版面配置區 2"/>
          <p:cNvSpPr>
            <a:spLocks noGrp="1"/>
          </p:cNvSpPr>
          <p:nvPr>
            <p:ph sz="quarter" idx="1"/>
          </p:nvPr>
        </p:nvSpPr>
        <p:spPr/>
        <p:txBody>
          <a:bodyPr>
            <a:normAutofit/>
          </a:bodyPr>
          <a:lstStyle/>
          <a:p>
            <a:pPr marL="0" indent="0">
              <a:buNone/>
            </a:pPr>
            <a:r>
              <a:rPr lang="zh-TW" altLang="en-US" sz="2800" dirty="0" smtClean="0">
                <a:latin typeface="標楷體" panose="03000509000000000000" pitchFamily="65" charset="-120"/>
                <a:ea typeface="標楷體" panose="03000509000000000000" pitchFamily="65" charset="-120"/>
              </a:rPr>
              <a:t>以</a:t>
            </a:r>
            <a:r>
              <a:rPr lang="zh-TW" altLang="en-US" sz="2800" dirty="0">
                <a:latin typeface="標楷體" panose="03000509000000000000" pitchFamily="65" charset="-120"/>
                <a:ea typeface="標楷體" panose="03000509000000000000" pitchFamily="65" charset="-120"/>
              </a:rPr>
              <a:t>各區域高中應</a:t>
            </a:r>
            <a:r>
              <a:rPr lang="zh-TW" altLang="en-US" sz="2800" b="1" dirty="0">
                <a:solidFill>
                  <a:srgbClr val="FF0000"/>
                </a:solidFill>
                <a:latin typeface="標楷體" panose="03000509000000000000" pitchFamily="65" charset="-120"/>
                <a:ea typeface="標楷體" panose="03000509000000000000" pitchFamily="65" charset="-120"/>
              </a:rPr>
              <a:t>普遍優質多元發展</a:t>
            </a:r>
            <a:r>
              <a:rPr lang="zh-TW" altLang="en-US" sz="2800" dirty="0">
                <a:latin typeface="標楷體" panose="03000509000000000000" pitchFamily="65" charset="-120"/>
                <a:ea typeface="標楷體" panose="03000509000000000000" pitchFamily="65" charset="-120"/>
              </a:rPr>
              <a:t>為前提，投入資源、建立機制，以促發各高中團隊持續精進能量，為我國創造更多有特色之優質學校使所有具備潛力之學生皆能</a:t>
            </a:r>
            <a:r>
              <a:rPr lang="zh-TW" altLang="en-US" sz="2800" dirty="0">
                <a:solidFill>
                  <a:srgbClr val="FF0000"/>
                </a:solidFill>
                <a:latin typeface="標楷體" panose="03000509000000000000" pitchFamily="65" charset="-120"/>
                <a:ea typeface="標楷體" panose="03000509000000000000" pitchFamily="65" charset="-120"/>
              </a:rPr>
              <a:t>適性就近入學</a:t>
            </a:r>
            <a:r>
              <a:rPr lang="zh-TW" altLang="en-US"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有效紓緩升學壓力</a:t>
            </a:r>
            <a:r>
              <a:rPr lang="zh-TW" altLang="en-US" sz="2800" dirty="0">
                <a:latin typeface="標楷體" panose="03000509000000000000" pitchFamily="65" charset="-120"/>
                <a:ea typeface="標楷體" panose="03000509000000000000" pitchFamily="65" charset="-120"/>
              </a:rPr>
              <a:t>，以落實十二年國民基本教育之穩定發展。</a:t>
            </a: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2</a:t>
            </a:fld>
            <a:endParaRPr lang="zh-TW" altLang="en-US"/>
          </a:p>
        </p:txBody>
      </p:sp>
    </p:spTree>
    <p:extLst>
      <p:ext uri="{BB962C8B-B14F-4D97-AF65-F5344CB8AC3E}">
        <p14:creationId xmlns:p14="http://schemas.microsoft.com/office/powerpoint/2010/main" val="2033037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6949" y="260648"/>
            <a:ext cx="7773338" cy="1010282"/>
          </a:xfrm>
        </p:spPr>
        <p:txBody>
          <a:bodyPr>
            <a:normAutofit/>
          </a:bodyPr>
          <a:lstStyle/>
          <a:p>
            <a:pPr algn="l"/>
            <a:r>
              <a:rPr lang="zh-TW" altLang="en-US" sz="4000" b="1" dirty="0" smtClean="0">
                <a:solidFill>
                  <a:schemeClr val="tx1"/>
                </a:solidFill>
                <a:latin typeface="標楷體" panose="03000509000000000000" pitchFamily="65" charset="-120"/>
                <a:ea typeface="標楷體" panose="03000509000000000000" pitchFamily="65" charset="-120"/>
              </a:rPr>
              <a:t>高中優質化與</a:t>
            </a:r>
            <a:r>
              <a:rPr lang="zh-TW" altLang="en-US" sz="4000" b="1" dirty="0" smtClean="0">
                <a:solidFill>
                  <a:srgbClr val="7030A0"/>
                </a:solidFill>
                <a:latin typeface="標楷體" panose="03000509000000000000" pitchFamily="65" charset="-120"/>
                <a:ea typeface="標楷體" panose="03000509000000000000" pitchFamily="65" charset="-120"/>
              </a:rPr>
              <a:t>關鍵績效</a:t>
            </a:r>
            <a:r>
              <a:rPr lang="zh-TW" altLang="en-US" sz="4000" b="1" dirty="0">
                <a:solidFill>
                  <a:srgbClr val="7030A0"/>
                </a:solidFill>
                <a:latin typeface="標楷體" panose="03000509000000000000" pitchFamily="65" charset="-120"/>
                <a:ea typeface="標楷體" panose="03000509000000000000" pitchFamily="65" charset="-120"/>
              </a:rPr>
              <a:t>指標</a:t>
            </a:r>
            <a:r>
              <a:rPr lang="en-US" altLang="zh-TW" sz="4000" b="1" dirty="0" smtClean="0">
                <a:solidFill>
                  <a:srgbClr val="C00000"/>
                </a:solidFill>
                <a:latin typeface="標楷體" panose="03000509000000000000" pitchFamily="65" charset="-120"/>
                <a:ea typeface="標楷體" panose="03000509000000000000" pitchFamily="65" charset="-120"/>
              </a:rPr>
              <a:t>KPI</a:t>
            </a:r>
            <a:r>
              <a:rPr lang="en-US" altLang="zh-TW" sz="2000" b="1" dirty="0" smtClean="0">
                <a:latin typeface="標楷體" panose="03000509000000000000" pitchFamily="65" charset="-120"/>
                <a:ea typeface="標楷體" panose="03000509000000000000" pitchFamily="65" charset="-120"/>
              </a:rPr>
              <a:t>1/6</a:t>
            </a:r>
            <a:endParaRPr lang="zh-TW" altLang="en-US" sz="4000" b="1"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3223385845"/>
              </p:ext>
            </p:extLst>
          </p:nvPr>
        </p:nvGraphicFramePr>
        <p:xfrm>
          <a:off x="1043608" y="1340768"/>
          <a:ext cx="6984775" cy="5181154"/>
        </p:xfrm>
        <a:graphic>
          <a:graphicData uri="http://schemas.openxmlformats.org/drawingml/2006/table">
            <a:tbl>
              <a:tblPr/>
              <a:tblGrid>
                <a:gridCol w="1584176"/>
                <a:gridCol w="3130186"/>
                <a:gridCol w="2270413"/>
              </a:tblGrid>
              <a:tr h="447981">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教育政策</a:t>
                      </a:r>
                      <a:endParaRPr 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1926" marR="1926" marT="1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方案辦理內容</a:t>
                      </a:r>
                      <a:endParaRPr 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量化指標</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3328">
                <a:tc rowSpan="2">
                  <a:txBody>
                    <a:bodyPr/>
                    <a:lstStyle/>
                    <a:p>
                      <a:pPr algn="l"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評鑑成</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績</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提升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1-1-1</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校務及專業</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類 </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ctr" fontAlgn="t"/>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科</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（學校）</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評</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ctr" fontAlgn="t"/>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鑑</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各項目</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成績</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ctr" fontAlgn="t"/>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未</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達</a:t>
                      </a: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80</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分的</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比</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ctr" fontAlgn="t"/>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率</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逐次降低</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未達</a:t>
                      </a: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80</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分的效標數量</a:t>
                      </a: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評鑑效標</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總數。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3187">
                <a:tc vMerge="1">
                  <a:txBody>
                    <a:bodyPr/>
                    <a:lstStyle/>
                    <a:p>
                      <a:endParaRPr lang="zh-TW" altLang="en-US"/>
                    </a:p>
                  </a:txBody>
                  <a:tcPr/>
                </a:tc>
                <a:tc>
                  <a:txBody>
                    <a:bodyPr/>
                    <a:lstStyle/>
                    <a:p>
                      <a:pPr algn="l"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1-2-1</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校務及專業</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類</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科</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（學校）</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評</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鑑</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各項目</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成績</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達</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優等</a:t>
                      </a: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90</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分</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以</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上</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的比率</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逐次</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提高</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90</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分以上的效標數量</a:t>
                      </a: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評鑑效標</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總數。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20</a:t>
            </a:fld>
            <a:endParaRPr lang="zh-TW" altLang="en-US"/>
          </a:p>
        </p:txBody>
      </p:sp>
    </p:spTree>
    <p:extLst>
      <p:ext uri="{BB962C8B-B14F-4D97-AF65-F5344CB8AC3E}">
        <p14:creationId xmlns:p14="http://schemas.microsoft.com/office/powerpoint/2010/main" val="2841846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6949" y="260648"/>
            <a:ext cx="7773338" cy="1010282"/>
          </a:xfrm>
        </p:spPr>
        <p:txBody>
          <a:bodyPr>
            <a:normAutofit/>
          </a:bodyPr>
          <a:lstStyle/>
          <a:p>
            <a:pPr algn="l"/>
            <a:r>
              <a:rPr lang="zh-TW" altLang="en-US" sz="4000" b="1" dirty="0">
                <a:solidFill>
                  <a:prstClr val="black"/>
                </a:solidFill>
                <a:latin typeface="標楷體" panose="03000509000000000000" pitchFamily="65" charset="-120"/>
                <a:ea typeface="標楷體" panose="03000509000000000000" pitchFamily="65" charset="-120"/>
              </a:rPr>
              <a:t>高中優質化與</a:t>
            </a:r>
            <a:r>
              <a:rPr lang="zh-TW" altLang="en-US" sz="4000" b="1" dirty="0">
                <a:solidFill>
                  <a:srgbClr val="7030A0"/>
                </a:solidFill>
                <a:latin typeface="標楷體" panose="03000509000000000000" pitchFamily="65" charset="-120"/>
                <a:ea typeface="標楷體" panose="03000509000000000000" pitchFamily="65" charset="-120"/>
              </a:rPr>
              <a:t>關鍵績效指標</a:t>
            </a:r>
            <a:r>
              <a:rPr lang="en-US" altLang="zh-TW" sz="4000" b="1" dirty="0" smtClean="0">
                <a:solidFill>
                  <a:srgbClr val="C00000"/>
                </a:solidFill>
                <a:latin typeface="標楷體" panose="03000509000000000000" pitchFamily="65" charset="-120"/>
                <a:ea typeface="標楷體" panose="03000509000000000000" pitchFamily="65" charset="-120"/>
              </a:rPr>
              <a:t>KPI</a:t>
            </a:r>
            <a:r>
              <a:rPr lang="en-US" altLang="zh-TW" sz="2000" b="1" dirty="0" smtClean="0">
                <a:latin typeface="標楷體" panose="03000509000000000000" pitchFamily="65" charset="-120"/>
                <a:ea typeface="標楷體" panose="03000509000000000000" pitchFamily="65" charset="-120"/>
              </a:rPr>
              <a:t>2/6</a:t>
            </a:r>
            <a:endParaRPr lang="zh-TW" altLang="en-US" sz="4000" b="1" dirty="0">
              <a:latin typeface="標楷體" panose="03000509000000000000" pitchFamily="65" charset="-120"/>
              <a:ea typeface="標楷體" panose="03000509000000000000" pitchFamily="65" charset="-120"/>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2797372169"/>
              </p:ext>
            </p:extLst>
          </p:nvPr>
        </p:nvGraphicFramePr>
        <p:xfrm>
          <a:off x="35497" y="1268753"/>
          <a:ext cx="9073007" cy="4680527"/>
        </p:xfrm>
        <a:graphic>
          <a:graphicData uri="http://schemas.openxmlformats.org/drawingml/2006/table">
            <a:tbl>
              <a:tblPr/>
              <a:tblGrid>
                <a:gridCol w="1084176"/>
                <a:gridCol w="3884375"/>
                <a:gridCol w="4104456"/>
              </a:tblGrid>
              <a:tr h="224092">
                <a:tc>
                  <a:txBody>
                    <a:bodyPr/>
                    <a:lstStyle/>
                    <a:p>
                      <a:pPr algn="ctr"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教育政策</a:t>
                      </a:r>
                      <a:endParaRPr 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1926" marR="1926" marT="1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方案辦理內容</a:t>
                      </a:r>
                      <a:endParaRPr 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量化指標</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494">
                <a:tc rowSpan="7">
                  <a:txBody>
                    <a:bodyPr/>
                    <a:lstStyle/>
                    <a:p>
                      <a:pPr algn="l" fontAlgn="ct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教師</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專</a:t>
                      </a:r>
                      <a:endPar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  業</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發展</a:t>
                      </a: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2-1-1</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教師參加研習</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平均時</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數</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逐年</a:t>
                      </a:r>
                      <a:endPar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     提高</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a:t>
                      </a: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全校專任教師參與研習總時數</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全校專任教師</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總數。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494">
                <a:tc vMerge="1">
                  <a:txBody>
                    <a:bodyPr/>
                    <a:lstStyle/>
                    <a:p>
                      <a:endParaRPr lang="zh-TW" altLang="en-US"/>
                    </a:p>
                  </a:txBody>
                  <a:tcPr/>
                </a:tc>
                <a:tc>
                  <a:txBody>
                    <a:bodyPr/>
                    <a:lstStyle/>
                    <a:p>
                      <a:pPr algn="just" fontAlgn="ct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2-2-1</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教師參與專業</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發展評鑑</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的</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比</a:t>
                      </a:r>
                      <a:endPar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endParaRPr>
                    </a:p>
                    <a:p>
                      <a:pPr algn="just"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     率</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逐年</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提高</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a:t>
                      </a: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全校專任教師參與專業發展評鑑人數</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全校專任教師總數*</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100</a:t>
                      </a: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494">
                <a:tc vMerge="1">
                  <a:txBody>
                    <a:bodyPr/>
                    <a:lstStyle/>
                    <a:p>
                      <a:endParaRPr lang="zh-TW" altLang="en-US"/>
                    </a:p>
                  </a:txBody>
                  <a:tcPr/>
                </a:tc>
                <a:tc>
                  <a:txBody>
                    <a:bodyPr/>
                    <a:lstStyle/>
                    <a:p>
                      <a:pPr algn="just" fontAlgn="ct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2-3-1</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教師參與專業</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學習社</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群的</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比</a:t>
                      </a:r>
                      <a:endPar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endParaRPr>
                    </a:p>
                    <a:p>
                      <a:pPr algn="just"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     率</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逐年</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提高</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a:t>
                      </a: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全校專任教師參與專業學習社群人數</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全校專任教師總數*</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100</a:t>
                      </a: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a:t>
                      </a:r>
                      <a:endParaRPr lang="en-US" altLang="zh-TW" sz="20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494">
                <a:tc vMerge="1">
                  <a:txBody>
                    <a:bodyPr/>
                    <a:lstStyle/>
                    <a:p>
                      <a:endParaRPr lang="zh-TW" altLang="en-US"/>
                    </a:p>
                  </a:txBody>
                  <a:tcPr/>
                </a:tc>
                <a:tc rowSpan="2">
                  <a:txBody>
                    <a:bodyPr/>
                    <a:lstStyle/>
                    <a:p>
                      <a:pPr algn="just" fontAlgn="ct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2-4-1</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學校每學年校長及每位</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教師</a:t>
                      </a:r>
                      <a:endPar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endParaRPr>
                    </a:p>
                    <a:p>
                      <a:pPr algn="just"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     公開</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授課的次數逐年</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提高。</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學校每學年校長及每位教師上學期開放公開觀課總</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次數。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7494">
                <a:tc vMerge="1">
                  <a:txBody>
                    <a:bodyPr/>
                    <a:lstStyle/>
                    <a:p>
                      <a:endParaRPr lang="zh-TW" altLang="en-US"/>
                    </a:p>
                  </a:txBody>
                  <a:tcPr/>
                </a:tc>
                <a:tc vMerge="1">
                  <a:txBody>
                    <a:bodyPr/>
                    <a:lstStyle/>
                    <a:p>
                      <a:endParaRPr lang="zh-TW" altLang="en-US"/>
                    </a:p>
                  </a:txBody>
                  <a:tcPr/>
                </a:tc>
                <a:tc>
                  <a:txBody>
                    <a:bodyPr/>
                    <a:lstStyle/>
                    <a:p>
                      <a:pPr algn="just"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學校</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每學年校長及每位教師下學期開放公開觀課總</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次數。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9767">
                <a:tc vMerge="1">
                  <a:txBody>
                    <a:bodyPr/>
                    <a:lstStyle/>
                    <a:p>
                      <a:endParaRPr lang="zh-TW" altLang="en-US"/>
                    </a:p>
                  </a:txBody>
                  <a:tcPr/>
                </a:tc>
                <a:tc rowSpan="2">
                  <a:txBody>
                    <a:bodyPr/>
                    <a:lstStyle/>
                    <a:p>
                      <a:pPr algn="just" fontAlgn="ct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2-4-2</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學校每學年開放公開授課</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的</a:t>
                      </a:r>
                      <a:endPar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endParaRPr>
                    </a:p>
                    <a:p>
                      <a:pPr algn="just" fontAlgn="ct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     次數</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逐年提高。</a:t>
                      </a: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全校上學期開放公開觀課</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次數。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vMerge="1">
                  <a:txBody>
                    <a:bodyPr/>
                    <a:lstStyle/>
                    <a:p>
                      <a:endParaRPr lang="zh-TW" altLang="en-US"/>
                    </a:p>
                  </a:txBody>
                  <a:tcPr/>
                </a:tc>
                <a:tc vMerge="1">
                  <a:txBody>
                    <a:bodyPr/>
                    <a:lstStyle/>
                    <a:p>
                      <a:endParaRPr lang="zh-TW" altLang="en-US"/>
                    </a:p>
                  </a:txBody>
                  <a:tcPr/>
                </a:tc>
                <a:tc>
                  <a:txBody>
                    <a:bodyPr/>
                    <a:lstStyle/>
                    <a:p>
                      <a:pPr algn="just" fontAlgn="ct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全校下學期開放公開觀課</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次數。</a:t>
                      </a:r>
                      <a:endParaRPr lang="zh-TW" altLang="en-US" sz="20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投影片編號版面配置區 3"/>
          <p:cNvSpPr>
            <a:spLocks noGrp="1"/>
          </p:cNvSpPr>
          <p:nvPr>
            <p:ph type="sldNum" sz="quarter" idx="12"/>
          </p:nvPr>
        </p:nvSpPr>
        <p:spPr/>
        <p:txBody>
          <a:bodyPr/>
          <a:lstStyle/>
          <a:p>
            <a:fld id="{B7D4DB41-1B23-4351-A976-04981B1A1839}" type="slidenum">
              <a:rPr lang="zh-TW" altLang="en-US" smtClean="0"/>
              <a:t>21</a:t>
            </a:fld>
            <a:endParaRPr lang="zh-TW" altLang="en-US"/>
          </a:p>
        </p:txBody>
      </p:sp>
    </p:spTree>
    <p:extLst>
      <p:ext uri="{BB962C8B-B14F-4D97-AF65-F5344CB8AC3E}">
        <p14:creationId xmlns:p14="http://schemas.microsoft.com/office/powerpoint/2010/main" val="4091705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6949" y="260648"/>
            <a:ext cx="7773338" cy="1010282"/>
          </a:xfrm>
        </p:spPr>
        <p:txBody>
          <a:bodyPr>
            <a:normAutofit/>
          </a:bodyPr>
          <a:lstStyle/>
          <a:p>
            <a:pPr algn="l"/>
            <a:r>
              <a:rPr lang="zh-TW" altLang="en-US" sz="4000" b="1" dirty="0">
                <a:solidFill>
                  <a:prstClr val="black"/>
                </a:solidFill>
                <a:latin typeface="標楷體" panose="03000509000000000000" pitchFamily="65" charset="-120"/>
                <a:ea typeface="標楷體" panose="03000509000000000000" pitchFamily="65" charset="-120"/>
              </a:rPr>
              <a:t>高中優質化與</a:t>
            </a:r>
            <a:r>
              <a:rPr lang="zh-TW" altLang="en-US" sz="4000" b="1" dirty="0">
                <a:solidFill>
                  <a:srgbClr val="7030A0"/>
                </a:solidFill>
                <a:latin typeface="標楷體" panose="03000509000000000000" pitchFamily="65" charset="-120"/>
                <a:ea typeface="標楷體" panose="03000509000000000000" pitchFamily="65" charset="-120"/>
              </a:rPr>
              <a:t>關鍵績效指標</a:t>
            </a:r>
            <a:r>
              <a:rPr lang="en-US" altLang="zh-TW" sz="4000" b="1" dirty="0" smtClean="0">
                <a:solidFill>
                  <a:srgbClr val="C00000"/>
                </a:solidFill>
                <a:latin typeface="標楷體" panose="03000509000000000000" pitchFamily="65" charset="-120"/>
                <a:ea typeface="標楷體" panose="03000509000000000000" pitchFamily="65" charset="-120"/>
              </a:rPr>
              <a:t>KPI</a:t>
            </a:r>
            <a:r>
              <a:rPr lang="en-US" altLang="zh-TW" sz="2000" b="1" dirty="0" smtClean="0">
                <a:latin typeface="標楷體" panose="03000509000000000000" pitchFamily="65" charset="-120"/>
                <a:ea typeface="標楷體" panose="03000509000000000000" pitchFamily="65" charset="-120"/>
              </a:rPr>
              <a:t>3/6</a:t>
            </a:r>
            <a:endParaRPr lang="zh-TW" altLang="en-US" sz="4000" b="1"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3172197231"/>
              </p:ext>
            </p:extLst>
          </p:nvPr>
        </p:nvGraphicFramePr>
        <p:xfrm>
          <a:off x="1043608" y="1340768"/>
          <a:ext cx="7128792" cy="3528392"/>
        </p:xfrm>
        <a:graphic>
          <a:graphicData uri="http://schemas.openxmlformats.org/drawingml/2006/table">
            <a:tbl>
              <a:tblPr/>
              <a:tblGrid>
                <a:gridCol w="1475657"/>
                <a:gridCol w="3132855"/>
                <a:gridCol w="2520280"/>
              </a:tblGrid>
              <a:tr h="412680">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教育政策</a:t>
                      </a:r>
                      <a:endParaRPr 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1926" marR="1926" marT="1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方案辦理內容</a:t>
                      </a:r>
                      <a:endParaRPr 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量化指標</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7971">
                <a:tc rowSpan="2">
                  <a:txBody>
                    <a:bodyPr/>
                    <a:lstStyle/>
                    <a:p>
                      <a:pPr algn="l"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3.</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學生</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就</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近</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入學</a:t>
                      </a:r>
                    </a:p>
                  </a:txBody>
                  <a:tcPr marL="3548" marR="3548" marT="3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3-1-1</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高一新生</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適性</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就近入學率逐</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年提高。</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3548" marR="3548" marT="3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高一新生來自社區適性入學人數</a:t>
                      </a: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高一新生總數*</a:t>
                      </a: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100</a:t>
                      </a: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3548" marR="3548" marT="3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6810">
                <a:tc vMerge="1">
                  <a:txBody>
                    <a:bodyPr/>
                    <a:lstStyle/>
                    <a:p>
                      <a:endParaRPr lang="zh-TW" altLang="en-US"/>
                    </a:p>
                  </a:txBody>
                  <a:tcPr/>
                </a:tc>
                <a:tc>
                  <a:txBody>
                    <a:bodyPr/>
                    <a:lstStyle/>
                    <a:p>
                      <a:pPr algn="l"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3-2-1</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舉辦國中</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學生</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學術</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與性向</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探</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索</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之活動</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次數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3548" marR="3548" marT="3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國中學生學術與性向探索之活動舉辦次數</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3548" marR="3548" marT="35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22</a:t>
            </a:fld>
            <a:endParaRPr lang="zh-TW" altLang="en-US"/>
          </a:p>
        </p:txBody>
      </p:sp>
    </p:spTree>
    <p:extLst>
      <p:ext uri="{BB962C8B-B14F-4D97-AF65-F5344CB8AC3E}">
        <p14:creationId xmlns:p14="http://schemas.microsoft.com/office/powerpoint/2010/main" val="4091705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6949" y="260648"/>
            <a:ext cx="7773338" cy="1010282"/>
          </a:xfrm>
        </p:spPr>
        <p:txBody>
          <a:bodyPr>
            <a:normAutofit/>
          </a:bodyPr>
          <a:lstStyle/>
          <a:p>
            <a:pPr algn="l"/>
            <a:r>
              <a:rPr lang="zh-TW" altLang="en-US" sz="4000" b="1" dirty="0">
                <a:solidFill>
                  <a:prstClr val="black"/>
                </a:solidFill>
                <a:latin typeface="標楷體" panose="03000509000000000000" pitchFamily="65" charset="-120"/>
                <a:ea typeface="標楷體" panose="03000509000000000000" pitchFamily="65" charset="-120"/>
              </a:rPr>
              <a:t>高中優質化與</a:t>
            </a:r>
            <a:r>
              <a:rPr lang="zh-TW" altLang="en-US" sz="4000" b="1" dirty="0">
                <a:solidFill>
                  <a:srgbClr val="7030A0"/>
                </a:solidFill>
                <a:latin typeface="標楷體" panose="03000509000000000000" pitchFamily="65" charset="-120"/>
                <a:ea typeface="標楷體" panose="03000509000000000000" pitchFamily="65" charset="-120"/>
              </a:rPr>
              <a:t>關鍵績效指標</a:t>
            </a:r>
            <a:r>
              <a:rPr lang="en-US" altLang="zh-TW" sz="4000" b="1" dirty="0" smtClean="0">
                <a:solidFill>
                  <a:srgbClr val="C00000"/>
                </a:solidFill>
                <a:latin typeface="標楷體" panose="03000509000000000000" pitchFamily="65" charset="-120"/>
                <a:ea typeface="標楷體" panose="03000509000000000000" pitchFamily="65" charset="-120"/>
              </a:rPr>
              <a:t>KPI</a:t>
            </a:r>
            <a:r>
              <a:rPr lang="en-US" altLang="zh-TW" sz="2000" b="1" dirty="0" smtClean="0">
                <a:latin typeface="標楷體" panose="03000509000000000000" pitchFamily="65" charset="-120"/>
                <a:ea typeface="標楷體" panose="03000509000000000000" pitchFamily="65" charset="-120"/>
              </a:rPr>
              <a:t>4/6</a:t>
            </a:r>
            <a:endParaRPr lang="zh-TW" altLang="en-US" sz="4000" b="1"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1375597982"/>
              </p:ext>
            </p:extLst>
          </p:nvPr>
        </p:nvGraphicFramePr>
        <p:xfrm>
          <a:off x="395536" y="1124744"/>
          <a:ext cx="8424936" cy="5466945"/>
        </p:xfrm>
        <a:graphic>
          <a:graphicData uri="http://schemas.openxmlformats.org/drawingml/2006/table">
            <a:tbl>
              <a:tblPr/>
              <a:tblGrid>
                <a:gridCol w="1584175"/>
                <a:gridCol w="3583853"/>
                <a:gridCol w="3256908"/>
              </a:tblGrid>
              <a:tr h="648072">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教育政策</a:t>
                      </a:r>
                      <a:endParaRPr 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1926" marR="1926" marT="1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方案辦理內容</a:t>
                      </a:r>
                      <a:endParaRPr 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量化指標</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8112">
                <a:tc rowSpan="4">
                  <a:txBody>
                    <a:bodyPr/>
                    <a:lstStyle/>
                    <a:p>
                      <a:pPr algn="l" fontAlgn="ctr"/>
                      <a:r>
                        <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rPr>
                        <a:t>4.</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學生</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適</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性</a:t>
                      </a:r>
                      <a:endPar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  揚</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才</a:t>
                      </a:r>
                    </a:p>
                  </a:txBody>
                  <a:tcPr marL="2417" marR="2417" marT="2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rPr>
                        <a:t>4-1-1</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畢業生通過英語</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及第</a:t>
                      </a:r>
                      <a:endPar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t"/>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     二</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外語檢定比率</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逐年</a:t>
                      </a:r>
                      <a:endPar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t"/>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     提高。</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2417" marR="2417" marT="2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畢業生通過英文能力檢定人數</a:t>
                      </a: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畢業生總數*</a:t>
                      </a: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100</a:t>
                      </a:r>
                      <a:r>
                        <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rPr>
                        <a:t>%</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a:t>
                      </a:r>
                      <a:endParaRPr lang="en-US" altLang="zh-TW" sz="2400" b="0" i="0" u="none" strike="noStrike" dirty="0">
                        <a:solidFill>
                          <a:srgbClr val="000000"/>
                        </a:solidFill>
                        <a:effectLst/>
                        <a:latin typeface="標楷體" panose="03000509000000000000" pitchFamily="65" charset="-120"/>
                        <a:ea typeface="標楷體" panose="03000509000000000000" pitchFamily="65" charset="-120"/>
                      </a:endParaRPr>
                    </a:p>
                  </a:txBody>
                  <a:tcPr marL="2417" marR="2417" marT="2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3927">
                <a:tc vMerge="1">
                  <a:txBody>
                    <a:bodyPr/>
                    <a:lstStyle/>
                    <a:p>
                      <a:endParaRPr lang="zh-TW" altLang="en-US"/>
                    </a:p>
                  </a:txBody>
                  <a:tcPr/>
                </a:tc>
                <a:tc>
                  <a:txBody>
                    <a:bodyPr/>
                    <a:lstStyle/>
                    <a:p>
                      <a:pPr algn="l" fontAlgn="ctr"/>
                      <a:r>
                        <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rPr>
                        <a:t>4-1-2</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學校依十二年國民</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基</a:t>
                      </a:r>
                      <a:endPar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     本</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教育</a:t>
                      </a: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107</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課綱，</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建</a:t>
                      </a:r>
                      <a:endPar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     構</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以學生適性揚才</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為</a:t>
                      </a:r>
                      <a:endPar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     導向</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之課程計畫與</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總</a:t>
                      </a:r>
                      <a:endPar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     體</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架構（高中）。</a:t>
                      </a:r>
                    </a:p>
                  </a:txBody>
                  <a:tcPr marL="2417" marR="2417" marT="2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學校是否完成十二年國民基本教育</a:t>
                      </a:r>
                      <a:r>
                        <a:rPr lang="en-US" altLang="zh-TW" sz="2400" b="0" i="0" u="none" strike="noStrike" dirty="0">
                          <a:solidFill>
                            <a:srgbClr val="000000"/>
                          </a:solidFill>
                          <a:effectLst/>
                          <a:latin typeface="標楷體" panose="03000509000000000000" pitchFamily="65" charset="-120"/>
                          <a:ea typeface="標楷體" panose="03000509000000000000" pitchFamily="65" charset="-120"/>
                        </a:rPr>
                        <a:t>107</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課綱之課程計畫與總體架構。</a:t>
                      </a:r>
                    </a:p>
                  </a:txBody>
                  <a:tcPr marL="2417" marR="2417" marT="2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8262">
                <a:tc vMerge="1">
                  <a:txBody>
                    <a:bodyPr/>
                    <a:lstStyle/>
                    <a:p>
                      <a:endParaRPr lang="zh-TW" altLang="en-US"/>
                    </a:p>
                  </a:txBody>
                  <a:tcPr/>
                </a:tc>
                <a:tc>
                  <a:txBody>
                    <a:bodyPr/>
                    <a:lstStyle/>
                    <a:p>
                      <a:pPr algn="l" fontAlgn="ctr"/>
                      <a:r>
                        <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rPr>
                        <a:t>4-2-1</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學生</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每學年公開</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多元</a:t>
                      </a:r>
                      <a:endPar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     展</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能或成果發表</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平均</a:t>
                      </a:r>
                      <a:endPar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     次數</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a:t>
                      </a:r>
                    </a:p>
                  </a:txBody>
                  <a:tcPr marL="2417" marR="2417" marT="2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每學年學生公開多元展能或成果發表</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次數。</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2417" marR="2417" marT="2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8262">
                <a:tc vMerge="1">
                  <a:txBody>
                    <a:bodyPr/>
                    <a:lstStyle/>
                    <a:p>
                      <a:endParaRPr lang="zh-TW" altLang="en-US"/>
                    </a:p>
                  </a:txBody>
                  <a:tcPr/>
                </a:tc>
                <a:tc>
                  <a:txBody>
                    <a:bodyPr/>
                    <a:lstStyle/>
                    <a:p>
                      <a:pPr algn="l" fontAlgn="ctr"/>
                      <a:r>
                        <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rPr>
                        <a:t>4-2-4</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學生</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每學年參加</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服務</a:t>
                      </a:r>
                      <a:endParaRPr lang="en-US" altLang="zh-TW" sz="24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     學習</a:t>
                      </a: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平均時數。</a:t>
                      </a:r>
                    </a:p>
                  </a:txBody>
                  <a:tcPr marL="2417" marR="2417" marT="241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2400" b="0" i="0" u="none" strike="noStrike" dirty="0">
                          <a:solidFill>
                            <a:srgbClr val="000000"/>
                          </a:solidFill>
                          <a:effectLst/>
                          <a:latin typeface="標楷體" panose="03000509000000000000" pitchFamily="65" charset="-120"/>
                          <a:ea typeface="標楷體" panose="03000509000000000000" pitchFamily="65" charset="-120"/>
                        </a:rPr>
                        <a:t>每學年學生參加服務學習之平均時</a:t>
                      </a:r>
                      <a:r>
                        <a:rPr lang="zh-TW" altLang="en-US" sz="2400" b="0" i="0" u="none" strike="noStrike" dirty="0" smtClean="0">
                          <a:solidFill>
                            <a:srgbClr val="000000"/>
                          </a:solidFill>
                          <a:effectLst/>
                          <a:latin typeface="標楷體" panose="03000509000000000000" pitchFamily="65" charset="-120"/>
                          <a:ea typeface="標楷體" panose="03000509000000000000" pitchFamily="65" charset="-120"/>
                        </a:rPr>
                        <a:t>數。</a:t>
                      </a:r>
                      <a:endParaRPr lang="zh-TW" altLang="en-US" sz="2400" b="0" i="0" u="none" strike="noStrike" dirty="0">
                        <a:solidFill>
                          <a:srgbClr val="000000"/>
                        </a:solidFill>
                        <a:effectLst/>
                        <a:latin typeface="標楷體" panose="03000509000000000000" pitchFamily="65" charset="-120"/>
                        <a:ea typeface="標楷體" panose="03000509000000000000" pitchFamily="65" charset="-120"/>
                      </a:endParaRPr>
                    </a:p>
                  </a:txBody>
                  <a:tcPr marL="2417" marR="2417" marT="24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23</a:t>
            </a:fld>
            <a:endParaRPr lang="zh-TW" altLang="en-US"/>
          </a:p>
        </p:txBody>
      </p:sp>
    </p:spTree>
    <p:extLst>
      <p:ext uri="{BB962C8B-B14F-4D97-AF65-F5344CB8AC3E}">
        <p14:creationId xmlns:p14="http://schemas.microsoft.com/office/powerpoint/2010/main" val="4091705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6949" y="260648"/>
            <a:ext cx="7773338" cy="1010282"/>
          </a:xfrm>
        </p:spPr>
        <p:txBody>
          <a:bodyPr>
            <a:normAutofit/>
          </a:bodyPr>
          <a:lstStyle/>
          <a:p>
            <a:pPr algn="l"/>
            <a:r>
              <a:rPr lang="zh-TW" altLang="en-US" sz="4000" b="1" dirty="0">
                <a:solidFill>
                  <a:prstClr val="black"/>
                </a:solidFill>
                <a:latin typeface="標楷體" panose="03000509000000000000" pitchFamily="65" charset="-120"/>
                <a:ea typeface="標楷體" panose="03000509000000000000" pitchFamily="65" charset="-120"/>
              </a:rPr>
              <a:t>高中優質化與</a:t>
            </a:r>
            <a:r>
              <a:rPr lang="zh-TW" altLang="en-US" sz="4000" b="1" dirty="0">
                <a:solidFill>
                  <a:srgbClr val="7030A0"/>
                </a:solidFill>
                <a:latin typeface="標楷體" panose="03000509000000000000" pitchFamily="65" charset="-120"/>
                <a:ea typeface="標楷體" panose="03000509000000000000" pitchFamily="65" charset="-120"/>
              </a:rPr>
              <a:t>關鍵績效指標</a:t>
            </a:r>
            <a:r>
              <a:rPr lang="en-US" altLang="zh-TW" sz="4000" b="1" dirty="0" smtClean="0">
                <a:solidFill>
                  <a:srgbClr val="C00000"/>
                </a:solidFill>
                <a:latin typeface="標楷體" panose="03000509000000000000" pitchFamily="65" charset="-120"/>
                <a:ea typeface="標楷體" panose="03000509000000000000" pitchFamily="65" charset="-120"/>
              </a:rPr>
              <a:t>KPI</a:t>
            </a:r>
            <a:r>
              <a:rPr lang="en-US" altLang="zh-TW" sz="2000" b="1" dirty="0" smtClean="0">
                <a:latin typeface="標楷體" panose="03000509000000000000" pitchFamily="65" charset="-120"/>
                <a:ea typeface="標楷體" panose="03000509000000000000" pitchFamily="65" charset="-120"/>
              </a:rPr>
              <a:t>5/6</a:t>
            </a:r>
            <a:endParaRPr lang="zh-TW" altLang="en-US" sz="4000" b="1"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764660022"/>
              </p:ext>
            </p:extLst>
          </p:nvPr>
        </p:nvGraphicFramePr>
        <p:xfrm>
          <a:off x="1115616" y="1398118"/>
          <a:ext cx="7056784" cy="3933808"/>
        </p:xfrm>
        <a:graphic>
          <a:graphicData uri="http://schemas.openxmlformats.org/drawingml/2006/table">
            <a:tbl>
              <a:tblPr/>
              <a:tblGrid>
                <a:gridCol w="1512168"/>
                <a:gridCol w="2959184"/>
                <a:gridCol w="2585432"/>
              </a:tblGrid>
              <a:tr h="515808">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教育政策</a:t>
                      </a:r>
                      <a:endParaRPr 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1926" marR="1926" marT="1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方案辦理內容</a:t>
                      </a:r>
                      <a:endParaRPr 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量化指標</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9090">
                <a:tc rowSpan="2">
                  <a:txBody>
                    <a:bodyPr/>
                    <a:lstStyle/>
                    <a:p>
                      <a:pPr algn="l"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5.</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課程</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特</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色</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發展</a:t>
                      </a:r>
                    </a:p>
                  </a:txBody>
                  <a:tcPr marL="2120" marR="2120" marT="21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5-1-1</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試辦</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校訂</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必</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修</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與多元</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選</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修</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課程</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學分</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數</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逐年</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增加。</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2120" marR="2120" marT="21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學校校訂必修與多元選修課程學分</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2120" marR="2120" marT="21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77257">
                <a:tc vMerge="1">
                  <a:txBody>
                    <a:bodyPr/>
                    <a:lstStyle/>
                    <a:p>
                      <a:endParaRPr lang="zh-TW" altLang="en-US"/>
                    </a:p>
                  </a:txBody>
                  <a:tcPr/>
                </a:tc>
                <a:tc>
                  <a:txBody>
                    <a:bodyPr/>
                    <a:lstStyle/>
                    <a:p>
                      <a:pPr algn="l"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5-3-1</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每學年</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辦理</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社區</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或</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國中</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特色</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宣導</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場</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次</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a:t>
                      </a:r>
                    </a:p>
                  </a:txBody>
                  <a:tcPr marL="2120" marR="2120" marT="21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每學年辦理社區或國中特色宣導場次。</a:t>
                      </a:r>
                    </a:p>
                  </a:txBody>
                  <a:tcPr marL="2120" marR="2120" marT="21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24</a:t>
            </a:fld>
            <a:endParaRPr lang="zh-TW" altLang="en-US"/>
          </a:p>
        </p:txBody>
      </p:sp>
    </p:spTree>
    <p:extLst>
      <p:ext uri="{BB962C8B-B14F-4D97-AF65-F5344CB8AC3E}">
        <p14:creationId xmlns:p14="http://schemas.microsoft.com/office/powerpoint/2010/main" val="4091705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6949" y="260648"/>
            <a:ext cx="7773338" cy="1010282"/>
          </a:xfrm>
        </p:spPr>
        <p:txBody>
          <a:bodyPr>
            <a:normAutofit/>
          </a:bodyPr>
          <a:lstStyle/>
          <a:p>
            <a:pPr algn="l"/>
            <a:r>
              <a:rPr lang="zh-TW" altLang="en-US" sz="4000" b="1" dirty="0">
                <a:solidFill>
                  <a:prstClr val="black"/>
                </a:solidFill>
                <a:latin typeface="標楷體" panose="03000509000000000000" pitchFamily="65" charset="-120"/>
                <a:ea typeface="標楷體" panose="03000509000000000000" pitchFamily="65" charset="-120"/>
              </a:rPr>
              <a:t>高中優質化與</a:t>
            </a:r>
            <a:r>
              <a:rPr lang="zh-TW" altLang="en-US" sz="4000" b="1" dirty="0">
                <a:solidFill>
                  <a:srgbClr val="7030A0"/>
                </a:solidFill>
                <a:latin typeface="標楷體" panose="03000509000000000000" pitchFamily="65" charset="-120"/>
                <a:ea typeface="標楷體" panose="03000509000000000000" pitchFamily="65" charset="-120"/>
              </a:rPr>
              <a:t>關鍵績效指標</a:t>
            </a:r>
            <a:r>
              <a:rPr lang="en-US" altLang="zh-TW" sz="4000" b="1" dirty="0" smtClean="0">
                <a:solidFill>
                  <a:srgbClr val="C00000"/>
                </a:solidFill>
                <a:latin typeface="標楷體" panose="03000509000000000000" pitchFamily="65" charset="-120"/>
                <a:ea typeface="標楷體" panose="03000509000000000000" pitchFamily="65" charset="-120"/>
              </a:rPr>
              <a:t>KPI</a:t>
            </a:r>
            <a:r>
              <a:rPr lang="en-US" altLang="zh-TW" sz="2000" b="1" dirty="0" smtClean="0">
                <a:solidFill>
                  <a:srgbClr val="7030A0"/>
                </a:solidFill>
                <a:latin typeface="標楷體" panose="03000509000000000000" pitchFamily="65" charset="-120"/>
                <a:ea typeface="標楷體" panose="03000509000000000000" pitchFamily="65" charset="-120"/>
              </a:rPr>
              <a:t>6/6</a:t>
            </a:r>
            <a:endParaRPr lang="zh-TW" altLang="en-US" sz="4000" b="1" dirty="0">
              <a:solidFill>
                <a:srgbClr val="7030A0"/>
              </a:solidFill>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1707204805"/>
              </p:ext>
            </p:extLst>
          </p:nvPr>
        </p:nvGraphicFramePr>
        <p:xfrm>
          <a:off x="1115616" y="1340768"/>
          <a:ext cx="6984776" cy="2304256"/>
        </p:xfrm>
        <a:graphic>
          <a:graphicData uri="http://schemas.openxmlformats.org/drawingml/2006/table">
            <a:tbl>
              <a:tblPr/>
              <a:tblGrid>
                <a:gridCol w="1512168"/>
                <a:gridCol w="2808312"/>
                <a:gridCol w="2664296"/>
              </a:tblGrid>
              <a:tr h="540174">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教育政策</a:t>
                      </a:r>
                      <a:endParaRPr 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1926" marR="1926" marT="1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方案辦理內容</a:t>
                      </a:r>
                      <a:endParaRPr 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量化指標</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434" marR="4434" marT="44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64082">
                <a:tc>
                  <a:txBody>
                    <a:bodyPr/>
                    <a:lstStyle/>
                    <a:p>
                      <a:pPr algn="l"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6.</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行政</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效</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能</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提升</a:t>
                      </a:r>
                    </a:p>
                  </a:txBody>
                  <a:tcPr marL="1926" marR="1926" marT="19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rPr>
                        <a:t>6-1-1</a:t>
                      </a: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每學年</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學校</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全體行政人</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員的組織學</a:t>
                      </a:r>
                      <a:endParaRPr lang="en-US" altLang="zh-TW" sz="2800" b="0" i="0" u="none" strike="noStrike" dirty="0" smtClean="0">
                        <a:solidFill>
                          <a:srgbClr val="000000"/>
                        </a:solidFill>
                        <a:effectLst/>
                        <a:latin typeface="標楷體" panose="03000509000000000000" pitchFamily="65" charset="-120"/>
                        <a:ea typeface="標楷體" panose="03000509000000000000" pitchFamily="65" charset="-120"/>
                      </a:endParaRPr>
                    </a:p>
                    <a:p>
                      <a:pPr algn="l" fontAlgn="ct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     習平均次數。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1926" marR="1926" marT="1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每學年學校全體行政人員的組織學習平均</a:t>
                      </a:r>
                      <a:r>
                        <a:rPr lang="zh-TW" altLang="en-US" sz="2800" b="0" i="0" u="none" strike="noStrike" dirty="0" smtClean="0">
                          <a:solidFill>
                            <a:srgbClr val="000000"/>
                          </a:solidFill>
                          <a:effectLst/>
                          <a:latin typeface="標楷體" panose="03000509000000000000" pitchFamily="65" charset="-120"/>
                          <a:ea typeface="標楷體" panose="03000509000000000000" pitchFamily="65" charset="-120"/>
                        </a:rPr>
                        <a:t>次數。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1926" marR="1926" marT="19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25</a:t>
            </a:fld>
            <a:endParaRPr lang="zh-TW" altLang="en-US"/>
          </a:p>
        </p:txBody>
      </p:sp>
    </p:spTree>
    <p:extLst>
      <p:ext uri="{BB962C8B-B14F-4D97-AF65-F5344CB8AC3E}">
        <p14:creationId xmlns:p14="http://schemas.microsoft.com/office/powerpoint/2010/main" val="4091705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06949" y="260648"/>
            <a:ext cx="7773338" cy="1010282"/>
          </a:xfrm>
        </p:spPr>
        <p:txBody>
          <a:bodyPr>
            <a:normAutofit/>
          </a:bodyPr>
          <a:lstStyle/>
          <a:p>
            <a:pPr algn="l"/>
            <a:r>
              <a:rPr lang="zh-TW" altLang="en-US" sz="4000" b="1" dirty="0" smtClean="0">
                <a:latin typeface="標楷體" panose="03000509000000000000" pitchFamily="65" charset="-120"/>
                <a:ea typeface="標楷體" panose="03000509000000000000" pitchFamily="65" charset="-120"/>
              </a:rPr>
              <a:t>高中優質化與</a:t>
            </a:r>
            <a:r>
              <a:rPr lang="en-US" altLang="zh-TW" sz="4000" b="1" dirty="0" smtClean="0">
                <a:latin typeface="標楷體" panose="03000509000000000000" pitchFamily="65" charset="-120"/>
                <a:ea typeface="標楷體" panose="03000509000000000000" pitchFamily="65" charset="-120"/>
              </a:rPr>
              <a:t>107</a:t>
            </a:r>
            <a:r>
              <a:rPr lang="zh-TW" altLang="en-US" sz="4000" b="1" dirty="0" smtClean="0">
                <a:latin typeface="標楷體" panose="03000509000000000000" pitchFamily="65" charset="-120"/>
                <a:ea typeface="標楷體" panose="03000509000000000000" pitchFamily="65" charset="-120"/>
              </a:rPr>
              <a:t>課綱</a:t>
            </a:r>
            <a:r>
              <a:rPr lang="en-US" altLang="zh-TW" sz="2000" b="1" dirty="0" smtClean="0">
                <a:latin typeface="標楷體" panose="03000509000000000000" pitchFamily="65" charset="-120"/>
                <a:ea typeface="標楷體" panose="03000509000000000000" pitchFamily="65" charset="-120"/>
              </a:rPr>
              <a:t>1/2</a:t>
            </a:r>
            <a:endParaRPr lang="zh-TW" altLang="en-US" sz="40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618208" y="1257384"/>
            <a:ext cx="8058247" cy="3424107"/>
          </a:xfrm>
          <a:prstGeom prst="rect">
            <a:avLst/>
          </a:prstGeom>
        </p:spPr>
        <p:txBody>
          <a:bodyPr/>
          <a:lstStyle/>
          <a:p>
            <a:r>
              <a:rPr lang="zh-TW" altLang="zh-TW" sz="2400" dirty="0" smtClean="0">
                <a:latin typeface="標楷體" panose="03000509000000000000" pitchFamily="65" charset="-120"/>
                <a:ea typeface="標楷體" panose="03000509000000000000" pitchFamily="65" charset="-120"/>
              </a:rPr>
              <a:t>子</a:t>
            </a:r>
            <a:r>
              <a:rPr lang="zh-TW" altLang="zh-TW" sz="2400" dirty="0">
                <a:latin typeface="標楷體" panose="03000509000000000000" pitchFamily="65" charset="-120"/>
                <a:ea typeface="標楷體" panose="03000509000000000000" pitchFamily="65" charset="-120"/>
              </a:rPr>
              <a:t>計畫</a:t>
            </a:r>
            <a:r>
              <a:rPr lang="en-US" altLang="zh-TW" sz="2400" dirty="0">
                <a:latin typeface="標楷體" panose="03000509000000000000" pitchFamily="65" charset="-120"/>
                <a:ea typeface="標楷體" panose="03000509000000000000" pitchFamily="65" charset="-120"/>
              </a:rPr>
              <a:t>A</a:t>
            </a:r>
            <a:r>
              <a:rPr lang="zh-TW" altLang="zh-TW" sz="2400" dirty="0">
                <a:latin typeface="標楷體" panose="03000509000000000000" pitchFamily="65" charset="-120"/>
                <a:ea typeface="標楷體" panose="03000509000000000000" pitchFamily="65" charset="-120"/>
              </a:rPr>
              <a:t>為發展</a:t>
            </a:r>
            <a:r>
              <a:rPr lang="en-US" altLang="zh-TW" sz="2400" dirty="0">
                <a:latin typeface="標楷體" panose="03000509000000000000" pitchFamily="65" charset="-120"/>
                <a:ea typeface="標楷體" panose="03000509000000000000" pitchFamily="65" charset="-120"/>
              </a:rPr>
              <a:t>107</a:t>
            </a:r>
            <a:r>
              <a:rPr lang="zh-TW" altLang="zh-TW" sz="2400" dirty="0">
                <a:latin typeface="標楷體" panose="03000509000000000000" pitchFamily="65" charset="-120"/>
                <a:ea typeface="標楷體" panose="03000509000000000000" pitchFamily="65" charset="-120"/>
              </a:rPr>
              <a:t>新課綱課程</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包含</a:t>
            </a:r>
            <a:r>
              <a:rPr lang="en-US" altLang="zh-TW" sz="2400" dirty="0" smtClean="0">
                <a:latin typeface="標楷體" panose="03000509000000000000" pitchFamily="65" charset="-120"/>
                <a:ea typeface="標楷體" panose="03000509000000000000" pitchFamily="65" charset="-120"/>
              </a:rPr>
              <a:t>A-1</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107</a:t>
            </a:r>
            <a:r>
              <a:rPr lang="zh-TW" altLang="zh-TW" sz="2400" dirty="0">
                <a:latin typeface="標楷體" panose="03000509000000000000" pitchFamily="65" charset="-120"/>
                <a:ea typeface="標楷體" panose="03000509000000000000" pitchFamily="65" charset="-120"/>
              </a:rPr>
              <a:t>課綱重點課程規劃、</a:t>
            </a:r>
            <a:r>
              <a:rPr lang="en-US" altLang="zh-TW" sz="2400" dirty="0">
                <a:latin typeface="標楷體" panose="03000509000000000000" pitchFamily="65" charset="-120"/>
                <a:ea typeface="標楷體" panose="03000509000000000000" pitchFamily="65" charset="-120"/>
              </a:rPr>
              <a:t>A-2</a:t>
            </a:r>
            <a:r>
              <a:rPr lang="zh-TW" altLang="zh-TW" sz="2400" dirty="0">
                <a:latin typeface="標楷體" panose="03000509000000000000" pitchFamily="65" charset="-120"/>
                <a:ea typeface="標楷體" panose="03000509000000000000" pitchFamily="65" charset="-120"/>
              </a:rPr>
              <a:t>教師課程協作與教學增能、</a:t>
            </a:r>
            <a:r>
              <a:rPr lang="en-US" altLang="zh-TW" sz="2400" dirty="0">
                <a:latin typeface="標楷體" panose="03000509000000000000" pitchFamily="65" charset="-120"/>
                <a:ea typeface="標楷體" panose="03000509000000000000" pitchFamily="65" charset="-120"/>
              </a:rPr>
              <a:t>A-3</a:t>
            </a:r>
            <a:r>
              <a:rPr lang="zh-TW" altLang="zh-TW" sz="2400" dirty="0">
                <a:latin typeface="標楷體" panose="03000509000000000000" pitchFamily="65" charset="-120"/>
                <a:ea typeface="標楷體" panose="03000509000000000000" pitchFamily="65" charset="-120"/>
              </a:rPr>
              <a:t>核心小組發展總體課程</a:t>
            </a:r>
            <a:r>
              <a:rPr lang="zh-TW" altLang="zh-TW" sz="2400" dirty="0" smtClean="0">
                <a:latin typeface="標楷體" panose="03000509000000000000" pitchFamily="65" charset="-120"/>
                <a:ea typeface="標楷體" panose="03000509000000000000" pitchFamily="65" charset="-120"/>
              </a:rPr>
              <a:t>計畫</a:t>
            </a:r>
            <a:r>
              <a:rPr lang="en-US" altLang="zh-TW" sz="2400" dirty="0" smtClean="0"/>
              <a:t>)</a:t>
            </a:r>
            <a:endParaRPr lang="zh-TW" altLang="en-US" sz="2400" dirty="0"/>
          </a:p>
        </p:txBody>
      </p:sp>
      <p:sp>
        <p:nvSpPr>
          <p:cNvPr id="5" name="文字方塊 4"/>
          <p:cNvSpPr txBox="1"/>
          <p:nvPr/>
        </p:nvSpPr>
        <p:spPr>
          <a:xfrm>
            <a:off x="3864259" y="4531092"/>
            <a:ext cx="1340939" cy="369332"/>
          </a:xfrm>
          <a:prstGeom prst="rect">
            <a:avLst/>
          </a:prstGeom>
          <a:noFill/>
        </p:spPr>
        <p:txBody>
          <a:bodyPr wrap="square" rtlCol="0">
            <a:spAutoFit/>
          </a:bodyPr>
          <a:lstStyle/>
          <a:p>
            <a:r>
              <a:rPr lang="zh-TW" altLang="en-US" dirty="0">
                <a:solidFill>
                  <a:prstClr val="black"/>
                </a:solidFill>
                <a:latin typeface="微軟正黑體" pitchFamily="34" charset="-120"/>
                <a:ea typeface="微軟正黑體" pitchFamily="34" charset="-120"/>
              </a:rPr>
              <a:t>子計畫 </a:t>
            </a:r>
            <a:r>
              <a:rPr lang="en-US" altLang="zh-TW" dirty="0">
                <a:solidFill>
                  <a:prstClr val="black"/>
                </a:solidFill>
                <a:latin typeface="微軟正黑體" pitchFamily="34" charset="-120"/>
                <a:ea typeface="微軟正黑體" pitchFamily="34" charset="-120"/>
              </a:rPr>
              <a:t>A</a:t>
            </a:r>
            <a:endParaRPr lang="zh-TW" altLang="en-US" dirty="0">
              <a:solidFill>
                <a:prstClr val="black"/>
              </a:solidFill>
              <a:latin typeface="微軟正黑體" pitchFamily="34" charset="-120"/>
              <a:ea typeface="微軟正黑體" pitchFamily="34" charset="-120"/>
            </a:endParaRPr>
          </a:p>
        </p:txBody>
      </p:sp>
      <p:pic>
        <p:nvPicPr>
          <p:cNvPr id="6" name="圖片 5" descr="C:\Users\user\Pictures\sap.jpg"/>
          <p:cNvPicPr/>
          <p:nvPr/>
        </p:nvPicPr>
        <p:blipFill>
          <a:blip r:embed="rId3" cstate="print">
            <a:extLst>
              <a:ext uri="{BEBA8EAE-BF5A-486C-A8C5-ECC9F3942E4B}">
                <a14:imgProps xmlns:a14="http://schemas.microsoft.com/office/drawing/2010/main">
                  <a14:imgLayer r:embed="rId4">
                    <a14:imgEffect>
                      <a14:backgroundRemoval t="2857" b="89714" l="9788" r="97354"/>
                    </a14:imgEffect>
                  </a14:imgLayer>
                </a14:imgProps>
              </a:ext>
              <a:ext uri="{28A0092B-C50C-407E-A947-70E740481C1C}">
                <a14:useLocalDpi xmlns:a14="http://schemas.microsoft.com/office/drawing/2010/main" val="0"/>
              </a:ext>
            </a:extLst>
          </a:blip>
          <a:srcRect/>
          <a:stretch>
            <a:fillRect/>
          </a:stretch>
        </p:blipFill>
        <p:spPr bwMode="auto">
          <a:xfrm>
            <a:off x="3673119" y="3851982"/>
            <a:ext cx="1723220" cy="679110"/>
          </a:xfrm>
          <a:prstGeom prst="rect">
            <a:avLst/>
          </a:prstGeom>
          <a:noFill/>
          <a:ln>
            <a:noFill/>
          </a:ln>
        </p:spPr>
      </p:pic>
      <p:pic>
        <p:nvPicPr>
          <p:cNvPr id="8" name="圖片 7"/>
          <p:cNvPicPr>
            <a:picLocks noChangeAspect="1"/>
          </p:cNvPicPr>
          <p:nvPr/>
        </p:nvPicPr>
        <p:blipFill>
          <a:blip r:embed="rId5" cstate="print"/>
          <a:stretch>
            <a:fillRect/>
          </a:stretch>
        </p:blipFill>
        <p:spPr>
          <a:xfrm>
            <a:off x="2339752" y="2132856"/>
            <a:ext cx="4185768" cy="3896522"/>
          </a:xfrm>
          <a:prstGeom prst="rect">
            <a:avLst/>
          </a:prstGeom>
        </p:spPr>
      </p:pic>
      <p:sp>
        <p:nvSpPr>
          <p:cNvPr id="10" name="圓角矩形 9"/>
          <p:cNvSpPr/>
          <p:nvPr/>
        </p:nvSpPr>
        <p:spPr>
          <a:xfrm>
            <a:off x="150302" y="2996952"/>
            <a:ext cx="2664296" cy="1205652"/>
          </a:xfrm>
          <a:prstGeom prst="roundRect">
            <a:avLst/>
          </a:prstGeom>
          <a:solidFill>
            <a:srgbClr val="77C773"/>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dirty="0">
                <a:solidFill>
                  <a:prstClr val="black"/>
                </a:solidFill>
                <a:latin typeface="微軟正黑體" panose="020B0604030504040204" pitchFamily="34" charset="-120"/>
                <a:ea typeface="微軟正黑體" panose="020B0604030504040204" pitchFamily="34" charset="-120"/>
              </a:rPr>
              <a:t>子計畫</a:t>
            </a:r>
            <a:r>
              <a:rPr lang="en-US" altLang="zh-TW" sz="2400" dirty="0">
                <a:solidFill>
                  <a:prstClr val="black"/>
                </a:solidFill>
                <a:latin typeface="微軟正黑體" panose="020B0604030504040204" pitchFamily="34" charset="-120"/>
                <a:ea typeface="微軟正黑體" panose="020B0604030504040204" pitchFamily="34" charset="-120"/>
              </a:rPr>
              <a:t>A-1</a:t>
            </a:r>
          </a:p>
          <a:p>
            <a:pPr algn="ctr"/>
            <a:r>
              <a:rPr lang="en-US" altLang="zh-TW" sz="2400" dirty="0">
                <a:solidFill>
                  <a:prstClr val="black"/>
                </a:solidFill>
                <a:latin typeface="微軟正黑體" panose="020B0604030504040204" pitchFamily="34" charset="-120"/>
                <a:ea typeface="微軟正黑體" panose="020B0604030504040204" pitchFamily="34" charset="-120"/>
              </a:rPr>
              <a:t>107</a:t>
            </a:r>
            <a:r>
              <a:rPr lang="zh-TW" altLang="en-US" sz="2400" dirty="0">
                <a:solidFill>
                  <a:prstClr val="black"/>
                </a:solidFill>
                <a:latin typeface="微軟正黑體" panose="020B0604030504040204" pitchFamily="34" charset="-120"/>
                <a:ea typeface="微軟正黑體" panose="020B0604030504040204" pitchFamily="34" charset="-120"/>
              </a:rPr>
              <a:t>課綱重點課程規劃</a:t>
            </a:r>
          </a:p>
        </p:txBody>
      </p:sp>
      <p:sp>
        <p:nvSpPr>
          <p:cNvPr id="11" name="圓角矩形 10"/>
          <p:cNvSpPr/>
          <p:nvPr/>
        </p:nvSpPr>
        <p:spPr>
          <a:xfrm>
            <a:off x="3369822" y="5746035"/>
            <a:ext cx="2714346" cy="1080120"/>
          </a:xfrm>
          <a:prstGeom prst="round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zh-TW" dirty="0">
              <a:solidFill>
                <a:srgbClr val="002060"/>
              </a:solidFill>
              <a:latin typeface="微軟正黑體" pitchFamily="34" charset="-120"/>
              <a:ea typeface="微軟正黑體" pitchFamily="34" charset="-120"/>
            </a:endParaRPr>
          </a:p>
          <a:p>
            <a:pPr algn="ctr"/>
            <a:r>
              <a:rPr lang="zh-TW" altLang="en-US" sz="2000" b="1" dirty="0">
                <a:solidFill>
                  <a:prstClr val="white"/>
                </a:solidFill>
                <a:latin typeface="微軟正黑體" pitchFamily="34" charset="-120"/>
                <a:ea typeface="微軟正黑體" pitchFamily="34" charset="-120"/>
              </a:rPr>
              <a:t>子計畫</a:t>
            </a:r>
            <a:r>
              <a:rPr lang="en-US" altLang="zh-TW" sz="2000" b="1" dirty="0">
                <a:solidFill>
                  <a:prstClr val="white"/>
                </a:solidFill>
                <a:latin typeface="微軟正黑體" pitchFamily="34" charset="-120"/>
                <a:ea typeface="微軟正黑體" pitchFamily="34" charset="-120"/>
              </a:rPr>
              <a:t>A-2</a:t>
            </a:r>
          </a:p>
          <a:p>
            <a:pPr algn="ctr"/>
            <a:r>
              <a:rPr lang="zh-TW" altLang="zh-TW" sz="2000" b="1" dirty="0">
                <a:solidFill>
                  <a:prstClr val="white"/>
                </a:solidFill>
                <a:latin typeface="微軟正黑體" pitchFamily="34" charset="-120"/>
                <a:ea typeface="微軟正黑體" pitchFamily="34" charset="-120"/>
              </a:rPr>
              <a:t>教師</a:t>
            </a:r>
            <a:endParaRPr lang="en-US" altLang="zh-TW" sz="2000" b="1" dirty="0">
              <a:solidFill>
                <a:prstClr val="white"/>
              </a:solidFill>
              <a:latin typeface="微軟正黑體" pitchFamily="34" charset="-120"/>
              <a:ea typeface="微軟正黑體" pitchFamily="34" charset="-120"/>
            </a:endParaRPr>
          </a:p>
          <a:p>
            <a:pPr algn="ctr"/>
            <a:r>
              <a:rPr lang="zh-TW" altLang="zh-TW" sz="2000" b="1" dirty="0">
                <a:solidFill>
                  <a:prstClr val="white"/>
                </a:solidFill>
                <a:latin typeface="微軟正黑體" pitchFamily="34" charset="-120"/>
                <a:ea typeface="微軟正黑體" pitchFamily="34" charset="-120"/>
              </a:rPr>
              <a:t>課程協作與教學增能</a:t>
            </a:r>
            <a:endParaRPr lang="en-US" altLang="zh-TW" sz="2000" b="1" dirty="0">
              <a:solidFill>
                <a:prstClr val="white"/>
              </a:solidFill>
              <a:latin typeface="微軟正黑體" pitchFamily="34" charset="-120"/>
              <a:ea typeface="微軟正黑體" pitchFamily="34" charset="-120"/>
            </a:endParaRPr>
          </a:p>
          <a:p>
            <a:pPr algn="ctr"/>
            <a:endParaRPr lang="zh-TW" altLang="en-US" dirty="0">
              <a:solidFill>
                <a:prstClr val="white"/>
              </a:solidFill>
            </a:endParaRPr>
          </a:p>
        </p:txBody>
      </p:sp>
      <p:sp>
        <p:nvSpPr>
          <p:cNvPr id="12" name="圓角矩形 11"/>
          <p:cNvSpPr/>
          <p:nvPr/>
        </p:nvSpPr>
        <p:spPr>
          <a:xfrm>
            <a:off x="6228184" y="2996952"/>
            <a:ext cx="2592288" cy="1084165"/>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tLang="zh-TW" dirty="0">
              <a:solidFill>
                <a:srgbClr val="002060"/>
              </a:solidFill>
              <a:latin typeface="微軟正黑體" pitchFamily="34" charset="-120"/>
              <a:ea typeface="微軟正黑體" pitchFamily="34" charset="-120"/>
            </a:endParaRPr>
          </a:p>
          <a:p>
            <a:pPr algn="ctr"/>
            <a:r>
              <a:rPr lang="zh-TW" altLang="en-US" sz="2000" b="1" dirty="0">
                <a:solidFill>
                  <a:srgbClr val="002060"/>
                </a:solidFill>
                <a:latin typeface="微軟正黑體" pitchFamily="34" charset="-120"/>
                <a:ea typeface="微軟正黑體" pitchFamily="34" charset="-120"/>
              </a:rPr>
              <a:t>子計畫</a:t>
            </a:r>
            <a:r>
              <a:rPr lang="en-US" altLang="zh-TW" sz="2000" b="1" dirty="0">
                <a:solidFill>
                  <a:srgbClr val="002060"/>
                </a:solidFill>
                <a:latin typeface="微軟正黑體" pitchFamily="34" charset="-120"/>
                <a:ea typeface="微軟正黑體" pitchFamily="34" charset="-120"/>
              </a:rPr>
              <a:t>A-3</a:t>
            </a:r>
          </a:p>
          <a:p>
            <a:pPr algn="ctr"/>
            <a:r>
              <a:rPr lang="zh-TW" altLang="en-US" sz="2000" b="1" dirty="0">
                <a:solidFill>
                  <a:srgbClr val="002060"/>
                </a:solidFill>
                <a:latin typeface="微軟正黑體" pitchFamily="34" charset="-120"/>
                <a:ea typeface="微軟正黑體" pitchFamily="34" charset="-120"/>
              </a:rPr>
              <a:t>核心小組</a:t>
            </a:r>
            <a:endParaRPr lang="en-US" altLang="zh-TW" sz="2000" b="1" dirty="0">
              <a:solidFill>
                <a:srgbClr val="002060"/>
              </a:solidFill>
              <a:latin typeface="微軟正黑體" pitchFamily="34" charset="-120"/>
              <a:ea typeface="微軟正黑體" pitchFamily="34" charset="-120"/>
            </a:endParaRPr>
          </a:p>
          <a:p>
            <a:pPr algn="ctr"/>
            <a:r>
              <a:rPr lang="zh-TW" altLang="en-US" sz="2000" b="1" dirty="0">
                <a:solidFill>
                  <a:srgbClr val="002060"/>
                </a:solidFill>
                <a:latin typeface="微軟正黑體" pitchFamily="34" charset="-120"/>
                <a:ea typeface="微軟正黑體" pitchFamily="34" charset="-120"/>
              </a:rPr>
              <a:t>發展總體課程計畫</a:t>
            </a:r>
          </a:p>
          <a:p>
            <a:pPr algn="ctr"/>
            <a:endParaRPr lang="zh-TW" altLang="en-US" dirty="0">
              <a:solidFill>
                <a:prstClr val="white"/>
              </a:solidFill>
            </a:endParaRPr>
          </a:p>
        </p:txBody>
      </p:sp>
      <p:sp>
        <p:nvSpPr>
          <p:cNvPr id="14" name="文字方塊 13"/>
          <p:cNvSpPr txBox="1"/>
          <p:nvPr/>
        </p:nvSpPr>
        <p:spPr>
          <a:xfrm>
            <a:off x="395536" y="4531092"/>
            <a:ext cx="1944216" cy="1477328"/>
          </a:xfrm>
          <a:prstGeom prst="rect">
            <a:avLst/>
          </a:prstGeom>
          <a:noFill/>
        </p:spPr>
        <p:txBody>
          <a:bodyPr wrap="square" rtlCol="0">
            <a:spAutoFit/>
          </a:bodyPr>
          <a:lstStyle/>
          <a:p>
            <a:r>
              <a:rPr lang="en-US" altLang="zh-TW" dirty="0">
                <a:solidFill>
                  <a:srgbClr val="FF0000"/>
                </a:solidFill>
                <a:latin typeface="標楷體" panose="03000509000000000000" pitchFamily="65" charset="-120"/>
                <a:ea typeface="標楷體" panose="03000509000000000000" pitchFamily="65" charset="-120"/>
              </a:rPr>
              <a:t>106</a:t>
            </a:r>
            <a:r>
              <a:rPr lang="zh-TW" altLang="en-US" dirty="0">
                <a:solidFill>
                  <a:srgbClr val="FF0000"/>
                </a:solidFill>
                <a:latin typeface="標楷體" panose="03000509000000000000" pitchFamily="65" charset="-120"/>
                <a:ea typeface="標楷體" panose="03000509000000000000" pitchFamily="65" charset="-120"/>
              </a:rPr>
              <a:t>年</a:t>
            </a:r>
            <a:r>
              <a:rPr lang="en-US" altLang="zh-TW" dirty="0">
                <a:solidFill>
                  <a:srgbClr val="FF0000"/>
                </a:solidFill>
                <a:latin typeface="標楷體" panose="03000509000000000000" pitchFamily="65" charset="-120"/>
                <a:ea typeface="標楷體" panose="03000509000000000000" pitchFamily="65" charset="-120"/>
              </a:rPr>
              <a:t>12</a:t>
            </a:r>
            <a:r>
              <a:rPr lang="zh-TW" altLang="en-US" dirty="0">
                <a:solidFill>
                  <a:srgbClr val="FF0000"/>
                </a:solidFill>
                <a:latin typeface="標楷體" panose="03000509000000000000" pitchFamily="65" charset="-120"/>
                <a:ea typeface="標楷體" panose="03000509000000000000" pitchFamily="65" charset="-120"/>
              </a:rPr>
              <a:t>月</a:t>
            </a:r>
            <a:r>
              <a:rPr lang="en-US" altLang="zh-TW" dirty="0">
                <a:solidFill>
                  <a:srgbClr val="FF0000"/>
                </a:solidFill>
                <a:latin typeface="標楷體" panose="03000509000000000000" pitchFamily="65" charset="-120"/>
                <a:ea typeface="標楷體" panose="03000509000000000000" pitchFamily="65" charset="-120"/>
              </a:rPr>
              <a:t>31</a:t>
            </a:r>
            <a:r>
              <a:rPr lang="zh-TW" altLang="en-US" dirty="0">
                <a:solidFill>
                  <a:srgbClr val="FF0000"/>
                </a:solidFill>
                <a:latin typeface="標楷體" panose="03000509000000000000" pitchFamily="65" charset="-120"/>
                <a:ea typeface="標楷體" panose="03000509000000000000" pitchFamily="65" charset="-120"/>
              </a:rPr>
              <a:t>日前學校須完成十二年國民基本教育之課程計畫與總體架構</a:t>
            </a:r>
          </a:p>
        </p:txBody>
      </p:sp>
      <p:sp>
        <p:nvSpPr>
          <p:cNvPr id="7" name="投影片編號版面配置區 6"/>
          <p:cNvSpPr>
            <a:spLocks noGrp="1"/>
          </p:cNvSpPr>
          <p:nvPr>
            <p:ph type="sldNum" sz="quarter" idx="12"/>
          </p:nvPr>
        </p:nvSpPr>
        <p:spPr/>
        <p:txBody>
          <a:bodyPr/>
          <a:lstStyle/>
          <a:p>
            <a:fld id="{B7D4DB41-1B23-4351-A976-04981B1A1839}" type="slidenum">
              <a:rPr lang="zh-TW" altLang="en-US" smtClean="0"/>
              <a:t>26</a:t>
            </a:fld>
            <a:endParaRPr lang="zh-TW" altLang="en-US"/>
          </a:p>
        </p:txBody>
      </p:sp>
    </p:spTree>
    <p:extLst>
      <p:ext uri="{BB962C8B-B14F-4D97-AF65-F5344CB8AC3E}">
        <p14:creationId xmlns:p14="http://schemas.microsoft.com/office/powerpoint/2010/main" val="2113348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611188" y="188913"/>
            <a:ext cx="7773987" cy="1223863"/>
          </a:xfrm>
        </p:spPr>
        <p:txBody>
          <a:bodyPr>
            <a:normAutofit/>
          </a:bodyPr>
          <a:lstStyle/>
          <a:p>
            <a:pPr algn="l"/>
            <a:r>
              <a:rPr lang="zh-TW" altLang="en-US" sz="4000" b="1" dirty="0" smtClean="0">
                <a:latin typeface="標楷體" panose="03000509000000000000" pitchFamily="65" charset="-120"/>
                <a:ea typeface="標楷體" panose="03000509000000000000" pitchFamily="65" charset="-120"/>
              </a:rPr>
              <a:t>高中優質化與</a:t>
            </a:r>
            <a:r>
              <a:rPr lang="en-US" altLang="zh-TW" sz="4000" b="1" dirty="0" smtClean="0">
                <a:latin typeface="標楷體" panose="03000509000000000000" pitchFamily="65" charset="-120"/>
                <a:ea typeface="標楷體" panose="03000509000000000000" pitchFamily="65" charset="-120"/>
              </a:rPr>
              <a:t>107</a:t>
            </a:r>
            <a:r>
              <a:rPr lang="zh-TW" altLang="en-US" sz="4000" b="1" dirty="0" smtClean="0">
                <a:latin typeface="標楷體" panose="03000509000000000000" pitchFamily="65" charset="-120"/>
                <a:ea typeface="標楷體" panose="03000509000000000000" pitchFamily="65" charset="-120"/>
              </a:rPr>
              <a:t>課綱</a:t>
            </a:r>
            <a:r>
              <a:rPr lang="en-US" altLang="zh-TW" sz="2000" b="1" dirty="0" smtClean="0">
                <a:latin typeface="標楷體" panose="03000509000000000000" pitchFamily="65" charset="-120"/>
                <a:ea typeface="標楷體" panose="03000509000000000000" pitchFamily="65" charset="-120"/>
              </a:rPr>
              <a:t>2/2</a:t>
            </a:r>
            <a:endParaRPr lang="zh-TW" altLang="en-US" sz="4000" b="1" dirty="0">
              <a:latin typeface="標楷體" panose="03000509000000000000" pitchFamily="65" charset="-120"/>
              <a:ea typeface="標楷體" panose="03000509000000000000" pitchFamily="65" charset="-120"/>
            </a:endParaRPr>
          </a:p>
        </p:txBody>
      </p:sp>
      <p:graphicFrame>
        <p:nvGraphicFramePr>
          <p:cNvPr id="6" name="資料庫圖表 5"/>
          <p:cNvGraphicFramePr/>
          <p:nvPr>
            <p:extLst>
              <p:ext uri="{D42A27DB-BD31-4B8C-83A1-F6EECF244321}">
                <p14:modId xmlns:p14="http://schemas.microsoft.com/office/powerpoint/2010/main" val="52925798"/>
              </p:ext>
            </p:extLst>
          </p:nvPr>
        </p:nvGraphicFramePr>
        <p:xfrm>
          <a:off x="755576" y="1397000"/>
          <a:ext cx="8136904"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p:cNvSpPr>
            <a:spLocks noGrp="1"/>
          </p:cNvSpPr>
          <p:nvPr>
            <p:ph type="sldNum" sz="quarter" idx="12"/>
          </p:nvPr>
        </p:nvSpPr>
        <p:spPr/>
        <p:txBody>
          <a:bodyPr/>
          <a:lstStyle/>
          <a:p>
            <a:fld id="{B7D4DB41-1B23-4351-A976-04981B1A1839}" type="slidenum">
              <a:rPr lang="zh-TW" altLang="en-US" smtClean="0"/>
              <a:t>27</a:t>
            </a:fld>
            <a:endParaRPr lang="zh-TW" altLang="en-US"/>
          </a:p>
        </p:txBody>
      </p:sp>
    </p:spTree>
    <p:extLst>
      <p:ext uri="{BB962C8B-B14F-4D97-AF65-F5344CB8AC3E}">
        <p14:creationId xmlns:p14="http://schemas.microsoft.com/office/powerpoint/2010/main" val="567870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文字方塊 20"/>
          <p:cNvSpPr txBox="1">
            <a:spLocks noChangeArrowheads="1"/>
          </p:cNvSpPr>
          <p:nvPr/>
        </p:nvSpPr>
        <p:spPr bwMode="auto">
          <a:xfrm>
            <a:off x="1226318" y="514721"/>
            <a:ext cx="6345324" cy="707886"/>
          </a:xfrm>
          <a:prstGeom prst="rect">
            <a:avLst/>
          </a:prstGeom>
          <a:noFill/>
          <a:ln w="9525">
            <a:noFill/>
            <a:miter lim="800000"/>
            <a:headEnd/>
            <a:tailEnd/>
          </a:ln>
        </p:spPr>
        <p:txBody>
          <a:bodyPr wrap="square">
            <a:spAutoFit/>
          </a:bodyPr>
          <a:lstStyle/>
          <a:p>
            <a:r>
              <a:rPr lang="en-US" altLang="zh-TW" sz="4000" b="1" dirty="0" smtClean="0">
                <a:solidFill>
                  <a:prstClr val="black"/>
                </a:solidFill>
                <a:latin typeface="標楷體" panose="03000509000000000000" pitchFamily="65" charset="-120"/>
                <a:ea typeface="標楷體" panose="03000509000000000000" pitchFamily="65" charset="-120"/>
              </a:rPr>
              <a:t>107</a:t>
            </a:r>
            <a:r>
              <a:rPr lang="zh-TW" altLang="en-US" sz="4000" b="1" dirty="0">
                <a:solidFill>
                  <a:prstClr val="black"/>
                </a:solidFill>
                <a:latin typeface="標楷體" panose="03000509000000000000" pitchFamily="65" charset="-120"/>
                <a:ea typeface="標楷體" panose="03000509000000000000" pitchFamily="65" charset="-120"/>
              </a:rPr>
              <a:t>普高課程類型與</a:t>
            </a:r>
            <a:r>
              <a:rPr lang="zh-TW" altLang="en-US" sz="4000" b="1" dirty="0" smtClean="0">
                <a:solidFill>
                  <a:prstClr val="black"/>
                </a:solidFill>
                <a:latin typeface="標楷體" panose="03000509000000000000" pitchFamily="65" charset="-120"/>
                <a:ea typeface="標楷體" panose="03000509000000000000" pitchFamily="65" charset="-120"/>
              </a:rPr>
              <a:t>內涵</a:t>
            </a:r>
            <a:r>
              <a:rPr lang="en-US" altLang="zh-TW" sz="2000" b="1" dirty="0" smtClean="0">
                <a:solidFill>
                  <a:prstClr val="black"/>
                </a:solidFill>
                <a:latin typeface="標楷體" panose="03000509000000000000" pitchFamily="65" charset="-120"/>
                <a:ea typeface="標楷體" panose="03000509000000000000" pitchFamily="65" charset="-120"/>
              </a:rPr>
              <a:t>1/2</a:t>
            </a:r>
            <a:endParaRPr lang="zh-TW" altLang="en-US" sz="4000" b="1" dirty="0">
              <a:solidFill>
                <a:prstClr val="black"/>
              </a:solidFill>
              <a:latin typeface="標楷體" panose="03000509000000000000" pitchFamily="65" charset="-120"/>
              <a:ea typeface="標楷體" panose="03000509000000000000" pitchFamily="65" charset="-120"/>
            </a:endParaRPr>
          </a:p>
        </p:txBody>
      </p:sp>
      <p:sp>
        <p:nvSpPr>
          <p:cNvPr id="22" name="圓角矩形圖說文字 9"/>
          <p:cNvSpPr>
            <a:spLocks noChangeArrowheads="1"/>
          </p:cNvSpPr>
          <p:nvPr/>
        </p:nvSpPr>
        <p:spPr bwMode="auto">
          <a:xfrm>
            <a:off x="6117206" y="4431077"/>
            <a:ext cx="1152356" cy="1437080"/>
          </a:xfrm>
          <a:prstGeom prst="wedgeRoundRectCallout">
            <a:avLst>
              <a:gd name="adj1" fmla="val -40129"/>
              <a:gd name="adj2" fmla="val -71255"/>
              <a:gd name="adj3" fmla="val 16667"/>
            </a:avLst>
          </a:prstGeom>
          <a:noFill/>
          <a:ln w="25400" algn="ctr">
            <a:solidFill>
              <a:srgbClr val="385D8A"/>
            </a:solidFill>
            <a:miter lim="800000"/>
            <a:headEnd/>
            <a:tailEnd/>
          </a:ln>
        </p:spPr>
        <p:txBody>
          <a:bodyPr anchor="ctr"/>
          <a:lstStyle/>
          <a:p>
            <a:r>
              <a:rPr lang="zh-TW" altLang="en-US" sz="1400" b="1" dirty="0">
                <a:latin typeface="標楷體" panose="03000509000000000000" pitchFamily="65" charset="-120"/>
                <a:ea typeface="標楷體" panose="03000509000000000000" pitchFamily="65" charset="-120"/>
              </a:rPr>
              <a:t>提供</a:t>
            </a:r>
            <a:r>
              <a:rPr lang="zh-TW" altLang="en-US" sz="1400" b="1" dirty="0">
                <a:solidFill>
                  <a:srgbClr val="FF0000"/>
                </a:solidFill>
                <a:latin typeface="標楷體" panose="03000509000000000000" pitchFamily="65" charset="-120"/>
                <a:ea typeface="標楷體" panose="03000509000000000000" pitchFamily="65" charset="-120"/>
              </a:rPr>
              <a:t>適性與差異化</a:t>
            </a:r>
            <a:r>
              <a:rPr lang="zh-TW" altLang="en-US" sz="1400" b="1" dirty="0">
                <a:latin typeface="標楷體" panose="03000509000000000000" pitchFamily="65" charset="-120"/>
                <a:ea typeface="標楷體" panose="03000509000000000000" pitchFamily="65" charset="-120"/>
              </a:rPr>
              <a:t>教學，確保學生基本學力</a:t>
            </a:r>
            <a:endParaRPr lang="en-US" altLang="zh-TW" sz="1400" b="1" dirty="0">
              <a:latin typeface="標楷體" panose="03000509000000000000" pitchFamily="65" charset="-120"/>
              <a:ea typeface="標楷體" panose="03000509000000000000" pitchFamily="65" charset="-120"/>
            </a:endParaRPr>
          </a:p>
          <a:p>
            <a:endParaRPr lang="zh-TW" altLang="en-US" sz="1200" b="1" dirty="0">
              <a:solidFill>
                <a:prstClr val="black"/>
              </a:solidFill>
              <a:latin typeface="微軟正黑體" pitchFamily="34" charset="-120"/>
              <a:ea typeface="微軟正黑體" pitchFamily="34" charset="-120"/>
            </a:endParaRPr>
          </a:p>
        </p:txBody>
      </p:sp>
      <p:sp>
        <p:nvSpPr>
          <p:cNvPr id="25" name="圓角矩形 24"/>
          <p:cNvSpPr/>
          <p:nvPr/>
        </p:nvSpPr>
        <p:spPr bwMode="auto">
          <a:xfrm>
            <a:off x="1197143" y="3420779"/>
            <a:ext cx="6920522" cy="672638"/>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a:solidFill>
                  <a:prstClr val="black"/>
                </a:solidFill>
                <a:latin typeface="微軟正黑體" pitchFamily="34" charset="-120"/>
                <a:ea typeface="微軟正黑體" pitchFamily="34" charset="-120"/>
              </a:rPr>
              <a:t>類別項目</a:t>
            </a:r>
          </a:p>
        </p:txBody>
      </p:sp>
      <p:sp>
        <p:nvSpPr>
          <p:cNvPr id="24" name="圓角矩形 23"/>
          <p:cNvSpPr/>
          <p:nvPr/>
        </p:nvSpPr>
        <p:spPr bwMode="auto">
          <a:xfrm>
            <a:off x="1197144" y="2442550"/>
            <a:ext cx="6677525" cy="761568"/>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a:solidFill>
                  <a:prstClr val="black"/>
                </a:solidFill>
                <a:latin typeface="微軟正黑體" pitchFamily="34" charset="-120"/>
                <a:ea typeface="微軟正黑體" pitchFamily="34" charset="-120"/>
              </a:rPr>
              <a:t>課程類別</a:t>
            </a:r>
          </a:p>
        </p:txBody>
      </p:sp>
      <p:sp>
        <p:nvSpPr>
          <p:cNvPr id="23" name="圓角矩形 22"/>
          <p:cNvSpPr/>
          <p:nvPr/>
        </p:nvSpPr>
        <p:spPr bwMode="auto">
          <a:xfrm>
            <a:off x="1189361" y="1264613"/>
            <a:ext cx="6685307" cy="870246"/>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a:solidFill>
                  <a:prstClr val="black"/>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4861249" y="4348066"/>
            <a:ext cx="1212621" cy="1548882"/>
          </a:xfrm>
          <a:prstGeom prst="wedgeRoundRectCallout">
            <a:avLst>
              <a:gd name="adj1" fmla="val -8535"/>
              <a:gd name="adj2" fmla="val -65342"/>
              <a:gd name="adj3" fmla="val 16667"/>
            </a:avLst>
          </a:prstGeom>
          <a:noFill/>
          <a:ln w="25400" algn="ctr">
            <a:solidFill>
              <a:srgbClr val="385D8A"/>
            </a:solidFill>
            <a:miter lim="800000"/>
            <a:headEnd/>
            <a:tailEnd/>
          </a:ln>
        </p:spPr>
        <p:txBody>
          <a:bodyPr anchor="ctr"/>
          <a:lstStyle/>
          <a:p>
            <a:r>
              <a:rPr lang="zh-TW" altLang="en-US" sz="1400" b="1" dirty="0">
                <a:latin typeface="標楷體" panose="03000509000000000000" pitchFamily="65" charset="-120"/>
                <a:ea typeface="標楷體" panose="03000509000000000000" pitchFamily="65" charset="-120"/>
              </a:rPr>
              <a:t>提供學校發展</a:t>
            </a:r>
            <a:r>
              <a:rPr lang="zh-TW" altLang="en-US" sz="1400" b="1" dirty="0">
                <a:solidFill>
                  <a:srgbClr val="FF0000"/>
                </a:solidFill>
                <a:latin typeface="標楷體" panose="03000509000000000000" pitchFamily="65" charset="-120"/>
                <a:ea typeface="標楷體" panose="03000509000000000000" pitchFamily="65" charset="-120"/>
              </a:rPr>
              <a:t>校本特色課程</a:t>
            </a:r>
            <a:r>
              <a:rPr lang="zh-TW" altLang="en-US" sz="1400" b="1" dirty="0">
                <a:latin typeface="標楷體" panose="03000509000000000000" pitchFamily="65" charset="-120"/>
                <a:ea typeface="標楷體" panose="03000509000000000000" pitchFamily="65" charset="-120"/>
              </a:rPr>
              <a:t>，以跨領域，知識統整應用類型之課程為主</a:t>
            </a:r>
          </a:p>
        </p:txBody>
      </p:sp>
      <p:sp>
        <p:nvSpPr>
          <p:cNvPr id="12" name="圓角矩形 11"/>
          <p:cNvSpPr/>
          <p:nvPr/>
        </p:nvSpPr>
        <p:spPr bwMode="auto">
          <a:xfrm>
            <a:off x="2303749" y="2436430"/>
            <a:ext cx="2052227" cy="731594"/>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prstClr val="white"/>
                </a:solidFill>
                <a:latin typeface="微軟正黑體" pitchFamily="34" charset="-120"/>
                <a:ea typeface="微軟正黑體" pitchFamily="34" charset="-120"/>
              </a:rPr>
              <a:t>部定</a:t>
            </a:r>
          </a:p>
        </p:txBody>
      </p:sp>
      <p:sp>
        <p:nvSpPr>
          <p:cNvPr id="13" name="圓角矩形 12"/>
          <p:cNvSpPr/>
          <p:nvPr/>
        </p:nvSpPr>
        <p:spPr bwMode="auto">
          <a:xfrm>
            <a:off x="4939099" y="3560449"/>
            <a:ext cx="679649" cy="524528"/>
          </a:xfrm>
          <a:prstGeom prst="roundRect">
            <a:avLst/>
          </a:prstGeom>
          <a:solidFill>
            <a:srgbClr val="FB58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350" dirty="0">
                <a:solidFill>
                  <a:prstClr val="white"/>
                </a:solidFill>
                <a:latin typeface="微軟正黑體" pitchFamily="34" charset="-120"/>
                <a:ea typeface="微軟正黑體" pitchFamily="34" charset="-120"/>
              </a:rPr>
              <a:t>校訂</a:t>
            </a:r>
            <a:endParaRPr lang="en-US" altLang="zh-TW" sz="1350" dirty="0">
              <a:solidFill>
                <a:prstClr val="white"/>
              </a:solidFill>
              <a:latin typeface="微軟正黑體" pitchFamily="34" charset="-120"/>
              <a:ea typeface="微軟正黑體" pitchFamily="34" charset="-120"/>
            </a:endParaRPr>
          </a:p>
          <a:p>
            <a:pPr algn="ctr">
              <a:defRPr/>
            </a:pPr>
            <a:r>
              <a:rPr lang="zh-TW" altLang="en-US" sz="1350" dirty="0">
                <a:solidFill>
                  <a:prstClr val="white"/>
                </a:solidFill>
                <a:latin typeface="微軟正黑體" pitchFamily="34" charset="-120"/>
                <a:ea typeface="微軟正黑體" pitchFamily="34" charset="-120"/>
              </a:rPr>
              <a:t>必修</a:t>
            </a:r>
          </a:p>
        </p:txBody>
      </p:sp>
      <p:sp>
        <p:nvSpPr>
          <p:cNvPr id="14" name="圓角矩形 13"/>
          <p:cNvSpPr/>
          <p:nvPr/>
        </p:nvSpPr>
        <p:spPr bwMode="auto">
          <a:xfrm>
            <a:off x="3165777" y="3553634"/>
            <a:ext cx="808423" cy="524528"/>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350" b="1" dirty="0">
                <a:solidFill>
                  <a:prstClr val="white"/>
                </a:solidFill>
                <a:latin typeface="微軟正黑體" pitchFamily="34" charset="-120"/>
                <a:ea typeface="微軟正黑體" pitchFamily="34" charset="-120"/>
              </a:rPr>
              <a:t>加深加廣選修</a:t>
            </a:r>
          </a:p>
        </p:txBody>
      </p:sp>
      <p:sp>
        <p:nvSpPr>
          <p:cNvPr id="15" name="圓角矩形 14"/>
          <p:cNvSpPr/>
          <p:nvPr/>
        </p:nvSpPr>
        <p:spPr bwMode="auto">
          <a:xfrm>
            <a:off x="5737620" y="3582932"/>
            <a:ext cx="772091" cy="525808"/>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350" b="1" dirty="0">
                <a:solidFill>
                  <a:prstClr val="white"/>
                </a:solidFill>
                <a:latin typeface="微軟正黑體" pitchFamily="34" charset="-120"/>
                <a:ea typeface="微軟正黑體" pitchFamily="34" charset="-120"/>
              </a:rPr>
              <a:t>補強性</a:t>
            </a:r>
            <a:endParaRPr lang="en-US" altLang="zh-TW" sz="1350" b="1" dirty="0">
              <a:solidFill>
                <a:prstClr val="white"/>
              </a:solidFill>
              <a:latin typeface="微軟正黑體" pitchFamily="34" charset="-120"/>
              <a:ea typeface="微軟正黑體" pitchFamily="34" charset="-120"/>
            </a:endParaRPr>
          </a:p>
          <a:p>
            <a:pPr algn="ctr">
              <a:defRPr/>
            </a:pPr>
            <a:r>
              <a:rPr lang="zh-TW" altLang="en-US" sz="1350" b="1" dirty="0">
                <a:solidFill>
                  <a:prstClr val="white"/>
                </a:solidFill>
                <a:latin typeface="微軟正黑體" pitchFamily="34" charset="-120"/>
                <a:ea typeface="微軟正黑體" pitchFamily="34" charset="-120"/>
              </a:rPr>
              <a:t>選修</a:t>
            </a:r>
            <a:endParaRPr lang="zh-TW" altLang="en-US" sz="1350" dirty="0">
              <a:solidFill>
                <a:prstClr val="white"/>
              </a:solidFill>
              <a:latin typeface="微軟正黑體" pitchFamily="34" charset="-120"/>
              <a:ea typeface="微軟正黑體" pitchFamily="34" charset="-120"/>
            </a:endParaRPr>
          </a:p>
        </p:txBody>
      </p:sp>
      <p:sp>
        <p:nvSpPr>
          <p:cNvPr id="16" name="圓角矩形 15"/>
          <p:cNvSpPr/>
          <p:nvPr/>
        </p:nvSpPr>
        <p:spPr bwMode="auto">
          <a:xfrm>
            <a:off x="4626006" y="2452787"/>
            <a:ext cx="3024336" cy="722361"/>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prstClr val="white"/>
                </a:solidFill>
                <a:latin typeface="微軟正黑體" pitchFamily="34" charset="-120"/>
                <a:ea typeface="微軟正黑體" pitchFamily="34" charset="-120"/>
              </a:rPr>
              <a:t>校訂</a:t>
            </a:r>
          </a:p>
        </p:txBody>
      </p:sp>
      <p:sp>
        <p:nvSpPr>
          <p:cNvPr id="17" name="圓角矩形 16"/>
          <p:cNvSpPr/>
          <p:nvPr/>
        </p:nvSpPr>
        <p:spPr bwMode="auto">
          <a:xfrm>
            <a:off x="2305509" y="3529067"/>
            <a:ext cx="766334" cy="525807"/>
          </a:xfrm>
          <a:prstGeom prst="roundRect">
            <a:avLst/>
          </a:prstGeom>
          <a:solidFill>
            <a:srgbClr val="FB58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350" dirty="0">
                <a:solidFill>
                  <a:prstClr val="white"/>
                </a:solidFill>
                <a:latin typeface="微軟正黑體" pitchFamily="34" charset="-120"/>
                <a:ea typeface="微軟正黑體" pitchFamily="34" charset="-120"/>
              </a:rPr>
              <a:t>部定</a:t>
            </a:r>
            <a:endParaRPr lang="en-US" altLang="zh-TW" sz="1350" dirty="0">
              <a:solidFill>
                <a:prstClr val="white"/>
              </a:solidFill>
              <a:latin typeface="微軟正黑體" pitchFamily="34" charset="-120"/>
              <a:ea typeface="微軟正黑體" pitchFamily="34" charset="-120"/>
            </a:endParaRPr>
          </a:p>
          <a:p>
            <a:pPr algn="ctr">
              <a:defRPr/>
            </a:pPr>
            <a:r>
              <a:rPr lang="zh-TW" altLang="en-US" sz="1350" dirty="0">
                <a:solidFill>
                  <a:prstClr val="white"/>
                </a:solidFill>
                <a:latin typeface="微軟正黑體" pitchFamily="34" charset="-120"/>
                <a:ea typeface="微軟正黑體" pitchFamily="34" charset="-120"/>
              </a:rPr>
              <a:t>必修</a:t>
            </a:r>
          </a:p>
        </p:txBody>
      </p:sp>
      <p:sp>
        <p:nvSpPr>
          <p:cNvPr id="18" name="圓角矩形 17"/>
          <p:cNvSpPr/>
          <p:nvPr/>
        </p:nvSpPr>
        <p:spPr bwMode="auto">
          <a:xfrm>
            <a:off x="2303749" y="1268400"/>
            <a:ext cx="5292588" cy="839110"/>
          </a:xfrm>
          <a:prstGeom prst="roundRect">
            <a:avLst/>
          </a:prstGeom>
          <a:solidFill>
            <a:srgbClr val="00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prstClr val="white"/>
                </a:solidFill>
                <a:latin typeface="微軟正黑體" pitchFamily="34" charset="-120"/>
                <a:ea typeface="微軟正黑體" pitchFamily="34" charset="-120"/>
              </a:rPr>
              <a:t>普通型高中</a:t>
            </a:r>
          </a:p>
        </p:txBody>
      </p:sp>
      <p:sp>
        <p:nvSpPr>
          <p:cNvPr id="9" name="圓角矩形圖說文字 8"/>
          <p:cNvSpPr/>
          <p:nvPr/>
        </p:nvSpPr>
        <p:spPr bwMode="auto">
          <a:xfrm>
            <a:off x="2286000" y="4370538"/>
            <a:ext cx="1201937" cy="1423771"/>
          </a:xfrm>
          <a:prstGeom prst="wedgeRoundRectCallout">
            <a:avLst>
              <a:gd name="adj1" fmla="val 45790"/>
              <a:gd name="adj2" fmla="val -6984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400" b="1" dirty="0">
                <a:solidFill>
                  <a:prstClr val="black"/>
                </a:solidFill>
                <a:latin typeface="標楷體" panose="03000509000000000000" pitchFamily="65" charset="-120"/>
                <a:ea typeface="標楷體" panose="03000509000000000000" pitchFamily="65" charset="-120"/>
              </a:rPr>
              <a:t>延伸部定必修，</a:t>
            </a:r>
            <a:r>
              <a:rPr lang="zh-TW" altLang="en-US" sz="1400" b="1" dirty="0">
                <a:solidFill>
                  <a:srgbClr val="FF0000"/>
                </a:solidFill>
                <a:latin typeface="標楷體" panose="03000509000000000000" pitchFamily="65" charset="-120"/>
                <a:ea typeface="標楷體" panose="03000509000000000000" pitchFamily="65" charset="-120"/>
              </a:rPr>
              <a:t>訂有領域選修課綱</a:t>
            </a:r>
            <a:r>
              <a:rPr lang="zh-TW" altLang="zh-TW" sz="1400" b="1" dirty="0">
                <a:solidFill>
                  <a:prstClr val="black"/>
                </a:solidFill>
                <a:latin typeface="標楷體" panose="03000509000000000000" pitchFamily="65" charset="-120"/>
                <a:ea typeface="標楷體" panose="03000509000000000000" pitchFamily="65" charset="-120"/>
              </a:rPr>
              <a:t>，</a:t>
            </a:r>
            <a:r>
              <a:rPr lang="zh-TW" altLang="en-US" sz="1400" b="1" dirty="0">
                <a:solidFill>
                  <a:schemeClr val="tx1"/>
                </a:solidFill>
                <a:latin typeface="標楷體" panose="03000509000000000000" pitchFamily="65" charset="-120"/>
                <a:ea typeface="標楷體" panose="03000509000000000000" pitchFamily="65" charset="-120"/>
              </a:rPr>
              <a:t>以</a:t>
            </a:r>
            <a:r>
              <a:rPr lang="zh-TW" altLang="zh-TW" sz="1400" b="1" dirty="0">
                <a:solidFill>
                  <a:schemeClr val="tx1"/>
                </a:solidFill>
                <a:latin typeface="標楷體" panose="03000509000000000000" pitchFamily="65" charset="-120"/>
                <a:ea typeface="標楷體" panose="03000509000000000000" pitchFamily="65" charset="-120"/>
              </a:rPr>
              <a:t>銜接不同進路的大學教育</a:t>
            </a:r>
            <a:endParaRPr lang="zh-TW" altLang="en-US" sz="1400" b="1" dirty="0">
              <a:solidFill>
                <a:schemeClr val="tx1"/>
              </a:solidFill>
              <a:latin typeface="標楷體" panose="03000509000000000000" pitchFamily="65" charset="-120"/>
              <a:ea typeface="標楷體" panose="03000509000000000000" pitchFamily="65" charset="-120"/>
            </a:endParaRPr>
          </a:p>
        </p:txBody>
      </p:sp>
      <p:sp>
        <p:nvSpPr>
          <p:cNvPr id="1036" name="圓角矩形圖說文字 10"/>
          <p:cNvSpPr>
            <a:spLocks noChangeArrowheads="1"/>
          </p:cNvSpPr>
          <p:nvPr/>
        </p:nvSpPr>
        <p:spPr bwMode="auto">
          <a:xfrm>
            <a:off x="923730" y="4426523"/>
            <a:ext cx="1256760" cy="1358457"/>
          </a:xfrm>
          <a:prstGeom prst="wedgeRoundRectCallout">
            <a:avLst>
              <a:gd name="adj1" fmla="val 67698"/>
              <a:gd name="adj2" fmla="val -71411"/>
              <a:gd name="adj3" fmla="val 16667"/>
            </a:avLst>
          </a:prstGeom>
          <a:solidFill>
            <a:schemeClr val="bg1"/>
          </a:solidFill>
          <a:ln w="25400" algn="ctr">
            <a:solidFill>
              <a:srgbClr val="385D8A"/>
            </a:solidFill>
            <a:miter lim="800000"/>
            <a:headEnd/>
            <a:tailEnd/>
          </a:ln>
        </p:spPr>
        <p:txBody>
          <a:bodyPr anchor="ctr"/>
          <a:lstStyle/>
          <a:p>
            <a:r>
              <a:rPr lang="zh-TW" altLang="en-US" sz="1400" b="1" dirty="0">
                <a:latin typeface="標楷體" panose="03000509000000000000" pitchFamily="65" charset="-120"/>
                <a:ea typeface="標楷體" panose="03000509000000000000" pitchFamily="65" charset="-120"/>
              </a:rPr>
              <a:t>培養</a:t>
            </a:r>
            <a:r>
              <a:rPr lang="zh-TW" altLang="en-US" sz="1400" b="1" dirty="0">
                <a:solidFill>
                  <a:srgbClr val="FF0000"/>
                </a:solidFill>
                <a:latin typeface="標楷體" panose="03000509000000000000" pitchFamily="65" charset="-120"/>
                <a:ea typeface="標楷體" panose="03000509000000000000" pitchFamily="65" charset="-120"/>
              </a:rPr>
              <a:t>核心素養</a:t>
            </a:r>
            <a:r>
              <a:rPr lang="zh-TW" altLang="en-US" sz="1400" b="1" dirty="0">
                <a:latin typeface="標楷體" panose="03000509000000000000" pitchFamily="65" charset="-120"/>
                <a:ea typeface="標楷體" panose="03000509000000000000" pitchFamily="65" charset="-120"/>
              </a:rPr>
              <a:t>，鞏固基本學力，落實全人</a:t>
            </a:r>
            <a:r>
              <a:rPr lang="zh-TW" altLang="en-US" sz="1400" b="1" dirty="0" smtClean="0">
                <a:latin typeface="標楷體" panose="03000509000000000000" pitchFamily="65" charset="-120"/>
                <a:ea typeface="標楷體" panose="03000509000000000000" pitchFamily="65" charset="-120"/>
              </a:rPr>
              <a:t>教育</a:t>
            </a:r>
            <a:endParaRPr lang="zh-TW" altLang="en-US" sz="1400" b="1" dirty="0">
              <a:latin typeface="標楷體" panose="03000509000000000000" pitchFamily="65" charset="-120"/>
              <a:ea typeface="標楷體" panose="03000509000000000000" pitchFamily="65" charset="-120"/>
            </a:endParaRPr>
          </a:p>
        </p:txBody>
      </p:sp>
      <p:sp>
        <p:nvSpPr>
          <p:cNvPr id="1035" name="圓角矩形圖說文字 9"/>
          <p:cNvSpPr>
            <a:spLocks noChangeArrowheads="1"/>
          </p:cNvSpPr>
          <p:nvPr/>
        </p:nvSpPr>
        <p:spPr bwMode="auto">
          <a:xfrm>
            <a:off x="3541683" y="4370538"/>
            <a:ext cx="1263581" cy="1497620"/>
          </a:xfrm>
          <a:prstGeom prst="wedgeRoundRectCallout">
            <a:avLst>
              <a:gd name="adj1" fmla="val 18322"/>
              <a:gd name="adj2" fmla="val -67099"/>
              <a:gd name="adj3" fmla="val 16667"/>
            </a:avLst>
          </a:prstGeom>
          <a:noFill/>
          <a:ln w="25400" algn="ctr">
            <a:solidFill>
              <a:srgbClr val="385D8A"/>
            </a:solidFill>
            <a:miter lim="800000"/>
            <a:headEnd/>
            <a:tailEnd/>
          </a:ln>
        </p:spPr>
        <p:txBody>
          <a:bodyPr anchor="ctr"/>
          <a:lstStyle/>
          <a:p>
            <a:r>
              <a:rPr lang="zh-TW" altLang="zh-TW" sz="1400" b="1" dirty="0">
                <a:solidFill>
                  <a:prstClr val="black"/>
                </a:solidFill>
                <a:latin typeface="標楷體" panose="03000509000000000000" pitchFamily="65" charset="-120"/>
                <a:ea typeface="標楷體" panose="03000509000000000000" pitchFamily="65" charset="-120"/>
              </a:rPr>
              <a:t>提供更個別化與差異化之適性課程，</a:t>
            </a:r>
            <a:r>
              <a:rPr lang="zh-TW" altLang="en-US" sz="1400" b="1" dirty="0">
                <a:solidFill>
                  <a:prstClr val="black"/>
                </a:solidFill>
                <a:latin typeface="標楷體" panose="03000509000000000000" pitchFamily="65" charset="-120"/>
                <a:ea typeface="標楷體" panose="03000509000000000000" pitchFamily="65" charset="-120"/>
              </a:rPr>
              <a:t>如</a:t>
            </a:r>
            <a:r>
              <a:rPr lang="zh-TW" altLang="en-US" sz="1400" b="1" dirty="0">
                <a:solidFill>
                  <a:srgbClr val="FF0000"/>
                </a:solidFill>
                <a:latin typeface="標楷體" panose="03000509000000000000" pitchFamily="65" charset="-120"/>
                <a:ea typeface="標楷體" panose="03000509000000000000" pitchFamily="65" charset="-120"/>
              </a:rPr>
              <a:t>通識應用、職業試探</a:t>
            </a:r>
            <a:r>
              <a:rPr lang="zh-TW" altLang="en-US" sz="1400" b="1" dirty="0">
                <a:solidFill>
                  <a:prstClr val="black"/>
                </a:solidFill>
                <a:latin typeface="標楷體" panose="03000509000000000000" pitchFamily="65" charset="-120"/>
                <a:ea typeface="標楷體" panose="03000509000000000000" pitchFamily="65" charset="-120"/>
              </a:rPr>
              <a:t>、大學預修等</a:t>
            </a:r>
          </a:p>
        </p:txBody>
      </p:sp>
      <p:sp>
        <p:nvSpPr>
          <p:cNvPr id="21" name="圓角矩形 20"/>
          <p:cNvSpPr/>
          <p:nvPr/>
        </p:nvSpPr>
        <p:spPr bwMode="auto">
          <a:xfrm>
            <a:off x="4025725" y="3553635"/>
            <a:ext cx="746511" cy="523352"/>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350" b="1" dirty="0">
                <a:solidFill>
                  <a:prstClr val="white"/>
                </a:solidFill>
                <a:latin typeface="微軟正黑體" pitchFamily="34" charset="-120"/>
                <a:ea typeface="微軟正黑體" pitchFamily="34" charset="-120"/>
              </a:rPr>
              <a:t>多元</a:t>
            </a:r>
            <a:endParaRPr lang="en-US" altLang="zh-TW" sz="1350" b="1" dirty="0">
              <a:solidFill>
                <a:prstClr val="white"/>
              </a:solidFill>
              <a:latin typeface="微軟正黑體" pitchFamily="34" charset="-120"/>
              <a:ea typeface="微軟正黑體" pitchFamily="34" charset="-120"/>
            </a:endParaRPr>
          </a:p>
          <a:p>
            <a:pPr algn="ctr">
              <a:defRPr/>
            </a:pPr>
            <a:r>
              <a:rPr lang="zh-TW" altLang="en-US" sz="1350" b="1" dirty="0">
                <a:solidFill>
                  <a:prstClr val="white"/>
                </a:solidFill>
                <a:latin typeface="微軟正黑體" pitchFamily="34" charset="-120"/>
                <a:ea typeface="微軟正黑體" pitchFamily="34" charset="-120"/>
              </a:rPr>
              <a:t>選修</a:t>
            </a:r>
            <a:endParaRPr lang="zh-TW" altLang="en-US" sz="1350" dirty="0">
              <a:solidFill>
                <a:prstClr val="white"/>
              </a:solidFill>
              <a:latin typeface="微軟正黑體" pitchFamily="34" charset="-120"/>
              <a:ea typeface="微軟正黑體" pitchFamily="34" charset="-120"/>
            </a:endParaRPr>
          </a:p>
        </p:txBody>
      </p:sp>
      <p:cxnSp>
        <p:nvCxnSpPr>
          <p:cNvPr id="33" name="直線接點 32"/>
          <p:cNvCxnSpPr/>
          <p:nvPr/>
        </p:nvCxnSpPr>
        <p:spPr>
          <a:xfrm>
            <a:off x="3174179" y="3216908"/>
            <a:ext cx="0" cy="16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flipV="1">
            <a:off x="2557596" y="3365605"/>
            <a:ext cx="1062967" cy="156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a:off x="3626191" y="3368131"/>
            <a:ext cx="1" cy="1851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2562664" y="3387397"/>
            <a:ext cx="1415" cy="1599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5018076" y="3320988"/>
            <a:ext cx="2686273" cy="10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flipH="1">
            <a:off x="5046914" y="3328852"/>
            <a:ext cx="5602" cy="16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5818564" y="3209314"/>
            <a:ext cx="557" cy="1320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群組 42"/>
          <p:cNvGrpSpPr/>
          <p:nvPr/>
        </p:nvGrpSpPr>
        <p:grpSpPr>
          <a:xfrm>
            <a:off x="3653899" y="3320988"/>
            <a:ext cx="1359233" cy="219144"/>
            <a:chOff x="3347864" y="3284984"/>
            <a:chExt cx="1812311" cy="292192"/>
          </a:xfrm>
        </p:grpSpPr>
        <p:cxnSp>
          <p:nvCxnSpPr>
            <p:cNvPr id="47" name="直線接點 46"/>
            <p:cNvCxnSpPr/>
            <p:nvPr/>
          </p:nvCxnSpPr>
          <p:spPr>
            <a:xfrm>
              <a:off x="3347864" y="3356992"/>
              <a:ext cx="766483" cy="0"/>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接點 56"/>
            <p:cNvCxnSpPr/>
            <p:nvPr/>
          </p:nvCxnSpPr>
          <p:spPr>
            <a:xfrm flipH="1">
              <a:off x="4162196" y="3294788"/>
              <a:ext cx="2613" cy="282388"/>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a:off x="4499992" y="3356992"/>
              <a:ext cx="660183" cy="638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4499992" y="3284984"/>
              <a:ext cx="6667" cy="266109"/>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5" name="圓角矩形 44"/>
          <p:cNvSpPr/>
          <p:nvPr/>
        </p:nvSpPr>
        <p:spPr bwMode="auto">
          <a:xfrm>
            <a:off x="6583647" y="3535052"/>
            <a:ext cx="722572" cy="5258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350" b="1" dirty="0">
                <a:solidFill>
                  <a:srgbClr val="002060"/>
                </a:solidFill>
                <a:latin typeface="微軟正黑體" pitchFamily="34" charset="-120"/>
                <a:ea typeface="微軟正黑體" pitchFamily="34" charset="-120"/>
              </a:rPr>
              <a:t>團體活動</a:t>
            </a:r>
            <a:endParaRPr lang="zh-TW" altLang="en-US" sz="1350" dirty="0">
              <a:solidFill>
                <a:srgbClr val="002060"/>
              </a:solidFill>
              <a:latin typeface="微軟正黑體" pitchFamily="34" charset="-120"/>
              <a:ea typeface="微軟正黑體" pitchFamily="34" charset="-120"/>
            </a:endParaRPr>
          </a:p>
        </p:txBody>
      </p:sp>
      <p:sp>
        <p:nvSpPr>
          <p:cNvPr id="46" name="圓角矩形 45"/>
          <p:cNvSpPr/>
          <p:nvPr/>
        </p:nvSpPr>
        <p:spPr bwMode="auto">
          <a:xfrm>
            <a:off x="7380154" y="3522046"/>
            <a:ext cx="636389" cy="52580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350" b="1" dirty="0">
                <a:solidFill>
                  <a:srgbClr val="002060"/>
                </a:solidFill>
                <a:latin typeface="微軟正黑體" pitchFamily="34" charset="-120"/>
                <a:ea typeface="微軟正黑體" pitchFamily="34" charset="-120"/>
              </a:rPr>
              <a:t>彈性學習</a:t>
            </a:r>
            <a:endParaRPr lang="zh-TW" altLang="en-US" sz="1350" dirty="0">
              <a:solidFill>
                <a:srgbClr val="002060"/>
              </a:solidFill>
              <a:latin typeface="微軟正黑體" pitchFamily="34" charset="-120"/>
              <a:ea typeface="微軟正黑體" pitchFamily="34" charset="-120"/>
            </a:endParaRPr>
          </a:p>
        </p:txBody>
      </p:sp>
      <p:cxnSp>
        <p:nvCxnSpPr>
          <p:cNvPr id="51" name="直線接點 50"/>
          <p:cNvCxnSpPr/>
          <p:nvPr/>
        </p:nvCxnSpPr>
        <p:spPr>
          <a:xfrm>
            <a:off x="7704348" y="3320988"/>
            <a:ext cx="0" cy="16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6948264" y="3320988"/>
            <a:ext cx="0" cy="16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246186" y="3320988"/>
            <a:ext cx="0" cy="16870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a:stCxn id="18" idx="2"/>
            <a:endCxn id="12" idx="0"/>
          </p:cNvCxnSpPr>
          <p:nvPr/>
        </p:nvCxnSpPr>
        <p:spPr>
          <a:xfrm flipH="1">
            <a:off x="3329863" y="2107510"/>
            <a:ext cx="1620180" cy="3289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a:endCxn id="16" idx="0"/>
          </p:cNvCxnSpPr>
          <p:nvPr/>
        </p:nvCxnSpPr>
        <p:spPr>
          <a:xfrm>
            <a:off x="4950043" y="2107510"/>
            <a:ext cx="1188131" cy="345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圓角矩形圖說文字 9"/>
          <p:cNvSpPr>
            <a:spLocks noChangeArrowheads="1"/>
          </p:cNvSpPr>
          <p:nvPr/>
        </p:nvSpPr>
        <p:spPr bwMode="auto">
          <a:xfrm>
            <a:off x="7335306" y="4411344"/>
            <a:ext cx="981110" cy="1456813"/>
          </a:xfrm>
          <a:prstGeom prst="wedgeRoundRectCallout">
            <a:avLst>
              <a:gd name="adj1" fmla="val -1599"/>
              <a:gd name="adj2" fmla="val -70589"/>
              <a:gd name="adj3" fmla="val 16667"/>
            </a:avLst>
          </a:prstGeom>
          <a:noFill/>
          <a:ln w="25400" algn="ctr">
            <a:solidFill>
              <a:srgbClr val="385D8A"/>
            </a:solidFill>
            <a:miter lim="800000"/>
            <a:headEnd/>
            <a:tailEnd/>
          </a:ln>
        </p:spPr>
        <p:txBody>
          <a:bodyPr anchor="ctr"/>
          <a:lstStyle/>
          <a:p>
            <a:r>
              <a:rPr lang="zh-TW" altLang="en-US" sz="1400" b="1" dirty="0">
                <a:latin typeface="標楷體" panose="03000509000000000000" pitchFamily="65" charset="-120"/>
                <a:ea typeface="標楷體" panose="03000509000000000000" pitchFamily="65" charset="-120"/>
              </a:rPr>
              <a:t>包含</a:t>
            </a:r>
            <a:r>
              <a:rPr lang="zh-TW" altLang="en-US" sz="1400" b="1" dirty="0">
                <a:solidFill>
                  <a:srgbClr val="FF0000"/>
                </a:solidFill>
                <a:latin typeface="標楷體" panose="03000509000000000000" pitchFamily="65" charset="-120"/>
                <a:ea typeface="標楷體" panose="03000509000000000000" pitchFamily="65" charset="-120"/>
              </a:rPr>
              <a:t>自主學習</a:t>
            </a:r>
            <a:r>
              <a:rPr lang="zh-TW" altLang="en-US" sz="1400" b="1" dirty="0">
                <a:latin typeface="標楷體" panose="03000509000000000000" pitchFamily="65" charset="-120"/>
                <a:ea typeface="標楷體" panose="03000509000000000000" pitchFamily="65" charset="-120"/>
              </a:rPr>
              <a:t>時間</a:t>
            </a:r>
          </a:p>
        </p:txBody>
      </p:sp>
      <p:sp>
        <p:nvSpPr>
          <p:cNvPr id="4" name="矩形 3"/>
          <p:cNvSpPr/>
          <p:nvPr/>
        </p:nvSpPr>
        <p:spPr>
          <a:xfrm>
            <a:off x="3707904" y="5952931"/>
            <a:ext cx="815091" cy="3291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標楷體" panose="03000509000000000000" pitchFamily="65" charset="-120"/>
                <a:ea typeface="標楷體" panose="03000509000000000000" pitchFamily="65" charset="-120"/>
              </a:rPr>
              <a:t>至少</a:t>
            </a:r>
            <a:r>
              <a:rPr lang="en-US" altLang="zh-TW" b="1" dirty="0" smtClean="0">
                <a:solidFill>
                  <a:srgbClr val="FF0000"/>
                </a:solidFill>
                <a:latin typeface="標楷體" panose="03000509000000000000" pitchFamily="65" charset="-120"/>
                <a:ea typeface="標楷體" panose="03000509000000000000" pitchFamily="65" charset="-120"/>
              </a:rPr>
              <a:t>6</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48" name="矩形 47"/>
          <p:cNvSpPr/>
          <p:nvPr/>
        </p:nvSpPr>
        <p:spPr>
          <a:xfrm>
            <a:off x="1226318" y="5891278"/>
            <a:ext cx="815091" cy="340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rPr>
              <a:t>118</a:t>
            </a:r>
            <a:endParaRPr lang="zh-TW" altLang="en-US" b="1" dirty="0">
              <a:solidFill>
                <a:srgbClr val="FF0000"/>
              </a:solidFill>
            </a:endParaRPr>
          </a:p>
        </p:txBody>
      </p:sp>
      <p:sp>
        <p:nvSpPr>
          <p:cNvPr id="49" name="矩形 48"/>
          <p:cNvSpPr/>
          <p:nvPr/>
        </p:nvSpPr>
        <p:spPr>
          <a:xfrm>
            <a:off x="2514772" y="5891280"/>
            <a:ext cx="815091" cy="3403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標楷體" panose="03000509000000000000" pitchFamily="65" charset="-120"/>
                <a:ea typeface="標楷體" panose="03000509000000000000" pitchFamily="65" charset="-120"/>
              </a:rPr>
              <a:t>部訂</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50" name="矩形 49"/>
          <p:cNvSpPr/>
          <p:nvPr/>
        </p:nvSpPr>
        <p:spPr>
          <a:xfrm>
            <a:off x="5042515" y="5971592"/>
            <a:ext cx="815091" cy="3198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rgbClr val="FF0000"/>
                </a:solidFill>
              </a:rPr>
              <a:t>4-8</a:t>
            </a:r>
            <a:endParaRPr lang="zh-TW" altLang="en-US" b="1" dirty="0">
              <a:solidFill>
                <a:srgbClr val="FF0000"/>
              </a:solidFill>
            </a:endParaRPr>
          </a:p>
        </p:txBody>
      </p:sp>
      <p:sp>
        <p:nvSpPr>
          <p:cNvPr id="52" name="矩形 51"/>
          <p:cNvSpPr/>
          <p:nvPr/>
        </p:nvSpPr>
        <p:spPr>
          <a:xfrm>
            <a:off x="6239477" y="5952931"/>
            <a:ext cx="815091" cy="3000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標楷體" panose="03000509000000000000" pitchFamily="65" charset="-120"/>
                <a:ea typeface="標楷體" panose="03000509000000000000" pitchFamily="65" charset="-120"/>
              </a:rPr>
              <a:t>各科</a:t>
            </a:r>
            <a:endParaRPr lang="zh-TW" altLang="en-US" b="1" dirty="0">
              <a:solidFill>
                <a:srgbClr val="FF0000"/>
              </a:solidFill>
              <a:latin typeface="標楷體" panose="03000509000000000000" pitchFamily="65" charset="-120"/>
              <a:ea typeface="標楷體" panose="03000509000000000000" pitchFamily="65" charset="-120"/>
            </a:endParaRPr>
          </a:p>
        </p:txBody>
      </p:sp>
      <p:cxnSp>
        <p:nvCxnSpPr>
          <p:cNvPr id="30" name="肘形接點 29"/>
          <p:cNvCxnSpPr>
            <a:stCxn id="49" idx="2"/>
            <a:endCxn id="52" idx="2"/>
          </p:cNvCxnSpPr>
          <p:nvPr/>
        </p:nvCxnSpPr>
        <p:spPr>
          <a:xfrm rot="16200000" flipH="1">
            <a:off x="4773993" y="4379968"/>
            <a:ext cx="21355" cy="3724705"/>
          </a:xfrm>
          <a:prstGeom prst="bentConnector3">
            <a:avLst>
              <a:gd name="adj1" fmla="val 1170475"/>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 name="圓角矩形 33"/>
          <p:cNvSpPr/>
          <p:nvPr/>
        </p:nvSpPr>
        <p:spPr>
          <a:xfrm>
            <a:off x="3275856" y="6466114"/>
            <a:ext cx="2970331" cy="3545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latin typeface="標楷體" panose="03000509000000000000" pitchFamily="65" charset="-120"/>
                <a:ea typeface="標楷體" panose="03000509000000000000" pitchFamily="65" charset="-120"/>
              </a:rPr>
              <a:t>加深加廣</a:t>
            </a:r>
            <a:r>
              <a:rPr lang="en-US" altLang="zh-TW" b="1" dirty="0" smtClean="0">
                <a:solidFill>
                  <a:srgbClr val="FF0000"/>
                </a:solidFill>
                <a:latin typeface="標楷體" panose="03000509000000000000" pitchFamily="65" charset="-120"/>
                <a:ea typeface="標楷體" panose="03000509000000000000" pitchFamily="65" charset="-120"/>
              </a:rPr>
              <a:t>+</a:t>
            </a:r>
            <a:r>
              <a:rPr lang="zh-TW" altLang="en-US" b="1" dirty="0" smtClean="0">
                <a:solidFill>
                  <a:srgbClr val="FF0000"/>
                </a:solidFill>
                <a:latin typeface="標楷體" panose="03000509000000000000" pitchFamily="65" charset="-120"/>
                <a:ea typeface="標楷體" panose="03000509000000000000" pitchFamily="65" charset="-120"/>
              </a:rPr>
              <a:t>補強性選修</a:t>
            </a:r>
            <a:r>
              <a:rPr lang="en-US" altLang="zh-TW" b="1" dirty="0" smtClean="0">
                <a:solidFill>
                  <a:srgbClr val="FF0000"/>
                </a:solidFill>
                <a:latin typeface="標楷體" panose="03000509000000000000" pitchFamily="65" charset="-120"/>
                <a:ea typeface="標楷體" panose="03000509000000000000" pitchFamily="65" charset="-120"/>
              </a:rPr>
              <a:t>54-58</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B7D4DB41-1B23-4351-A976-04981B1A1839}" type="slidenum">
              <a:rPr lang="zh-TW" altLang="en-US" smtClean="0"/>
              <a:t>28</a:t>
            </a:fld>
            <a:endParaRPr lang="zh-TW" altLang="en-US"/>
          </a:p>
        </p:txBody>
      </p:sp>
    </p:spTree>
    <p:extLst>
      <p:ext uri="{BB962C8B-B14F-4D97-AF65-F5344CB8AC3E}">
        <p14:creationId xmlns:p14="http://schemas.microsoft.com/office/powerpoint/2010/main" val="2853753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395536" y="1628800"/>
            <a:ext cx="8496944" cy="4873752"/>
          </a:xfrm>
        </p:spPr>
        <p:txBody>
          <a:bodyPr/>
          <a:lstStyle/>
          <a:p>
            <a:r>
              <a:rPr lang="zh-TW" altLang="en-US"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課程</a:t>
            </a:r>
            <a:r>
              <a:rPr lang="zh-TW" altLang="zh-TW" sz="2800" dirty="0">
                <a:latin typeface="標楷體" pitchFamily="65" charset="-120"/>
                <a:ea typeface="標楷體" pitchFamily="65" charset="-120"/>
              </a:rPr>
              <a:t>係</a:t>
            </a:r>
            <a:r>
              <a:rPr lang="zh-TW" altLang="zh-TW" sz="2800" dirty="0">
                <a:solidFill>
                  <a:srgbClr val="FF0000"/>
                </a:solidFill>
                <a:latin typeface="標楷體" pitchFamily="65" charset="-120"/>
                <a:ea typeface="標楷體" pitchFamily="65" charset="-120"/>
              </a:rPr>
              <a:t>教育部發布課綱</a:t>
            </a:r>
            <a:r>
              <a:rPr lang="zh-TW" altLang="zh-TW" sz="2800" dirty="0">
                <a:latin typeface="標楷體" pitchFamily="65" charset="-120"/>
                <a:ea typeface="標楷體" pitchFamily="65" charset="-120"/>
              </a:rPr>
              <a:t>，訂定最低必修</a:t>
            </a:r>
            <a:r>
              <a:rPr lang="zh-TW" altLang="zh-TW" sz="2800" dirty="0" smtClean="0">
                <a:latin typeface="標楷體" pitchFamily="65" charset="-120"/>
                <a:ea typeface="標楷體" pitchFamily="65" charset="-120"/>
              </a:rPr>
              <a:t>學分</a:t>
            </a:r>
            <a:r>
              <a:rPr lang="en-US" altLang="zh-TW" sz="2800" dirty="0" smtClean="0">
                <a:latin typeface="標楷體" pitchFamily="65" charset="-120"/>
                <a:ea typeface="標楷體" pitchFamily="65" charset="-120"/>
              </a:rPr>
              <a:t>(118</a:t>
            </a:r>
            <a:r>
              <a:rPr lang="zh-TW" altLang="en-US" sz="2800" dirty="0">
                <a:solidFill>
                  <a:prstClr val="black"/>
                </a:solidFill>
                <a:latin typeface="標楷體" pitchFamily="65" charset="-120"/>
                <a:ea typeface="標楷體" pitchFamily="65" charset="-120"/>
              </a:rPr>
              <a:t>學分</a:t>
            </a:r>
            <a:r>
              <a:rPr lang="en-US" altLang="zh-TW"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課程</a:t>
            </a:r>
            <a:r>
              <a:rPr lang="zh-TW" altLang="zh-TW" sz="2800" dirty="0">
                <a:latin typeface="標楷體" pitchFamily="65" charset="-120"/>
                <a:ea typeface="標楷體" pitchFamily="65" charset="-120"/>
              </a:rPr>
              <a:t>係依學校</a:t>
            </a:r>
            <a:r>
              <a:rPr lang="zh-TW" altLang="zh-TW" sz="2800" b="1" dirty="0">
                <a:solidFill>
                  <a:srgbClr val="0000CC"/>
                </a:solidFill>
                <a:latin typeface="標楷體" pitchFamily="65" charset="-120"/>
                <a:ea typeface="標楷體" pitchFamily="65" charset="-120"/>
              </a:rPr>
              <a:t>願景</a:t>
            </a:r>
            <a:r>
              <a:rPr lang="zh-TW" altLang="zh-TW" sz="2800" dirty="0">
                <a:latin typeface="標楷體" pitchFamily="65" charset="-120"/>
                <a:ea typeface="標楷體" pitchFamily="65" charset="-120"/>
              </a:rPr>
              <a:t>與</a:t>
            </a:r>
            <a:r>
              <a:rPr lang="zh-TW" altLang="zh-TW" sz="2800" b="1" dirty="0">
                <a:solidFill>
                  <a:srgbClr val="0000CC"/>
                </a:solidFill>
                <a:latin typeface="標楷體" pitchFamily="65" charset="-120"/>
                <a:ea typeface="標楷體" pitchFamily="65" charset="-120"/>
              </a:rPr>
              <a:t>特色</a:t>
            </a:r>
            <a:r>
              <a:rPr lang="zh-TW" altLang="zh-TW" sz="2800" dirty="0">
                <a:latin typeface="標楷體" pitchFamily="65" charset="-120"/>
                <a:ea typeface="標楷體" pitchFamily="65" charset="-120"/>
              </a:rPr>
              <a:t>發展之</a:t>
            </a:r>
            <a:r>
              <a:rPr lang="zh-TW" altLang="zh-TW" sz="2800" dirty="0">
                <a:solidFill>
                  <a:srgbClr val="FF0000"/>
                </a:solidFill>
                <a:latin typeface="標楷體" pitchFamily="65" charset="-120"/>
                <a:ea typeface="標楷體" pitchFamily="65" charset="-120"/>
              </a:rPr>
              <a:t>校本特色</a:t>
            </a:r>
            <a:r>
              <a:rPr lang="zh-TW" altLang="zh-TW" sz="2800" dirty="0" smtClean="0">
                <a:solidFill>
                  <a:srgbClr val="FF0000"/>
                </a:solidFill>
                <a:latin typeface="標楷體" pitchFamily="65" charset="-120"/>
                <a:ea typeface="標楷體" pitchFamily="65" charset="-120"/>
              </a:rPr>
              <a:t>課程</a:t>
            </a:r>
            <a:r>
              <a:rPr lang="en-US" altLang="zh-TW" sz="2800" dirty="0" smtClean="0">
                <a:latin typeface="標楷體" pitchFamily="65" charset="-120"/>
                <a:ea typeface="標楷體" pitchFamily="65" charset="-120"/>
              </a:rPr>
              <a:t>(4-8</a:t>
            </a:r>
            <a:r>
              <a:rPr lang="zh-TW" altLang="en-US" sz="2800" dirty="0" smtClean="0">
                <a:latin typeface="標楷體" pitchFamily="65" charset="-120"/>
                <a:ea typeface="標楷體" pitchFamily="65" charset="-120"/>
              </a:rPr>
              <a:t>學分</a:t>
            </a:r>
            <a:r>
              <a:rPr lang="en-US" altLang="zh-TW" sz="2800" dirty="0" smtClean="0">
                <a:latin typeface="標楷體" pitchFamily="65" charset="-120"/>
                <a:ea typeface="標楷體" pitchFamily="65" charset="-120"/>
              </a:rPr>
              <a:t>)</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r>
              <a:rPr lang="zh-TW" altLang="en-US" sz="2800" dirty="0" smtClean="0">
                <a:solidFill>
                  <a:prstClr val="black"/>
                </a:solidFill>
                <a:latin typeface="標楷體" pitchFamily="65" charset="-120"/>
                <a:ea typeface="標楷體" pitchFamily="65" charset="-120"/>
              </a:rPr>
              <a:t>            包括               、          </a:t>
            </a:r>
            <a:endParaRPr lang="en-US" altLang="zh-TW" sz="2800" dirty="0" smtClean="0">
              <a:solidFill>
                <a:prstClr val="black"/>
              </a:solidFill>
              <a:latin typeface="標楷體" pitchFamily="65" charset="-120"/>
              <a:ea typeface="標楷體" pitchFamily="65" charset="-120"/>
            </a:endParaRPr>
          </a:p>
          <a:p>
            <a:pPr marL="0" indent="0">
              <a:buNone/>
            </a:pPr>
            <a:r>
              <a:rPr lang="zh-TW" altLang="en-US" sz="2800" dirty="0">
                <a:solidFill>
                  <a:prstClr val="black"/>
                </a:solidFill>
                <a:latin typeface="標楷體" pitchFamily="65" charset="-120"/>
                <a:ea typeface="標楷體" pitchFamily="65" charset="-120"/>
              </a:rPr>
              <a:t> </a:t>
            </a:r>
            <a:r>
              <a:rPr lang="zh-TW" altLang="en-US" sz="2800" dirty="0" smtClean="0">
                <a:solidFill>
                  <a:prstClr val="black"/>
                </a:solidFill>
                <a:latin typeface="標楷體" pitchFamily="65" charset="-120"/>
                <a:ea typeface="標楷體" pitchFamily="65" charset="-120"/>
              </a:rPr>
              <a:t>            </a:t>
            </a:r>
            <a:r>
              <a:rPr lang="zh-TW" altLang="zh-TW" sz="2800" dirty="0" smtClean="0">
                <a:latin typeface="標楷體" pitchFamily="65" charset="-120"/>
                <a:ea typeface="標楷體" pitchFamily="65" charset="-120"/>
              </a:rPr>
              <a:t>課程</a:t>
            </a:r>
            <a:r>
              <a:rPr lang="en-US" altLang="zh-TW" sz="2800" dirty="0" smtClean="0">
                <a:solidFill>
                  <a:prstClr val="black"/>
                </a:solidFill>
                <a:latin typeface="標楷體" pitchFamily="65" charset="-120"/>
                <a:ea typeface="標楷體" pitchFamily="65" charset="-120"/>
              </a:rPr>
              <a:t>(</a:t>
            </a:r>
            <a:r>
              <a:rPr lang="en-US" altLang="zh-TW" sz="2800" dirty="0">
                <a:solidFill>
                  <a:prstClr val="black"/>
                </a:solidFill>
                <a:latin typeface="標楷體" pitchFamily="65" charset="-120"/>
                <a:ea typeface="標楷體" pitchFamily="65" charset="-120"/>
              </a:rPr>
              <a:t>54-58</a:t>
            </a:r>
            <a:r>
              <a:rPr lang="zh-TW" altLang="en-US" sz="2800" dirty="0">
                <a:solidFill>
                  <a:prstClr val="black"/>
                </a:solidFill>
                <a:latin typeface="標楷體" pitchFamily="65" charset="-120"/>
                <a:ea typeface="標楷體" pitchFamily="65" charset="-120"/>
              </a:rPr>
              <a:t>學分</a:t>
            </a:r>
            <a:r>
              <a:rPr lang="en-US" altLang="zh-TW" sz="2800" dirty="0">
                <a:solidFill>
                  <a:prstClr val="black"/>
                </a:solidFill>
                <a:latin typeface="標楷體" pitchFamily="65" charset="-120"/>
                <a:ea typeface="標楷體" pitchFamily="65" charset="-120"/>
              </a:rPr>
              <a:t>)</a:t>
            </a:r>
            <a:r>
              <a:rPr lang="zh-TW" altLang="zh-TW" sz="2800" dirty="0" smtClean="0">
                <a:latin typeface="標楷體" pitchFamily="65" charset="-120"/>
                <a:ea typeface="標楷體" pitchFamily="65" charset="-120"/>
              </a:rPr>
              <a:t>。</a:t>
            </a:r>
            <a:endParaRPr lang="zh-TW" altLang="zh-TW" sz="2800" b="1" dirty="0">
              <a:latin typeface="標楷體" pitchFamily="65" charset="-120"/>
              <a:ea typeface="標楷體" pitchFamily="65" charset="-120"/>
            </a:endParaRPr>
          </a:p>
        </p:txBody>
      </p:sp>
      <p:sp>
        <p:nvSpPr>
          <p:cNvPr id="4" name="圓角矩形 3"/>
          <p:cNvSpPr/>
          <p:nvPr/>
        </p:nvSpPr>
        <p:spPr bwMode="auto">
          <a:xfrm>
            <a:off x="755576" y="1556792"/>
            <a:ext cx="2376264" cy="525807"/>
          </a:xfrm>
          <a:prstGeom prst="roundRect">
            <a:avLst/>
          </a:prstGeom>
          <a:solidFill>
            <a:srgbClr val="FB58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dirty="0">
                <a:solidFill>
                  <a:prstClr val="white"/>
                </a:solidFill>
                <a:latin typeface="標楷體" panose="03000509000000000000" pitchFamily="65" charset="-120"/>
                <a:ea typeface="標楷體" panose="03000509000000000000" pitchFamily="65" charset="-120"/>
              </a:rPr>
              <a:t>部</a:t>
            </a:r>
            <a:r>
              <a:rPr lang="zh-TW" altLang="en-US" sz="3200" dirty="0" smtClean="0">
                <a:solidFill>
                  <a:prstClr val="white"/>
                </a:solidFill>
                <a:latin typeface="標楷體" panose="03000509000000000000" pitchFamily="65" charset="-120"/>
                <a:ea typeface="標楷體" panose="03000509000000000000" pitchFamily="65" charset="-120"/>
              </a:rPr>
              <a:t>定必修</a:t>
            </a:r>
            <a:endParaRPr lang="zh-TW" altLang="en-US" sz="3200" dirty="0">
              <a:solidFill>
                <a:prstClr val="white"/>
              </a:solidFill>
              <a:latin typeface="標楷體" panose="03000509000000000000" pitchFamily="65" charset="-120"/>
              <a:ea typeface="標楷體" panose="03000509000000000000" pitchFamily="65" charset="-120"/>
            </a:endParaRPr>
          </a:p>
        </p:txBody>
      </p:sp>
      <p:sp>
        <p:nvSpPr>
          <p:cNvPr id="6" name="圓角矩形 5"/>
          <p:cNvSpPr/>
          <p:nvPr/>
        </p:nvSpPr>
        <p:spPr bwMode="auto">
          <a:xfrm>
            <a:off x="831437" y="2539191"/>
            <a:ext cx="2376264" cy="525807"/>
          </a:xfrm>
          <a:prstGeom prst="roundRect">
            <a:avLst/>
          </a:prstGeom>
          <a:solidFill>
            <a:srgbClr val="FB58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dirty="0" smtClean="0">
                <a:solidFill>
                  <a:prstClr val="white"/>
                </a:solidFill>
                <a:latin typeface="標楷體" panose="03000509000000000000" pitchFamily="65" charset="-120"/>
                <a:ea typeface="標楷體" panose="03000509000000000000" pitchFamily="65" charset="-120"/>
              </a:rPr>
              <a:t>校定必修</a:t>
            </a:r>
            <a:endParaRPr lang="zh-TW" altLang="en-US" sz="3200" dirty="0">
              <a:solidFill>
                <a:prstClr val="white"/>
              </a:solidFill>
              <a:latin typeface="標楷體" panose="03000509000000000000" pitchFamily="65" charset="-120"/>
              <a:ea typeface="標楷體" panose="03000509000000000000" pitchFamily="65" charset="-120"/>
            </a:endParaRPr>
          </a:p>
        </p:txBody>
      </p:sp>
      <p:sp>
        <p:nvSpPr>
          <p:cNvPr id="7" name="圓角矩形 6"/>
          <p:cNvSpPr/>
          <p:nvPr/>
        </p:nvSpPr>
        <p:spPr bwMode="auto">
          <a:xfrm>
            <a:off x="3635896" y="3510336"/>
            <a:ext cx="2736304" cy="561663"/>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latin typeface="標楷體" panose="03000509000000000000" pitchFamily="65" charset="-120"/>
                <a:ea typeface="標楷體" panose="03000509000000000000" pitchFamily="65" charset="-120"/>
              </a:rPr>
              <a:t>加深加廣選修</a:t>
            </a:r>
          </a:p>
        </p:txBody>
      </p:sp>
      <p:sp>
        <p:nvSpPr>
          <p:cNvPr id="9" name="圓角矩形 8"/>
          <p:cNvSpPr/>
          <p:nvPr/>
        </p:nvSpPr>
        <p:spPr bwMode="auto">
          <a:xfrm>
            <a:off x="852330" y="3492893"/>
            <a:ext cx="1966732" cy="531033"/>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smtClean="0">
                <a:solidFill>
                  <a:prstClr val="white"/>
                </a:solidFill>
                <a:latin typeface="標楷體" panose="03000509000000000000" pitchFamily="65" charset="-120"/>
                <a:ea typeface="標楷體" panose="03000509000000000000" pitchFamily="65" charset="-120"/>
              </a:rPr>
              <a:t>選修</a:t>
            </a:r>
            <a:r>
              <a:rPr lang="zh-TW" altLang="zh-TW" sz="3200" dirty="0">
                <a:solidFill>
                  <a:prstClr val="white"/>
                </a:solidFill>
                <a:latin typeface="標楷體" pitchFamily="65" charset="-120"/>
                <a:ea typeface="標楷體" pitchFamily="65" charset="-120"/>
              </a:rPr>
              <a:t>課程</a:t>
            </a:r>
            <a:endParaRPr lang="zh-TW" altLang="en-US" sz="3200" b="1" dirty="0">
              <a:solidFill>
                <a:prstClr val="white"/>
              </a:solidFill>
              <a:latin typeface="標楷體" panose="03000509000000000000" pitchFamily="65" charset="-120"/>
              <a:ea typeface="標楷體" panose="03000509000000000000" pitchFamily="65" charset="-120"/>
            </a:endParaRPr>
          </a:p>
        </p:txBody>
      </p:sp>
      <p:sp>
        <p:nvSpPr>
          <p:cNvPr id="10" name="圓角矩形 9"/>
          <p:cNvSpPr/>
          <p:nvPr/>
        </p:nvSpPr>
        <p:spPr bwMode="auto">
          <a:xfrm>
            <a:off x="856792" y="4063592"/>
            <a:ext cx="1872208" cy="543002"/>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smtClean="0">
                <a:solidFill>
                  <a:prstClr val="white"/>
                </a:solidFill>
                <a:latin typeface="標楷體" panose="03000509000000000000" pitchFamily="65" charset="-120"/>
                <a:ea typeface="標楷體" panose="03000509000000000000" pitchFamily="65" charset="-120"/>
              </a:rPr>
              <a:t>多元選修 </a:t>
            </a:r>
            <a:endParaRPr lang="zh-TW" altLang="en-US" sz="3200" b="1" dirty="0">
              <a:solidFill>
                <a:prstClr val="white"/>
              </a:solidFill>
              <a:latin typeface="標楷體" panose="03000509000000000000" pitchFamily="65" charset="-120"/>
              <a:ea typeface="標楷體" panose="03000509000000000000" pitchFamily="65" charset="-120"/>
            </a:endParaRPr>
          </a:p>
        </p:txBody>
      </p:sp>
      <p:sp>
        <p:nvSpPr>
          <p:cNvPr id="11" name="圓角矩形 10"/>
          <p:cNvSpPr/>
          <p:nvPr/>
        </p:nvSpPr>
        <p:spPr bwMode="auto">
          <a:xfrm>
            <a:off x="6516216" y="3519057"/>
            <a:ext cx="2304256" cy="544219"/>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smtClean="0">
                <a:solidFill>
                  <a:prstClr val="white"/>
                </a:solidFill>
                <a:latin typeface="標楷體" panose="03000509000000000000" pitchFamily="65" charset="-120"/>
                <a:ea typeface="標楷體" panose="03000509000000000000" pitchFamily="65" charset="-120"/>
              </a:rPr>
              <a:t>補強性選修</a:t>
            </a:r>
            <a:endParaRPr lang="zh-TW" altLang="en-US" sz="3200" b="1" dirty="0">
              <a:solidFill>
                <a:prstClr val="white"/>
              </a:solidFill>
              <a:latin typeface="標楷體" panose="03000509000000000000" pitchFamily="65" charset="-120"/>
              <a:ea typeface="標楷體" panose="03000509000000000000" pitchFamily="65" charset="-120"/>
            </a:endParaRPr>
          </a:p>
        </p:txBody>
      </p:sp>
      <p:sp>
        <p:nvSpPr>
          <p:cNvPr id="12" name="文字方塊 20"/>
          <p:cNvSpPr txBox="1">
            <a:spLocks noChangeArrowheads="1"/>
          </p:cNvSpPr>
          <p:nvPr/>
        </p:nvSpPr>
        <p:spPr bwMode="auto">
          <a:xfrm>
            <a:off x="1226318" y="514721"/>
            <a:ext cx="6345324" cy="707886"/>
          </a:xfrm>
          <a:prstGeom prst="rect">
            <a:avLst/>
          </a:prstGeom>
          <a:noFill/>
          <a:ln w="9525">
            <a:noFill/>
            <a:miter lim="800000"/>
            <a:headEnd/>
            <a:tailEnd/>
          </a:ln>
        </p:spPr>
        <p:txBody>
          <a:bodyPr wrap="square">
            <a:spAutoFit/>
          </a:bodyPr>
          <a:lstStyle/>
          <a:p>
            <a:r>
              <a:rPr lang="en-US" altLang="zh-TW" sz="4000" b="1" dirty="0" smtClean="0">
                <a:solidFill>
                  <a:prstClr val="black"/>
                </a:solidFill>
                <a:latin typeface="標楷體" panose="03000509000000000000" pitchFamily="65" charset="-120"/>
                <a:ea typeface="標楷體" panose="03000509000000000000" pitchFamily="65" charset="-120"/>
              </a:rPr>
              <a:t>107</a:t>
            </a:r>
            <a:r>
              <a:rPr lang="zh-TW" altLang="en-US" sz="4000" b="1" dirty="0">
                <a:solidFill>
                  <a:prstClr val="black"/>
                </a:solidFill>
                <a:latin typeface="標楷體" panose="03000509000000000000" pitchFamily="65" charset="-120"/>
                <a:ea typeface="標楷體" panose="03000509000000000000" pitchFamily="65" charset="-120"/>
              </a:rPr>
              <a:t>普高課程類型與</a:t>
            </a:r>
            <a:r>
              <a:rPr lang="zh-TW" altLang="en-US" sz="4000" b="1" dirty="0" smtClean="0">
                <a:solidFill>
                  <a:prstClr val="black"/>
                </a:solidFill>
                <a:latin typeface="標楷體" panose="03000509000000000000" pitchFamily="65" charset="-120"/>
                <a:ea typeface="標楷體" panose="03000509000000000000" pitchFamily="65" charset="-120"/>
              </a:rPr>
              <a:t>內涵</a:t>
            </a:r>
            <a:r>
              <a:rPr lang="en-US" altLang="zh-TW" sz="2000" b="1" dirty="0" smtClean="0">
                <a:solidFill>
                  <a:prstClr val="black"/>
                </a:solidFill>
                <a:latin typeface="標楷體" panose="03000509000000000000" pitchFamily="65" charset="-120"/>
                <a:ea typeface="標楷體" panose="03000509000000000000" pitchFamily="65" charset="-120"/>
              </a:rPr>
              <a:t>2/2</a:t>
            </a:r>
            <a:endParaRPr lang="zh-TW" altLang="en-US" sz="4000" b="1" dirty="0">
              <a:solidFill>
                <a:prstClr val="black"/>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29</a:t>
            </a:fld>
            <a:endParaRPr lang="zh-TW" altLang="en-US"/>
          </a:p>
        </p:txBody>
      </p:sp>
    </p:spTree>
    <p:extLst>
      <p:ext uri="{BB962C8B-B14F-4D97-AF65-F5344CB8AC3E}">
        <p14:creationId xmlns:p14="http://schemas.microsoft.com/office/powerpoint/2010/main" val="3692151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tx1"/>
                </a:solidFill>
                <a:latin typeface="標楷體" panose="03000509000000000000" pitchFamily="65" charset="-120"/>
                <a:ea typeface="標楷體" panose="03000509000000000000" pitchFamily="65" charset="-120"/>
              </a:rPr>
              <a:t>方案</a:t>
            </a:r>
            <a:r>
              <a:rPr lang="zh-TW" altLang="en-US" b="1" dirty="0" smtClean="0">
                <a:solidFill>
                  <a:schemeClr val="tx1"/>
                </a:solidFill>
                <a:latin typeface="標楷體" panose="03000509000000000000" pitchFamily="65" charset="-120"/>
                <a:ea typeface="標楷體" panose="03000509000000000000" pitchFamily="65" charset="-120"/>
              </a:rPr>
              <a:t>目標</a:t>
            </a:r>
            <a:r>
              <a:rPr lang="en-US" altLang="zh-TW" sz="2000" b="1" dirty="0" smtClean="0">
                <a:solidFill>
                  <a:schemeClr val="tx1"/>
                </a:solidFill>
                <a:latin typeface="標楷體" panose="03000509000000000000" pitchFamily="65" charset="-120"/>
                <a:ea typeface="標楷體" panose="03000509000000000000" pitchFamily="65" charset="-120"/>
              </a:rPr>
              <a:t>1/2</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a:xfrm>
            <a:off x="914400" y="1447800"/>
            <a:ext cx="7772400" cy="5149552"/>
          </a:xfrm>
        </p:spPr>
        <p:txBody>
          <a:bodyPr>
            <a:noAutofit/>
          </a:bodyPr>
          <a:lstStyle/>
          <a:p>
            <a:pPr marL="0" indent="0">
              <a:buNone/>
            </a:pPr>
            <a:r>
              <a:rPr lang="zh-TW" altLang="en-US" sz="2800" dirty="0">
                <a:latin typeface="標楷體" panose="03000509000000000000" pitchFamily="65" charset="-120"/>
                <a:ea typeface="標楷體" panose="03000509000000000000" pitchFamily="65" charset="-120"/>
              </a:rPr>
              <a:t>一．計畫目標：</a:t>
            </a:r>
          </a:p>
          <a:p>
            <a:pPr marL="0" indent="0">
              <a:buNone/>
            </a:pPr>
            <a:r>
              <a:rPr lang="zh-TW" altLang="en-US" sz="2800" dirty="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促發高中學校團隊精進能量，協助各</a:t>
            </a:r>
            <a:r>
              <a:rPr lang="zh-TW" altLang="en-US" sz="2800" b="1" dirty="0" smtClean="0">
                <a:solidFill>
                  <a:srgbClr val="FF0000"/>
                </a:solidFill>
                <a:latin typeface="標楷體" panose="03000509000000000000" pitchFamily="65" charset="-120"/>
                <a:ea typeface="標楷體" panose="03000509000000000000" pitchFamily="65" charset="-120"/>
              </a:rPr>
              <a:t>高中</a:t>
            </a:r>
            <a:endParaRPr lang="en-US" altLang="zh-TW" sz="2800" b="1" dirty="0" smtClean="0">
              <a:solidFill>
                <a:srgbClr val="FF0000"/>
              </a:solidFill>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en-US" sz="2800" b="1" dirty="0" smtClean="0">
                <a:solidFill>
                  <a:srgbClr val="FF0000"/>
                </a:solidFill>
                <a:latin typeface="標楷體" panose="03000509000000000000" pitchFamily="65" charset="-120"/>
                <a:ea typeface="標楷體" panose="03000509000000000000" pitchFamily="65" charset="-120"/>
              </a:rPr>
              <a:t>優質</a:t>
            </a:r>
            <a:r>
              <a:rPr lang="zh-TW" altLang="en-US" sz="2800" b="1" dirty="0">
                <a:solidFill>
                  <a:srgbClr val="FF0000"/>
                </a:solidFill>
                <a:latin typeface="標楷體" panose="03000509000000000000" pitchFamily="65" charset="-120"/>
                <a:ea typeface="標楷體" panose="03000509000000000000" pitchFamily="65" charset="-120"/>
              </a:rPr>
              <a:t>化</a:t>
            </a:r>
            <a:r>
              <a:rPr lang="zh-TW" altLang="en-US" sz="2800" dirty="0">
                <a:latin typeface="標楷體" panose="03000509000000000000" pitchFamily="65" charset="-120"/>
                <a:ea typeface="標楷體" panose="03000509000000000000" pitchFamily="65" charset="-120"/>
              </a:rPr>
              <a:t>及</a:t>
            </a:r>
            <a:r>
              <a:rPr lang="zh-TW" altLang="en-US" sz="2800" b="1" dirty="0">
                <a:solidFill>
                  <a:srgbClr val="FF0000"/>
                </a:solidFill>
                <a:latin typeface="標楷體" panose="03000509000000000000" pitchFamily="65" charset="-120"/>
                <a:ea typeface="標楷體" panose="03000509000000000000" pitchFamily="65" charset="-120"/>
              </a:rPr>
              <a:t>特色發展</a:t>
            </a:r>
            <a:r>
              <a:rPr lang="zh-TW" altLang="en-US" sz="2800" dirty="0">
                <a:latin typeface="標楷體" panose="03000509000000000000" pitchFamily="65" charset="-120"/>
                <a:ea typeface="標楷體" panose="03000509000000000000" pitchFamily="65" charset="-120"/>
              </a:rPr>
              <a:t>。 </a:t>
            </a:r>
          </a:p>
          <a:p>
            <a:pPr marL="0" indent="0">
              <a:buNone/>
            </a:pPr>
            <a:r>
              <a:rPr lang="zh-TW" altLang="en-US" sz="2800" dirty="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二</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落實</a:t>
            </a:r>
            <a:r>
              <a:rPr lang="zh-TW" altLang="en-US" sz="2800" b="1" dirty="0">
                <a:solidFill>
                  <a:srgbClr val="FF0000"/>
                </a:solidFill>
                <a:latin typeface="標楷體" panose="03000509000000000000" pitchFamily="65" charset="-120"/>
                <a:ea typeface="標楷體" panose="03000509000000000000" pitchFamily="65" charset="-120"/>
              </a:rPr>
              <a:t>高中適性揚才</a:t>
            </a:r>
            <a:r>
              <a:rPr lang="zh-TW" altLang="en-US" sz="2800" dirty="0">
                <a:latin typeface="標楷體" panose="03000509000000000000" pitchFamily="65" charset="-120"/>
                <a:ea typeface="標楷體" panose="03000509000000000000" pitchFamily="65" charset="-120"/>
              </a:rPr>
              <a:t>之教育目的，培養</a:t>
            </a:r>
            <a:r>
              <a:rPr lang="zh-TW" altLang="en-US" sz="2800" dirty="0" smtClean="0">
                <a:latin typeface="標楷體" panose="03000509000000000000" pitchFamily="65" charset="-120"/>
                <a:ea typeface="標楷體" panose="03000509000000000000" pitchFamily="65" charset="-120"/>
              </a:rPr>
              <a:t>學生</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en-US" sz="2800" b="1" dirty="0" smtClean="0">
                <a:solidFill>
                  <a:srgbClr val="FF0000"/>
                </a:solidFill>
                <a:latin typeface="標楷體" panose="03000509000000000000" pitchFamily="65" charset="-120"/>
                <a:ea typeface="標楷體" panose="03000509000000000000" pitchFamily="65" charset="-120"/>
              </a:rPr>
              <a:t>核心</a:t>
            </a:r>
            <a:r>
              <a:rPr lang="zh-TW" altLang="en-US" sz="2800" b="1" dirty="0">
                <a:solidFill>
                  <a:srgbClr val="FF0000"/>
                </a:solidFill>
                <a:latin typeface="標楷體" panose="03000509000000000000" pitchFamily="65" charset="-120"/>
                <a:ea typeface="標楷體" panose="03000509000000000000" pitchFamily="65" charset="-120"/>
              </a:rPr>
              <a:t>素養</a:t>
            </a:r>
            <a:r>
              <a:rPr lang="zh-TW" altLang="en-US" sz="2800" dirty="0">
                <a:latin typeface="標楷體" panose="03000509000000000000" pitchFamily="65" charset="-120"/>
                <a:ea typeface="標楷體" panose="03000509000000000000" pitchFamily="65" charset="-120"/>
              </a:rPr>
              <a:t>。 </a:t>
            </a:r>
          </a:p>
          <a:p>
            <a:pPr marL="0" indent="0">
              <a:buNone/>
            </a:pPr>
            <a:r>
              <a:rPr lang="zh-TW" altLang="en-US" sz="2800" dirty="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三</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強化特色領航學校之標竿角色，帶動</a:t>
            </a:r>
            <a:r>
              <a:rPr lang="zh-TW" altLang="en-US" sz="2800" b="1" dirty="0" smtClean="0">
                <a:solidFill>
                  <a:srgbClr val="7030A0"/>
                </a:solidFill>
                <a:latin typeface="標楷體" panose="03000509000000000000" pitchFamily="65" charset="-120"/>
                <a:ea typeface="標楷體" panose="03000509000000000000" pitchFamily="65" charset="-120"/>
              </a:rPr>
              <a:t>區域</a:t>
            </a:r>
            <a:endParaRPr lang="en-US" altLang="zh-TW" sz="2800" b="1" dirty="0" smtClean="0">
              <a:solidFill>
                <a:srgbClr val="7030A0"/>
              </a:solidFill>
              <a:latin typeface="標楷體" panose="03000509000000000000" pitchFamily="65" charset="-120"/>
              <a:ea typeface="標楷體" panose="03000509000000000000" pitchFamily="65" charset="-120"/>
            </a:endParaRPr>
          </a:p>
          <a:p>
            <a:pPr marL="0" indent="0">
              <a:buNone/>
            </a:pPr>
            <a:r>
              <a:rPr lang="zh-TW" altLang="en-US" sz="2800" b="1" dirty="0">
                <a:solidFill>
                  <a:srgbClr val="7030A0"/>
                </a:solidFill>
                <a:latin typeface="標楷體" panose="03000509000000000000" pitchFamily="65" charset="-120"/>
                <a:ea typeface="標楷體" panose="03000509000000000000" pitchFamily="65" charset="-120"/>
              </a:rPr>
              <a:t> </a:t>
            </a:r>
            <a:r>
              <a:rPr lang="zh-TW" altLang="en-US" sz="2800" b="1" dirty="0" smtClean="0">
                <a:solidFill>
                  <a:srgbClr val="7030A0"/>
                </a:solidFill>
                <a:latin typeface="標楷體" panose="03000509000000000000" pitchFamily="65" charset="-120"/>
                <a:ea typeface="標楷體" panose="03000509000000000000" pitchFamily="65" charset="-120"/>
              </a:rPr>
              <a:t>     高中</a:t>
            </a:r>
            <a:r>
              <a:rPr lang="zh-TW" altLang="en-US" sz="2800" b="1" dirty="0">
                <a:solidFill>
                  <a:srgbClr val="7030A0"/>
                </a:solidFill>
                <a:latin typeface="標楷體" panose="03000509000000000000" pitchFamily="65" charset="-120"/>
                <a:ea typeface="標楷體" panose="03000509000000000000" pitchFamily="65" charset="-120"/>
              </a:rPr>
              <a:t>教育品質之提升</a:t>
            </a:r>
            <a:r>
              <a:rPr lang="zh-TW" altLang="en-US" sz="2800" dirty="0">
                <a:latin typeface="標楷體" panose="03000509000000000000" pitchFamily="65" charset="-120"/>
                <a:ea typeface="標楷體" panose="03000509000000000000" pitchFamily="65" charset="-120"/>
              </a:rPr>
              <a:t>。 </a:t>
            </a:r>
          </a:p>
          <a:p>
            <a:pPr marL="0" indent="0">
              <a:buNone/>
            </a:pPr>
            <a:r>
              <a:rPr lang="zh-TW" altLang="en-US" sz="2800" dirty="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四</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均衡各地高中教育發展，提高國中</a:t>
            </a:r>
            <a:r>
              <a:rPr lang="zh-TW" altLang="en-US" sz="2800" dirty="0" smtClean="0">
                <a:latin typeface="標楷體" panose="03000509000000000000" pitchFamily="65" charset="-120"/>
                <a:ea typeface="標楷體" panose="03000509000000000000" pitchFamily="65" charset="-120"/>
              </a:rPr>
              <a:t>畢業生</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a:t>
            </a:r>
            <a:r>
              <a:rPr lang="zh-TW" altLang="en-US" sz="2800" b="1" dirty="0" smtClean="0">
                <a:solidFill>
                  <a:srgbClr val="7030A0"/>
                </a:solidFill>
                <a:latin typeface="標楷體" panose="03000509000000000000" pitchFamily="65" charset="-120"/>
                <a:ea typeface="標楷體" panose="03000509000000000000" pitchFamily="65" charset="-120"/>
              </a:rPr>
              <a:t>就近</a:t>
            </a:r>
            <a:r>
              <a:rPr lang="zh-TW" altLang="en-US" sz="2800" b="1" dirty="0">
                <a:solidFill>
                  <a:srgbClr val="7030A0"/>
                </a:solidFill>
                <a:latin typeface="標楷體" panose="03000509000000000000" pitchFamily="65" charset="-120"/>
                <a:ea typeface="標楷體" panose="03000509000000000000" pitchFamily="65" charset="-120"/>
              </a:rPr>
              <a:t>入學及免試入學比率</a:t>
            </a:r>
            <a:r>
              <a:rPr lang="zh-TW" altLang="en-US" sz="2800" dirty="0">
                <a:latin typeface="標楷體" panose="03000509000000000000" pitchFamily="65" charset="-120"/>
                <a:ea typeface="標楷體" panose="03000509000000000000" pitchFamily="65" charset="-120"/>
              </a:rPr>
              <a:t>，落實十二年</a:t>
            </a:r>
            <a:r>
              <a:rPr lang="zh-TW" altLang="en-US" sz="2800" dirty="0" smtClean="0">
                <a:latin typeface="標楷體" panose="03000509000000000000" pitchFamily="65" charset="-120"/>
                <a:ea typeface="標楷體" panose="03000509000000000000" pitchFamily="65" charset="-120"/>
              </a:rPr>
              <a:t>國</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民</a:t>
            </a:r>
            <a:r>
              <a:rPr lang="zh-TW" altLang="en-US" sz="2800" dirty="0">
                <a:latin typeface="標楷體" panose="03000509000000000000" pitchFamily="65" charset="-120"/>
                <a:ea typeface="標楷體" panose="03000509000000000000" pitchFamily="65" charset="-120"/>
              </a:rPr>
              <a:t>基本教育之穩定發展。</a:t>
            </a:r>
          </a:p>
          <a:p>
            <a:pPr marL="0" indent="0">
              <a:buNone/>
            </a:pPr>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3</a:t>
            </a:fld>
            <a:endParaRPr lang="zh-TW" altLang="en-US"/>
          </a:p>
        </p:txBody>
      </p:sp>
    </p:spTree>
    <p:extLst>
      <p:ext uri="{BB962C8B-B14F-4D97-AF65-F5344CB8AC3E}">
        <p14:creationId xmlns:p14="http://schemas.microsoft.com/office/powerpoint/2010/main" val="945030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395536" y="1628800"/>
            <a:ext cx="8496944" cy="4873752"/>
          </a:xfrm>
        </p:spPr>
        <p:txBody>
          <a:bodyPr/>
          <a:lstStyle/>
          <a:p>
            <a:r>
              <a:rPr lang="zh-TW" altLang="en-US" dirty="0">
                <a:solidFill>
                  <a:prstClr val="black"/>
                </a:solidFill>
                <a:latin typeface="標楷體" pitchFamily="65" charset="-120"/>
                <a:ea typeface="標楷體" pitchFamily="65" charset="-120"/>
              </a:rPr>
              <a:t>供學生加深加廣學習課程</a:t>
            </a:r>
            <a:r>
              <a:rPr lang="en-US" altLang="zh-TW" dirty="0">
                <a:solidFill>
                  <a:prstClr val="black"/>
                </a:solidFill>
                <a:latin typeface="標楷體" pitchFamily="65" charset="-120"/>
                <a:ea typeface="標楷體" pitchFamily="65" charset="-120"/>
              </a:rPr>
              <a:t>,</a:t>
            </a:r>
            <a:r>
              <a:rPr lang="zh-TW" altLang="en-US" dirty="0">
                <a:solidFill>
                  <a:prstClr val="black"/>
                </a:solidFill>
                <a:latin typeface="標楷體" pitchFamily="65" charset="-120"/>
                <a:ea typeface="標楷體" pitchFamily="65" charset="-120"/>
              </a:rPr>
              <a:t>以滿足銜接不同進路大學院校教育之需 要。本類選修之課程名稱、學分數與課程綱要由教育部研訂</a:t>
            </a:r>
            <a:r>
              <a:rPr lang="en-US" altLang="zh-TW" dirty="0">
                <a:solidFill>
                  <a:prstClr val="black"/>
                </a:solidFill>
                <a:latin typeface="標楷體" pitchFamily="65" charset="-120"/>
                <a:ea typeface="標楷體" pitchFamily="65" charset="-120"/>
              </a:rPr>
              <a:t>,</a:t>
            </a:r>
            <a:r>
              <a:rPr lang="zh-TW" altLang="en-US" dirty="0">
                <a:solidFill>
                  <a:prstClr val="black"/>
                </a:solidFill>
                <a:latin typeface="標楷體" pitchFamily="65" charset="-120"/>
                <a:ea typeface="標楷體" pitchFamily="65" charset="-120"/>
              </a:rPr>
              <a:t>各領域</a:t>
            </a:r>
            <a:r>
              <a:rPr lang="en-US" altLang="zh-TW" dirty="0">
                <a:solidFill>
                  <a:prstClr val="black"/>
                </a:solidFill>
                <a:latin typeface="標楷體" pitchFamily="65" charset="-120"/>
                <a:ea typeface="標楷體" pitchFamily="65" charset="-120"/>
              </a:rPr>
              <a:t>/</a:t>
            </a:r>
            <a:r>
              <a:rPr lang="zh-TW" altLang="en-US" dirty="0">
                <a:solidFill>
                  <a:prstClr val="black"/>
                </a:solidFill>
                <a:latin typeface="標楷體" pitchFamily="65" charset="-120"/>
                <a:ea typeface="標楷體" pitchFamily="65" charset="-120"/>
              </a:rPr>
              <a:t>科目選修課綱 可規劃之學分數原則</a:t>
            </a:r>
            <a:r>
              <a:rPr lang="en-US" altLang="zh-TW" dirty="0">
                <a:solidFill>
                  <a:prstClr val="black"/>
                </a:solidFill>
                <a:latin typeface="標楷體" pitchFamily="65" charset="-120"/>
                <a:ea typeface="標楷體" pitchFamily="65" charset="-120"/>
              </a:rPr>
              <a:t>,</a:t>
            </a:r>
            <a:r>
              <a:rPr lang="zh-TW" altLang="en-US" dirty="0">
                <a:solidFill>
                  <a:prstClr val="black"/>
                </a:solidFill>
                <a:latin typeface="標楷體" pitchFamily="65" charset="-120"/>
                <a:ea typeface="標楷體" pitchFamily="65" charset="-120"/>
              </a:rPr>
              <a:t>如下表所示</a:t>
            </a:r>
            <a:r>
              <a:rPr lang="en-US" altLang="zh-TW" dirty="0">
                <a:solidFill>
                  <a:prstClr val="black"/>
                </a:solidFill>
                <a:latin typeface="標楷體" pitchFamily="65" charset="-120"/>
                <a:ea typeface="標楷體" pitchFamily="65" charset="-120"/>
              </a:rPr>
              <a:t>,</a:t>
            </a:r>
            <a:r>
              <a:rPr lang="zh-TW" altLang="en-US" dirty="0">
                <a:solidFill>
                  <a:prstClr val="black"/>
                </a:solidFill>
                <a:latin typeface="標楷體" pitchFamily="65" charset="-120"/>
                <a:ea typeface="標楷體" pitchFamily="65" charset="-120"/>
              </a:rPr>
              <a:t>由學生依其生涯進路及興趣</a:t>
            </a:r>
            <a:r>
              <a:rPr lang="en-US" altLang="zh-TW" dirty="0">
                <a:solidFill>
                  <a:prstClr val="black"/>
                </a:solidFill>
                <a:latin typeface="標楷體" pitchFamily="65" charset="-120"/>
                <a:ea typeface="標楷體" pitchFamily="65" charset="-120"/>
              </a:rPr>
              <a:t>,</a:t>
            </a:r>
            <a:r>
              <a:rPr lang="zh-TW" altLang="en-US" dirty="0">
                <a:solidFill>
                  <a:prstClr val="black"/>
                </a:solidFill>
                <a:latin typeface="標楷體" pitchFamily="65" charset="-120"/>
                <a:ea typeface="標楷體" pitchFamily="65" charset="-120"/>
              </a:rPr>
              <a:t>自主挑選領域</a:t>
            </a:r>
            <a:r>
              <a:rPr lang="en-US" altLang="zh-TW" dirty="0">
                <a:solidFill>
                  <a:prstClr val="black"/>
                </a:solidFill>
                <a:latin typeface="標楷體" pitchFamily="65" charset="-120"/>
                <a:ea typeface="標楷體" pitchFamily="65" charset="-120"/>
              </a:rPr>
              <a:t>/</a:t>
            </a:r>
            <a:r>
              <a:rPr lang="zh-TW" altLang="en-US" dirty="0">
                <a:solidFill>
                  <a:prstClr val="black"/>
                </a:solidFill>
                <a:latin typeface="標楷體" pitchFamily="65" charset="-120"/>
                <a:ea typeface="標楷體" pitchFamily="65" charset="-120"/>
              </a:rPr>
              <a:t>科 目之課程選修</a:t>
            </a:r>
            <a:r>
              <a:rPr lang="en-US" altLang="zh-TW" dirty="0">
                <a:solidFill>
                  <a:prstClr val="black"/>
                </a:solidFill>
                <a:latin typeface="標楷體" pitchFamily="65" charset="-120"/>
                <a:ea typeface="標楷體" pitchFamily="65" charset="-120"/>
              </a:rPr>
              <a:t>,</a:t>
            </a:r>
            <a:r>
              <a:rPr lang="zh-TW" altLang="en-US" dirty="0">
                <a:solidFill>
                  <a:prstClr val="black"/>
                </a:solidFill>
                <a:latin typeface="標楷體" pitchFamily="65" charset="-120"/>
                <a:ea typeface="標楷體" pitchFamily="65" charset="-120"/>
              </a:rPr>
              <a:t>惟國語文、英語文及第二外國語文等特別規定者除外。 </a:t>
            </a:r>
            <a:r>
              <a:rPr lang="zh-TW" altLang="en-US" dirty="0" smtClean="0">
                <a:solidFill>
                  <a:prstClr val="black"/>
                </a:solidFill>
                <a:latin typeface="標楷體" pitchFamily="65" charset="-120"/>
                <a:ea typeface="標楷體" pitchFamily="65" charset="-120"/>
              </a:rPr>
              <a:t>              </a:t>
            </a:r>
            <a:endParaRPr lang="en-US" altLang="zh-TW" dirty="0" smtClean="0">
              <a:solidFill>
                <a:prstClr val="black"/>
              </a:solidFill>
              <a:latin typeface="標楷體" pitchFamily="65" charset="-120"/>
              <a:ea typeface="標楷體" pitchFamily="65" charset="-120"/>
            </a:endParaRPr>
          </a:p>
          <a:p>
            <a:endParaRPr lang="en-US" altLang="zh-TW" dirty="0" smtClean="0">
              <a:solidFill>
                <a:prstClr val="black"/>
              </a:solidFill>
              <a:latin typeface="標楷體" pitchFamily="65" charset="-120"/>
              <a:ea typeface="標楷體" pitchFamily="65" charset="-120"/>
            </a:endParaRPr>
          </a:p>
          <a:p>
            <a:endParaRPr lang="en-US" altLang="zh-TW" dirty="0" smtClean="0">
              <a:solidFill>
                <a:prstClr val="black"/>
              </a:solidFill>
              <a:latin typeface="標楷體" pitchFamily="65" charset="-120"/>
              <a:ea typeface="標楷體" pitchFamily="65" charset="-120"/>
            </a:endParaRPr>
          </a:p>
          <a:p>
            <a:endParaRPr lang="en-US" altLang="zh-TW" dirty="0" smtClean="0">
              <a:solidFill>
                <a:prstClr val="black"/>
              </a:solidFill>
              <a:latin typeface="標楷體" pitchFamily="65" charset="-120"/>
              <a:ea typeface="標楷體" pitchFamily="65" charset="-120"/>
            </a:endParaRPr>
          </a:p>
          <a:p>
            <a:pPr marL="0" indent="0">
              <a:buNone/>
            </a:pPr>
            <a:endParaRPr lang="zh-TW" altLang="zh-TW" b="1" dirty="0">
              <a:latin typeface="標楷體" pitchFamily="65" charset="-120"/>
              <a:ea typeface="標楷體" pitchFamily="65" charset="-120"/>
            </a:endParaRPr>
          </a:p>
        </p:txBody>
      </p:sp>
      <p:sp>
        <p:nvSpPr>
          <p:cNvPr id="7" name="圓角矩形 6"/>
          <p:cNvSpPr/>
          <p:nvPr/>
        </p:nvSpPr>
        <p:spPr bwMode="auto">
          <a:xfrm>
            <a:off x="5436096" y="660944"/>
            <a:ext cx="2736304" cy="561663"/>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latin typeface="標楷體" panose="03000509000000000000" pitchFamily="65" charset="-120"/>
                <a:ea typeface="標楷體" panose="03000509000000000000" pitchFamily="65" charset="-120"/>
              </a:rPr>
              <a:t>加深加廣選修</a:t>
            </a:r>
          </a:p>
        </p:txBody>
      </p:sp>
      <p:sp>
        <p:nvSpPr>
          <p:cNvPr id="12" name="文字方塊 20"/>
          <p:cNvSpPr txBox="1">
            <a:spLocks noChangeArrowheads="1"/>
          </p:cNvSpPr>
          <p:nvPr/>
        </p:nvSpPr>
        <p:spPr bwMode="auto">
          <a:xfrm>
            <a:off x="1254716" y="587831"/>
            <a:ext cx="7709772" cy="707886"/>
          </a:xfrm>
          <a:prstGeom prst="rect">
            <a:avLst/>
          </a:prstGeom>
          <a:noFill/>
          <a:ln w="9525">
            <a:noFill/>
            <a:miter lim="800000"/>
            <a:headEnd/>
            <a:tailEnd/>
          </a:ln>
        </p:spPr>
        <p:txBody>
          <a:bodyPr wrap="square">
            <a:spAutoFit/>
          </a:bodyPr>
          <a:lstStyle/>
          <a:p>
            <a:r>
              <a:rPr lang="zh-TW" altLang="en-US" sz="4000" b="1" dirty="0">
                <a:solidFill>
                  <a:prstClr val="black"/>
                </a:solidFill>
                <a:latin typeface="標楷體" panose="03000509000000000000" pitchFamily="65" charset="-120"/>
                <a:ea typeface="標楷體" panose="03000509000000000000" pitchFamily="65" charset="-120"/>
              </a:rPr>
              <a:t> </a:t>
            </a:r>
            <a:r>
              <a:rPr lang="zh-TW" altLang="en-US" sz="4000" b="1" dirty="0" smtClean="0">
                <a:solidFill>
                  <a:prstClr val="black"/>
                </a:solidFill>
                <a:latin typeface="標楷體" panose="03000509000000000000" pitchFamily="65" charset="-120"/>
                <a:ea typeface="標楷體" panose="03000509000000000000" pitchFamily="65" charset="-120"/>
              </a:rPr>
              <a:t>       規劃說明           </a:t>
            </a:r>
            <a:r>
              <a:rPr lang="en-US" altLang="zh-TW" sz="2000" b="1" dirty="0" smtClean="0">
                <a:solidFill>
                  <a:prstClr val="black"/>
                </a:solidFill>
                <a:latin typeface="標楷體" panose="03000509000000000000" pitchFamily="65" charset="-120"/>
                <a:ea typeface="標楷體" panose="03000509000000000000" pitchFamily="65" charset="-120"/>
              </a:rPr>
              <a:t>1/2</a:t>
            </a:r>
            <a:endParaRPr lang="zh-TW" altLang="en-US" sz="4000" b="1" dirty="0">
              <a:solidFill>
                <a:prstClr val="black"/>
              </a:solidFill>
              <a:latin typeface="標楷體" panose="03000509000000000000" pitchFamily="65" charset="-120"/>
              <a:ea typeface="標楷體" panose="03000509000000000000" pitchFamily="65" charset="-120"/>
            </a:endParaRPr>
          </a:p>
        </p:txBody>
      </p:sp>
      <p:sp>
        <p:nvSpPr>
          <p:cNvPr id="13" name="圓角矩形 12"/>
          <p:cNvSpPr/>
          <p:nvPr/>
        </p:nvSpPr>
        <p:spPr bwMode="auto">
          <a:xfrm>
            <a:off x="899592" y="651612"/>
            <a:ext cx="2445028" cy="580325"/>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dirty="0" smtClean="0">
                <a:solidFill>
                  <a:prstClr val="white"/>
                </a:solidFill>
                <a:latin typeface="標楷體" panose="03000509000000000000" pitchFamily="65" charset="-120"/>
                <a:ea typeface="標楷體" panose="03000509000000000000" pitchFamily="65" charset="-120"/>
              </a:rPr>
              <a:t>選修</a:t>
            </a:r>
            <a:r>
              <a:rPr lang="zh-TW" altLang="zh-TW" sz="4000" dirty="0">
                <a:latin typeface="標楷體" pitchFamily="65" charset="-120"/>
                <a:ea typeface="標楷體" pitchFamily="65" charset="-120"/>
              </a:rPr>
              <a:t>課程</a:t>
            </a:r>
            <a:endParaRPr lang="zh-TW" altLang="en-US" sz="4000" dirty="0">
              <a:solidFill>
                <a:prstClr val="white"/>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7D4DB41-1B23-4351-A976-04981B1A1839}" type="slidenum">
              <a:rPr lang="zh-TW" altLang="en-US" smtClean="0"/>
              <a:t>30</a:t>
            </a:fld>
            <a:endParaRPr lang="zh-TW" altLang="en-US"/>
          </a:p>
        </p:txBody>
      </p:sp>
    </p:spTree>
    <p:extLst>
      <p:ext uri="{BB962C8B-B14F-4D97-AF65-F5344CB8AC3E}">
        <p14:creationId xmlns:p14="http://schemas.microsoft.com/office/powerpoint/2010/main" val="323348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bwMode="auto">
          <a:xfrm>
            <a:off x="5436096" y="660944"/>
            <a:ext cx="2736304" cy="561663"/>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latin typeface="標楷體" panose="03000509000000000000" pitchFamily="65" charset="-120"/>
                <a:ea typeface="標楷體" panose="03000509000000000000" pitchFamily="65" charset="-120"/>
              </a:rPr>
              <a:t>加深加廣選修</a:t>
            </a:r>
          </a:p>
        </p:txBody>
      </p:sp>
      <p:sp>
        <p:nvSpPr>
          <p:cNvPr id="12" name="文字方塊 20"/>
          <p:cNvSpPr txBox="1">
            <a:spLocks noChangeArrowheads="1"/>
          </p:cNvSpPr>
          <p:nvPr/>
        </p:nvSpPr>
        <p:spPr bwMode="auto">
          <a:xfrm>
            <a:off x="1254716" y="587831"/>
            <a:ext cx="7709772" cy="707886"/>
          </a:xfrm>
          <a:prstGeom prst="rect">
            <a:avLst/>
          </a:prstGeom>
          <a:noFill/>
          <a:ln w="9525">
            <a:noFill/>
            <a:miter lim="800000"/>
            <a:headEnd/>
            <a:tailEnd/>
          </a:ln>
        </p:spPr>
        <p:txBody>
          <a:bodyPr wrap="square">
            <a:spAutoFit/>
          </a:bodyPr>
          <a:lstStyle/>
          <a:p>
            <a:r>
              <a:rPr lang="zh-TW" altLang="en-US" sz="4000" b="1" dirty="0">
                <a:solidFill>
                  <a:prstClr val="black"/>
                </a:solidFill>
                <a:latin typeface="標楷體" panose="03000509000000000000" pitchFamily="65" charset="-120"/>
                <a:ea typeface="標楷體" panose="03000509000000000000" pitchFamily="65" charset="-120"/>
              </a:rPr>
              <a:t> </a:t>
            </a:r>
            <a:r>
              <a:rPr lang="zh-TW" altLang="en-US" sz="4000" b="1" dirty="0" smtClean="0">
                <a:solidFill>
                  <a:prstClr val="black"/>
                </a:solidFill>
                <a:latin typeface="標楷體" panose="03000509000000000000" pitchFamily="65" charset="-120"/>
                <a:ea typeface="標楷體" panose="03000509000000000000" pitchFamily="65" charset="-120"/>
              </a:rPr>
              <a:t>       規劃說明           </a:t>
            </a:r>
            <a:r>
              <a:rPr lang="en-US" altLang="zh-TW" sz="2000" b="1" dirty="0" smtClean="0">
                <a:solidFill>
                  <a:prstClr val="black"/>
                </a:solidFill>
                <a:latin typeface="標楷體" panose="03000509000000000000" pitchFamily="65" charset="-120"/>
                <a:ea typeface="標楷體" panose="03000509000000000000" pitchFamily="65" charset="-120"/>
              </a:rPr>
              <a:t>2/2</a:t>
            </a:r>
            <a:endParaRPr lang="zh-TW" altLang="en-US" sz="4000" b="1" dirty="0">
              <a:solidFill>
                <a:prstClr val="black"/>
              </a:solidFill>
              <a:latin typeface="標楷體" panose="03000509000000000000" pitchFamily="65" charset="-120"/>
              <a:ea typeface="標楷體" panose="03000509000000000000" pitchFamily="65" charset="-120"/>
            </a:endParaRPr>
          </a:p>
        </p:txBody>
      </p:sp>
      <p:sp>
        <p:nvSpPr>
          <p:cNvPr id="13" name="圓角矩形 12"/>
          <p:cNvSpPr/>
          <p:nvPr/>
        </p:nvSpPr>
        <p:spPr bwMode="auto">
          <a:xfrm>
            <a:off x="899592" y="651612"/>
            <a:ext cx="2445028" cy="580325"/>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dirty="0" smtClean="0">
                <a:solidFill>
                  <a:prstClr val="white"/>
                </a:solidFill>
                <a:latin typeface="標楷體" panose="03000509000000000000" pitchFamily="65" charset="-120"/>
                <a:ea typeface="標楷體" panose="03000509000000000000" pitchFamily="65" charset="-120"/>
              </a:rPr>
              <a:t>選修</a:t>
            </a:r>
            <a:r>
              <a:rPr lang="zh-TW" altLang="zh-TW" sz="4000" dirty="0">
                <a:solidFill>
                  <a:prstClr val="white"/>
                </a:solidFill>
                <a:latin typeface="標楷體" pitchFamily="65" charset="-120"/>
                <a:ea typeface="標楷體" pitchFamily="65" charset="-120"/>
              </a:rPr>
              <a:t>課程</a:t>
            </a:r>
            <a:endParaRPr lang="zh-TW" altLang="en-US" sz="4000" dirty="0">
              <a:solidFill>
                <a:prstClr val="white"/>
              </a:solidFill>
              <a:latin typeface="標楷體" panose="03000509000000000000" pitchFamily="65" charset="-120"/>
              <a:ea typeface="標楷體" panose="03000509000000000000" pitchFamily="65" charset="-120"/>
            </a:endParaRPr>
          </a:p>
        </p:txBody>
      </p:sp>
      <p:pic>
        <p:nvPicPr>
          <p:cNvPr id="8" name="內容版面配置區 4" descr="螢幕快照 2014-11-17 上午11.04.49.png"/>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tretch/>
        </p:blipFill>
        <p:spPr>
          <a:xfrm>
            <a:off x="914400" y="1881892"/>
            <a:ext cx="7772400" cy="3703815"/>
          </a:xfrm>
        </p:spPr>
      </p:pic>
      <p:sp>
        <p:nvSpPr>
          <p:cNvPr id="3" name="投影片編號版面配置區 2"/>
          <p:cNvSpPr>
            <a:spLocks noGrp="1"/>
          </p:cNvSpPr>
          <p:nvPr>
            <p:ph type="sldNum" sz="quarter" idx="12"/>
          </p:nvPr>
        </p:nvSpPr>
        <p:spPr/>
        <p:txBody>
          <a:bodyPr/>
          <a:lstStyle/>
          <a:p>
            <a:fld id="{B7D4DB41-1B23-4351-A976-04981B1A1839}" type="slidenum">
              <a:rPr lang="zh-TW" altLang="en-US" smtClean="0"/>
              <a:t>31</a:t>
            </a:fld>
            <a:endParaRPr lang="zh-TW" altLang="en-US"/>
          </a:p>
        </p:txBody>
      </p:sp>
    </p:spTree>
    <p:extLst>
      <p:ext uri="{BB962C8B-B14F-4D97-AF65-F5344CB8AC3E}">
        <p14:creationId xmlns:p14="http://schemas.microsoft.com/office/powerpoint/2010/main" val="3955710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395536" y="1628800"/>
            <a:ext cx="8496944" cy="4873752"/>
          </a:xfrm>
        </p:spPr>
        <p:txBody>
          <a:bodyPr/>
          <a:lstStyle/>
          <a:p>
            <a:r>
              <a:rPr lang="zh-TW" altLang="en-US" sz="3200" dirty="0">
                <a:solidFill>
                  <a:prstClr val="black"/>
                </a:solidFill>
                <a:latin typeface="標楷體" pitchFamily="65" charset="-120"/>
                <a:ea typeface="標楷體" pitchFamily="65" charset="-120"/>
              </a:rPr>
              <a:t>因應學生學習差異與個別學習需要</a:t>
            </a:r>
            <a:r>
              <a:rPr lang="en-US" altLang="zh-TW" sz="3200" dirty="0">
                <a:solidFill>
                  <a:prstClr val="black"/>
                </a:solidFill>
                <a:latin typeface="標楷體" pitchFamily="65" charset="-120"/>
                <a:ea typeface="標楷體" pitchFamily="65" charset="-120"/>
              </a:rPr>
              <a:t>(</a:t>
            </a:r>
            <a:r>
              <a:rPr lang="zh-TW" altLang="en-US" sz="3200" dirty="0">
                <a:solidFill>
                  <a:prstClr val="black"/>
                </a:solidFill>
                <a:latin typeface="標楷體" pitchFamily="65" charset="-120"/>
                <a:ea typeface="標楷體" pitchFamily="65" charset="-120"/>
              </a:rPr>
              <a:t>如轉銜</a:t>
            </a:r>
            <a:r>
              <a:rPr lang="en-US" altLang="zh-TW" sz="3200" dirty="0" smtClean="0">
                <a:solidFill>
                  <a:prstClr val="black"/>
                </a:solidFill>
                <a:latin typeface="標楷體" pitchFamily="65" charset="-120"/>
                <a:ea typeface="標楷體" pitchFamily="65" charset="-120"/>
              </a:rPr>
              <a:t>)</a:t>
            </a:r>
            <a:r>
              <a:rPr lang="zh-TW" altLang="en-US" sz="3200" dirty="0" smtClean="0">
                <a:solidFill>
                  <a:prstClr val="black"/>
                </a:solidFill>
                <a:latin typeface="標楷體" pitchFamily="65" charset="-120"/>
                <a:ea typeface="標楷體" pitchFamily="65" charset="-120"/>
              </a:rPr>
              <a:t>，</a:t>
            </a:r>
            <a:r>
              <a:rPr lang="zh-TW" altLang="en-US" sz="3200" b="1" dirty="0" smtClean="0">
                <a:solidFill>
                  <a:srgbClr val="7030A0"/>
                </a:solidFill>
                <a:latin typeface="標楷體" pitchFamily="65" charset="-120"/>
                <a:ea typeface="標楷體" pitchFamily="65" charset="-120"/>
              </a:rPr>
              <a:t>補</a:t>
            </a:r>
            <a:r>
              <a:rPr lang="zh-TW" altLang="en-US" sz="3200" b="1" dirty="0">
                <a:solidFill>
                  <a:srgbClr val="7030A0"/>
                </a:solidFill>
                <a:latin typeface="標楷體" pitchFamily="65" charset="-120"/>
                <a:ea typeface="標楷體" pitchFamily="65" charset="-120"/>
              </a:rPr>
              <a:t>強學生在部定必修</a:t>
            </a:r>
            <a:r>
              <a:rPr lang="zh-TW" altLang="en-US" sz="3200" b="1" dirty="0" smtClean="0">
                <a:solidFill>
                  <a:srgbClr val="7030A0"/>
                </a:solidFill>
                <a:latin typeface="標楷體" pitchFamily="65" charset="-120"/>
                <a:ea typeface="標楷體" pitchFamily="65" charset="-120"/>
              </a:rPr>
              <a:t>課程</a:t>
            </a:r>
            <a:r>
              <a:rPr lang="zh-TW" altLang="en-US" sz="3200" b="1" dirty="0">
                <a:solidFill>
                  <a:srgbClr val="7030A0"/>
                </a:solidFill>
                <a:latin typeface="標楷體" pitchFamily="65" charset="-120"/>
                <a:ea typeface="標楷體" pitchFamily="65" charset="-120"/>
              </a:rPr>
              <a:t>學習之</a:t>
            </a:r>
            <a:r>
              <a:rPr lang="zh-TW" altLang="en-US" sz="3200" b="1" dirty="0" smtClean="0">
                <a:solidFill>
                  <a:srgbClr val="7030A0"/>
                </a:solidFill>
                <a:latin typeface="標楷體" pitchFamily="65" charset="-120"/>
                <a:ea typeface="標楷體" pitchFamily="65" charset="-120"/>
              </a:rPr>
              <a:t>不足</a:t>
            </a:r>
            <a:r>
              <a:rPr lang="zh-TW" altLang="en-US" sz="3200" dirty="0" smtClean="0">
                <a:solidFill>
                  <a:prstClr val="black"/>
                </a:solidFill>
                <a:latin typeface="標楷體" pitchFamily="65" charset="-120"/>
                <a:ea typeface="標楷體" pitchFamily="65" charset="-120"/>
              </a:rPr>
              <a:t>，確保</a:t>
            </a:r>
            <a:r>
              <a:rPr lang="zh-TW" altLang="en-US" sz="3200" dirty="0">
                <a:solidFill>
                  <a:prstClr val="black"/>
                </a:solidFill>
                <a:latin typeface="標楷體" pitchFamily="65" charset="-120"/>
                <a:ea typeface="標楷體" pitchFamily="65" charset="-120"/>
              </a:rPr>
              <a:t>學生的基本學力</a:t>
            </a:r>
            <a:r>
              <a:rPr lang="zh-TW" altLang="en-US" sz="3200" dirty="0" smtClean="0">
                <a:solidFill>
                  <a:prstClr val="black"/>
                </a:solidFill>
                <a:latin typeface="標楷體" pitchFamily="65" charset="-120"/>
                <a:ea typeface="標楷體" pitchFamily="65" charset="-120"/>
              </a:rPr>
              <a:t>。</a:t>
            </a:r>
            <a:r>
              <a:rPr lang="en-US" altLang="zh-TW" sz="3200" b="1" dirty="0" smtClean="0">
                <a:solidFill>
                  <a:srgbClr val="FF0000"/>
                </a:solidFill>
                <a:latin typeface="標楷體" pitchFamily="65" charset="-120"/>
                <a:ea typeface="標楷體" pitchFamily="65" charset="-120"/>
              </a:rPr>
              <a:t>(</a:t>
            </a:r>
            <a:r>
              <a:rPr lang="zh-TW" altLang="en-US" sz="3200" b="1" dirty="0" smtClean="0">
                <a:solidFill>
                  <a:srgbClr val="FF0000"/>
                </a:solidFill>
                <a:latin typeface="標楷體" pitchFamily="65" charset="-120"/>
                <a:ea typeface="標楷體" pitchFamily="65" charset="-120"/>
              </a:rPr>
              <a:t>各科節數要足就要爭取</a:t>
            </a:r>
            <a:r>
              <a:rPr lang="en-US" altLang="zh-TW" sz="3200" b="1" dirty="0" smtClean="0">
                <a:solidFill>
                  <a:srgbClr val="FF0000"/>
                </a:solidFill>
                <a:latin typeface="標楷體" pitchFamily="65" charset="-120"/>
                <a:ea typeface="標楷體" pitchFamily="65" charset="-120"/>
              </a:rPr>
              <a:t>)</a:t>
            </a:r>
            <a:r>
              <a:rPr lang="zh-TW" altLang="en-US" sz="3200" dirty="0" smtClean="0">
                <a:solidFill>
                  <a:prstClr val="black"/>
                </a:solidFill>
                <a:latin typeface="標楷體" pitchFamily="65" charset="-120"/>
                <a:ea typeface="標楷體" pitchFamily="65" charset="-120"/>
              </a:rPr>
              <a:t>       </a:t>
            </a:r>
            <a:endParaRPr lang="en-US" altLang="zh-TW" sz="3200" dirty="0" smtClean="0">
              <a:solidFill>
                <a:prstClr val="black"/>
              </a:solidFill>
              <a:latin typeface="標楷體" pitchFamily="65" charset="-120"/>
              <a:ea typeface="標楷體" pitchFamily="65" charset="-120"/>
            </a:endParaRPr>
          </a:p>
          <a:p>
            <a:endParaRPr lang="en-US" altLang="zh-TW" sz="3200" dirty="0" smtClean="0">
              <a:solidFill>
                <a:prstClr val="black"/>
              </a:solidFill>
              <a:latin typeface="標楷體" pitchFamily="65" charset="-120"/>
              <a:ea typeface="標楷體" pitchFamily="65" charset="-120"/>
            </a:endParaRPr>
          </a:p>
          <a:p>
            <a:endParaRPr lang="en-US" altLang="zh-TW" dirty="0" smtClean="0">
              <a:solidFill>
                <a:prstClr val="black"/>
              </a:solidFill>
              <a:latin typeface="標楷體" pitchFamily="65" charset="-120"/>
              <a:ea typeface="標楷體" pitchFamily="65" charset="-120"/>
            </a:endParaRPr>
          </a:p>
          <a:p>
            <a:pPr marL="0" indent="0">
              <a:buNone/>
            </a:pPr>
            <a:endParaRPr lang="zh-TW" altLang="zh-TW" b="1" dirty="0">
              <a:latin typeface="標楷體" pitchFamily="65" charset="-120"/>
              <a:ea typeface="標楷體" pitchFamily="65" charset="-120"/>
            </a:endParaRPr>
          </a:p>
        </p:txBody>
      </p:sp>
      <p:sp>
        <p:nvSpPr>
          <p:cNvPr id="11" name="圓角矩形 10"/>
          <p:cNvSpPr/>
          <p:nvPr/>
        </p:nvSpPr>
        <p:spPr bwMode="auto">
          <a:xfrm>
            <a:off x="5436096" y="690559"/>
            <a:ext cx="2304256" cy="544219"/>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smtClean="0">
                <a:solidFill>
                  <a:prstClr val="white"/>
                </a:solidFill>
                <a:latin typeface="標楷體" panose="03000509000000000000" pitchFamily="65" charset="-120"/>
                <a:ea typeface="標楷體" panose="03000509000000000000" pitchFamily="65" charset="-120"/>
              </a:rPr>
              <a:t>補強性選修</a:t>
            </a:r>
            <a:endParaRPr lang="zh-TW" altLang="en-US" sz="3200" b="1" dirty="0">
              <a:solidFill>
                <a:prstClr val="white"/>
              </a:solidFill>
              <a:latin typeface="標楷體" panose="03000509000000000000" pitchFamily="65" charset="-120"/>
              <a:ea typeface="標楷體" panose="03000509000000000000" pitchFamily="65" charset="-120"/>
            </a:endParaRPr>
          </a:p>
        </p:txBody>
      </p:sp>
      <p:sp>
        <p:nvSpPr>
          <p:cNvPr id="12" name="文字方塊 20"/>
          <p:cNvSpPr txBox="1">
            <a:spLocks noChangeArrowheads="1"/>
          </p:cNvSpPr>
          <p:nvPr/>
        </p:nvSpPr>
        <p:spPr bwMode="auto">
          <a:xfrm>
            <a:off x="1254716" y="587831"/>
            <a:ext cx="6874074" cy="707886"/>
          </a:xfrm>
          <a:prstGeom prst="rect">
            <a:avLst/>
          </a:prstGeom>
          <a:noFill/>
          <a:ln w="9525">
            <a:noFill/>
            <a:miter lim="800000"/>
            <a:headEnd/>
            <a:tailEnd/>
          </a:ln>
        </p:spPr>
        <p:txBody>
          <a:bodyPr wrap="square">
            <a:spAutoFit/>
          </a:bodyPr>
          <a:lstStyle/>
          <a:p>
            <a:r>
              <a:rPr lang="zh-TW" altLang="en-US" sz="4000" b="1" dirty="0">
                <a:solidFill>
                  <a:prstClr val="black"/>
                </a:solidFill>
                <a:latin typeface="標楷體" panose="03000509000000000000" pitchFamily="65" charset="-120"/>
                <a:ea typeface="標楷體" panose="03000509000000000000" pitchFamily="65" charset="-120"/>
              </a:rPr>
              <a:t> </a:t>
            </a:r>
            <a:r>
              <a:rPr lang="zh-TW" altLang="en-US" sz="4000" b="1" dirty="0" smtClean="0">
                <a:solidFill>
                  <a:prstClr val="black"/>
                </a:solidFill>
                <a:latin typeface="標楷體" panose="03000509000000000000" pitchFamily="65" charset="-120"/>
                <a:ea typeface="標楷體" panose="03000509000000000000" pitchFamily="65" charset="-120"/>
              </a:rPr>
              <a:t>       規劃說明</a:t>
            </a:r>
            <a:endParaRPr lang="zh-TW" altLang="en-US" sz="4000" b="1" dirty="0">
              <a:solidFill>
                <a:prstClr val="black"/>
              </a:solidFill>
              <a:latin typeface="標楷體" panose="03000509000000000000" pitchFamily="65" charset="-120"/>
              <a:ea typeface="標楷體" panose="03000509000000000000" pitchFamily="65" charset="-120"/>
            </a:endParaRPr>
          </a:p>
        </p:txBody>
      </p:sp>
      <p:sp>
        <p:nvSpPr>
          <p:cNvPr id="13" name="圓角矩形 12"/>
          <p:cNvSpPr/>
          <p:nvPr/>
        </p:nvSpPr>
        <p:spPr bwMode="auto">
          <a:xfrm>
            <a:off x="899592" y="651612"/>
            <a:ext cx="2445028" cy="580325"/>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dirty="0" smtClean="0">
                <a:solidFill>
                  <a:prstClr val="white"/>
                </a:solidFill>
                <a:latin typeface="標楷體" panose="03000509000000000000" pitchFamily="65" charset="-120"/>
                <a:ea typeface="標楷體" panose="03000509000000000000" pitchFamily="65" charset="-120"/>
              </a:rPr>
              <a:t>選修</a:t>
            </a:r>
            <a:r>
              <a:rPr lang="zh-TW" altLang="zh-TW" sz="4000" dirty="0">
                <a:solidFill>
                  <a:prstClr val="white"/>
                </a:solidFill>
                <a:latin typeface="標楷體" pitchFamily="65" charset="-120"/>
                <a:ea typeface="標楷體" pitchFamily="65" charset="-120"/>
              </a:rPr>
              <a:t>課程</a:t>
            </a:r>
            <a:endParaRPr lang="zh-TW" altLang="en-US" sz="4000" dirty="0">
              <a:solidFill>
                <a:prstClr val="white"/>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7D4DB41-1B23-4351-A976-04981B1A1839}" type="slidenum">
              <a:rPr lang="zh-TW" altLang="en-US" smtClean="0"/>
              <a:t>32</a:t>
            </a:fld>
            <a:endParaRPr lang="zh-TW" altLang="en-US"/>
          </a:p>
        </p:txBody>
      </p:sp>
    </p:spTree>
    <p:extLst>
      <p:ext uri="{BB962C8B-B14F-4D97-AF65-F5344CB8AC3E}">
        <p14:creationId xmlns:p14="http://schemas.microsoft.com/office/powerpoint/2010/main" val="1026395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395536" y="1628800"/>
            <a:ext cx="8496944" cy="4873752"/>
          </a:xfrm>
        </p:spPr>
        <p:txBody>
          <a:bodyPr/>
          <a:lstStyle/>
          <a:p>
            <a:r>
              <a:rPr lang="zh-TW" altLang="en-US" sz="2800" dirty="0">
                <a:solidFill>
                  <a:prstClr val="black"/>
                </a:solidFill>
                <a:latin typeface="標楷體" pitchFamily="65" charset="-120"/>
                <a:ea typeface="標楷體" pitchFamily="65" charset="-120"/>
              </a:rPr>
              <a:t>本類課程由各校依照學生興趣、性向、能力與需求</a:t>
            </a:r>
            <a:r>
              <a:rPr lang="zh-TW" altLang="en-US" sz="2800" dirty="0" smtClean="0">
                <a:solidFill>
                  <a:prstClr val="black"/>
                </a:solidFill>
                <a:latin typeface="標楷體" pitchFamily="65" charset="-120"/>
                <a:ea typeface="標楷體" pitchFamily="65" charset="-120"/>
              </a:rPr>
              <a:t>開設，</a:t>
            </a:r>
            <a:r>
              <a:rPr lang="zh-TW" altLang="en-US" sz="2800" b="1" dirty="0" smtClean="0">
                <a:solidFill>
                  <a:srgbClr val="FF0000"/>
                </a:solidFill>
                <a:latin typeface="標楷體" pitchFamily="65" charset="-120"/>
                <a:ea typeface="標楷體" pitchFamily="65" charset="-120"/>
              </a:rPr>
              <a:t>各</a:t>
            </a:r>
            <a:r>
              <a:rPr lang="zh-TW" altLang="en-US" sz="2800" b="1" dirty="0">
                <a:solidFill>
                  <a:srgbClr val="FF0000"/>
                </a:solidFill>
                <a:latin typeface="標楷體" pitchFamily="65" charset="-120"/>
                <a:ea typeface="標楷體" pitchFamily="65" charset="-120"/>
              </a:rPr>
              <a:t>校至少供 </a:t>
            </a:r>
            <a:r>
              <a:rPr lang="en-US" altLang="zh-TW" sz="2800" b="1" dirty="0">
                <a:solidFill>
                  <a:srgbClr val="FF0000"/>
                </a:solidFill>
                <a:latin typeface="標楷體" pitchFamily="65" charset="-120"/>
                <a:ea typeface="標楷體" pitchFamily="65" charset="-120"/>
              </a:rPr>
              <a:t>6 </a:t>
            </a:r>
            <a:r>
              <a:rPr lang="zh-TW" altLang="en-US" sz="2800" b="1" dirty="0">
                <a:solidFill>
                  <a:srgbClr val="FF0000"/>
                </a:solidFill>
                <a:latin typeface="標楷體" pitchFamily="65" charset="-120"/>
                <a:ea typeface="標楷體" pitchFamily="65" charset="-120"/>
              </a:rPr>
              <a:t>學分課程</a:t>
            </a:r>
            <a:r>
              <a:rPr lang="zh-TW" altLang="en-US" sz="2800" dirty="0">
                <a:solidFill>
                  <a:prstClr val="black"/>
                </a:solidFill>
                <a:latin typeface="標楷體" pitchFamily="65" charset="-120"/>
                <a:ea typeface="標楷體" pitchFamily="65" charset="-120"/>
              </a:rPr>
              <a:t>供學生選修。本類課程可包括本土語文、第二外國語文</a:t>
            </a:r>
            <a:r>
              <a:rPr lang="en-US" altLang="zh-TW" sz="2800" dirty="0">
                <a:solidFill>
                  <a:prstClr val="black"/>
                </a:solidFill>
                <a:latin typeface="標楷體" pitchFamily="65" charset="-120"/>
                <a:ea typeface="標楷體" pitchFamily="65" charset="-120"/>
              </a:rPr>
              <a:t>(</a:t>
            </a:r>
            <a:r>
              <a:rPr lang="zh-TW" altLang="en-US" sz="2800" dirty="0">
                <a:solidFill>
                  <a:prstClr val="black"/>
                </a:solidFill>
                <a:latin typeface="標楷體" pitchFamily="65" charset="-120"/>
                <a:ea typeface="標楷體" pitchFamily="65" charset="-120"/>
              </a:rPr>
              <a:t>含新住民語文</a:t>
            </a:r>
            <a:r>
              <a:rPr lang="en-US" altLang="zh-TW" sz="2800" dirty="0">
                <a:solidFill>
                  <a:prstClr val="black"/>
                </a:solidFill>
                <a:latin typeface="標楷體" pitchFamily="65" charset="-120"/>
                <a:ea typeface="標楷體" pitchFamily="65" charset="-120"/>
              </a:rPr>
              <a:t>)</a:t>
            </a:r>
            <a:r>
              <a:rPr lang="zh-TW" altLang="en-US" sz="2800" dirty="0">
                <a:solidFill>
                  <a:prstClr val="black"/>
                </a:solidFill>
                <a:latin typeface="標楷體" pitchFamily="65" charset="-120"/>
                <a:ea typeface="標楷體" pitchFamily="65" charset="-120"/>
              </a:rPr>
              <a:t>、 全民國防教育、通識性課程、跨領域</a:t>
            </a:r>
            <a:r>
              <a:rPr lang="en-US" altLang="zh-TW" sz="2800" dirty="0">
                <a:solidFill>
                  <a:prstClr val="black"/>
                </a:solidFill>
                <a:latin typeface="標楷體" pitchFamily="65" charset="-120"/>
                <a:ea typeface="標楷體" pitchFamily="65" charset="-120"/>
              </a:rPr>
              <a:t>/</a:t>
            </a:r>
            <a:r>
              <a:rPr lang="zh-TW" altLang="en-US" sz="2800" dirty="0">
                <a:solidFill>
                  <a:prstClr val="black"/>
                </a:solidFill>
                <a:latin typeface="標楷體" pitchFamily="65" charset="-120"/>
                <a:ea typeface="標楷體" pitchFamily="65" charset="-120"/>
              </a:rPr>
              <a:t>科目專題、實作</a:t>
            </a:r>
            <a:r>
              <a:rPr lang="en-US" altLang="zh-TW" sz="2800" dirty="0">
                <a:solidFill>
                  <a:prstClr val="black"/>
                </a:solidFill>
                <a:latin typeface="標楷體" pitchFamily="65" charset="-120"/>
                <a:ea typeface="標楷體" pitchFamily="65" charset="-120"/>
              </a:rPr>
              <a:t>(</a:t>
            </a:r>
            <a:r>
              <a:rPr lang="zh-TW" altLang="en-US" sz="2800" dirty="0">
                <a:solidFill>
                  <a:prstClr val="black"/>
                </a:solidFill>
                <a:latin typeface="標楷體" pitchFamily="65" charset="-120"/>
                <a:ea typeface="標楷體" pitchFamily="65" charset="-120"/>
              </a:rPr>
              <a:t>實驗</a:t>
            </a:r>
            <a:r>
              <a:rPr lang="en-US" altLang="zh-TW" sz="2800" dirty="0">
                <a:solidFill>
                  <a:prstClr val="black"/>
                </a:solidFill>
                <a:latin typeface="標楷體" pitchFamily="65" charset="-120"/>
                <a:ea typeface="標楷體" pitchFamily="65" charset="-120"/>
              </a:rPr>
              <a:t>)</a:t>
            </a:r>
            <a:r>
              <a:rPr lang="zh-TW" altLang="en-US" sz="2800" dirty="0">
                <a:solidFill>
                  <a:prstClr val="black"/>
                </a:solidFill>
                <a:latin typeface="標楷體" pitchFamily="65" charset="-120"/>
                <a:ea typeface="標楷體" pitchFamily="65" charset="-120"/>
              </a:rPr>
              <a:t>及探索體驗、大學預修課程或職涯試探等各類課程。 </a:t>
            </a:r>
            <a:endParaRPr lang="en-US" altLang="zh-TW" sz="2800" dirty="0" smtClean="0">
              <a:solidFill>
                <a:prstClr val="black"/>
              </a:solidFill>
              <a:latin typeface="標楷體" pitchFamily="65" charset="-120"/>
              <a:ea typeface="標楷體" pitchFamily="65" charset="-120"/>
            </a:endParaRPr>
          </a:p>
          <a:p>
            <a:endParaRPr lang="en-US" altLang="zh-TW" dirty="0" smtClean="0">
              <a:solidFill>
                <a:prstClr val="black"/>
              </a:solidFill>
              <a:latin typeface="標楷體" pitchFamily="65" charset="-120"/>
              <a:ea typeface="標楷體" pitchFamily="65" charset="-120"/>
            </a:endParaRPr>
          </a:p>
          <a:p>
            <a:pPr marL="0" indent="0">
              <a:buNone/>
            </a:pPr>
            <a:endParaRPr lang="zh-TW" altLang="zh-TW" b="1" dirty="0">
              <a:latin typeface="標楷體" pitchFamily="65" charset="-120"/>
              <a:ea typeface="標楷體" pitchFamily="65" charset="-120"/>
            </a:endParaRPr>
          </a:p>
        </p:txBody>
      </p:sp>
      <p:sp>
        <p:nvSpPr>
          <p:cNvPr id="10" name="圓角矩形 9"/>
          <p:cNvSpPr/>
          <p:nvPr/>
        </p:nvSpPr>
        <p:spPr bwMode="auto">
          <a:xfrm>
            <a:off x="5445427" y="668739"/>
            <a:ext cx="1872208" cy="543002"/>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smtClean="0">
                <a:solidFill>
                  <a:prstClr val="white"/>
                </a:solidFill>
                <a:latin typeface="標楷體" panose="03000509000000000000" pitchFamily="65" charset="-120"/>
                <a:ea typeface="標楷體" panose="03000509000000000000" pitchFamily="65" charset="-120"/>
              </a:rPr>
              <a:t>多元選修 </a:t>
            </a:r>
            <a:endParaRPr lang="zh-TW" altLang="en-US" sz="3200" b="1" dirty="0">
              <a:solidFill>
                <a:prstClr val="white"/>
              </a:solidFill>
              <a:latin typeface="標楷體" panose="03000509000000000000" pitchFamily="65" charset="-120"/>
              <a:ea typeface="標楷體" panose="03000509000000000000" pitchFamily="65" charset="-120"/>
            </a:endParaRPr>
          </a:p>
        </p:txBody>
      </p:sp>
      <p:sp>
        <p:nvSpPr>
          <p:cNvPr id="12" name="文字方塊 20"/>
          <p:cNvSpPr txBox="1">
            <a:spLocks noChangeArrowheads="1"/>
          </p:cNvSpPr>
          <p:nvPr/>
        </p:nvSpPr>
        <p:spPr bwMode="auto">
          <a:xfrm>
            <a:off x="1254716" y="587831"/>
            <a:ext cx="6874074" cy="707886"/>
          </a:xfrm>
          <a:prstGeom prst="rect">
            <a:avLst/>
          </a:prstGeom>
          <a:noFill/>
          <a:ln w="9525">
            <a:noFill/>
            <a:miter lim="800000"/>
            <a:headEnd/>
            <a:tailEnd/>
          </a:ln>
        </p:spPr>
        <p:txBody>
          <a:bodyPr wrap="square">
            <a:spAutoFit/>
          </a:bodyPr>
          <a:lstStyle/>
          <a:p>
            <a:r>
              <a:rPr lang="zh-TW" altLang="en-US" sz="4000" b="1" dirty="0">
                <a:solidFill>
                  <a:prstClr val="black"/>
                </a:solidFill>
                <a:latin typeface="標楷體" panose="03000509000000000000" pitchFamily="65" charset="-120"/>
                <a:ea typeface="標楷體" panose="03000509000000000000" pitchFamily="65" charset="-120"/>
              </a:rPr>
              <a:t> </a:t>
            </a:r>
            <a:r>
              <a:rPr lang="zh-TW" altLang="en-US" sz="4000" b="1" dirty="0" smtClean="0">
                <a:solidFill>
                  <a:prstClr val="black"/>
                </a:solidFill>
                <a:latin typeface="標楷體" panose="03000509000000000000" pitchFamily="65" charset="-120"/>
                <a:ea typeface="標楷體" panose="03000509000000000000" pitchFamily="65" charset="-120"/>
              </a:rPr>
              <a:t>       規劃說明</a:t>
            </a:r>
            <a:endParaRPr lang="zh-TW" altLang="en-US" sz="4000" b="1" dirty="0">
              <a:solidFill>
                <a:prstClr val="black"/>
              </a:solidFill>
              <a:latin typeface="標楷體" panose="03000509000000000000" pitchFamily="65" charset="-120"/>
              <a:ea typeface="標楷體" panose="03000509000000000000" pitchFamily="65" charset="-120"/>
            </a:endParaRPr>
          </a:p>
        </p:txBody>
      </p:sp>
      <p:sp>
        <p:nvSpPr>
          <p:cNvPr id="13" name="圓角矩形 12"/>
          <p:cNvSpPr/>
          <p:nvPr/>
        </p:nvSpPr>
        <p:spPr bwMode="auto">
          <a:xfrm>
            <a:off x="899592" y="651612"/>
            <a:ext cx="2445028" cy="580325"/>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dirty="0" smtClean="0">
                <a:solidFill>
                  <a:prstClr val="white"/>
                </a:solidFill>
                <a:latin typeface="標楷體" panose="03000509000000000000" pitchFamily="65" charset="-120"/>
                <a:ea typeface="標楷體" panose="03000509000000000000" pitchFamily="65" charset="-120"/>
              </a:rPr>
              <a:t>選修</a:t>
            </a:r>
            <a:r>
              <a:rPr lang="zh-TW" altLang="zh-TW" sz="4000" dirty="0">
                <a:solidFill>
                  <a:prstClr val="white"/>
                </a:solidFill>
                <a:latin typeface="標楷體" pitchFamily="65" charset="-120"/>
                <a:ea typeface="標楷體" pitchFamily="65" charset="-120"/>
              </a:rPr>
              <a:t>課程</a:t>
            </a:r>
            <a:endParaRPr lang="zh-TW" altLang="en-US" sz="4000" dirty="0">
              <a:solidFill>
                <a:prstClr val="white"/>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B7D4DB41-1B23-4351-A976-04981B1A1839}" type="slidenum">
              <a:rPr lang="zh-TW" altLang="en-US" smtClean="0"/>
              <a:t>33</a:t>
            </a:fld>
            <a:endParaRPr lang="zh-TW" altLang="en-US"/>
          </a:p>
        </p:txBody>
      </p:sp>
    </p:spTree>
    <p:extLst>
      <p:ext uri="{BB962C8B-B14F-4D97-AF65-F5344CB8AC3E}">
        <p14:creationId xmlns:p14="http://schemas.microsoft.com/office/powerpoint/2010/main" val="1026395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62074"/>
          </a:xfrm>
        </p:spPr>
        <p:txBody>
          <a:bodyPr>
            <a:noAutofit/>
          </a:bodyPr>
          <a:lstStyle/>
          <a:p>
            <a:pPr algn="l"/>
            <a:r>
              <a:rPr lang="zh-TW" altLang="zh-TW" sz="4000" b="1" dirty="0">
                <a:solidFill>
                  <a:srgbClr val="7030A0"/>
                </a:solidFill>
                <a:latin typeface="標楷體" pitchFamily="65" charset="-120"/>
                <a:ea typeface="標楷體" pitchFamily="65" charset="-120"/>
              </a:rPr>
              <a:t>課程</a:t>
            </a:r>
            <a:r>
              <a:rPr lang="zh-TW" altLang="zh-TW" sz="4000" b="1" dirty="0" smtClean="0">
                <a:solidFill>
                  <a:srgbClr val="7030A0"/>
                </a:solidFill>
                <a:latin typeface="標楷體" pitchFamily="65" charset="-120"/>
                <a:ea typeface="標楷體" pitchFamily="65" charset="-120"/>
              </a:rPr>
              <a:t>架構</a:t>
            </a:r>
            <a:r>
              <a:rPr lang="en-US" altLang="zh-TW" sz="4000" b="1" dirty="0" smtClean="0">
                <a:solidFill>
                  <a:srgbClr val="7030A0"/>
                </a:solidFill>
                <a:latin typeface="標楷體" pitchFamily="65" charset="-120"/>
                <a:ea typeface="標楷體" pitchFamily="65" charset="-120"/>
              </a:rPr>
              <a:t>(</a:t>
            </a:r>
            <a:r>
              <a:rPr lang="zh-TW" altLang="zh-TW" sz="4000" b="1" dirty="0">
                <a:solidFill>
                  <a:srgbClr val="7030A0"/>
                </a:solidFill>
                <a:latin typeface="標楷體" pitchFamily="65" charset="-120"/>
                <a:ea typeface="標楷體" pitchFamily="65" charset="-120"/>
              </a:rPr>
              <a:t>課程規劃原則</a:t>
            </a:r>
            <a:r>
              <a:rPr lang="en-US" altLang="zh-TW" sz="4000" b="1" dirty="0" smtClean="0">
                <a:solidFill>
                  <a:srgbClr val="7030A0"/>
                </a:solidFill>
                <a:latin typeface="標楷體" pitchFamily="65" charset="-120"/>
                <a:ea typeface="標楷體" pitchFamily="65" charset="-120"/>
              </a:rPr>
              <a:t>)</a:t>
            </a:r>
            <a:r>
              <a:rPr lang="zh-TW" altLang="en-US" sz="4000" b="1" dirty="0" smtClean="0">
                <a:solidFill>
                  <a:srgbClr val="7030A0"/>
                </a:solidFill>
                <a:latin typeface="標楷體" pitchFamily="65" charset="-120"/>
                <a:ea typeface="標楷體" pitchFamily="65" charset="-120"/>
              </a:rPr>
              <a:t> </a:t>
            </a:r>
            <a:r>
              <a:rPr lang="en-US" altLang="zh-TW" sz="2000" b="1" dirty="0" smtClean="0">
                <a:solidFill>
                  <a:srgbClr val="7030A0"/>
                </a:solidFill>
                <a:latin typeface="標楷體" pitchFamily="65" charset="-120"/>
                <a:ea typeface="標楷體" pitchFamily="65" charset="-120"/>
              </a:rPr>
              <a:t>1/8</a:t>
            </a:r>
            <a:endParaRPr lang="zh-TW" altLang="en-US" sz="4000" b="1" dirty="0">
              <a:solidFill>
                <a:srgbClr val="7030A0"/>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pPr marL="0" indent="0">
              <a:buNone/>
            </a:pPr>
            <a:r>
              <a:rPr lang="zh-TW" altLang="en-US" dirty="0"/>
              <a:t> </a:t>
            </a:r>
            <a:endParaRPr lang="en-US" altLang="zh-TW" dirty="0" smtClean="0">
              <a:latin typeface="標楷體" pitchFamily="65" charset="-120"/>
              <a:ea typeface="標楷體" pitchFamily="65" charset="-120"/>
            </a:endParaRPr>
          </a:p>
        </p:txBody>
      </p:sp>
      <p:pic>
        <p:nvPicPr>
          <p:cNvPr id="4" name="圖片 3"/>
          <p:cNvPicPr/>
          <p:nvPr/>
        </p:nvPicPr>
        <p:blipFill rotWithShape="1">
          <a:blip r:embed="rId3" cstate="print">
            <a:extLst>
              <a:ext uri="{28A0092B-C50C-407E-A947-70E740481C1C}">
                <a14:useLocalDpi xmlns:a14="http://schemas.microsoft.com/office/drawing/2010/main" val="0"/>
              </a:ext>
            </a:extLst>
          </a:blip>
          <a:srcRect l="4249" t="23047" r="22754" b="9138"/>
          <a:stretch/>
        </p:blipFill>
        <p:spPr bwMode="auto">
          <a:xfrm>
            <a:off x="703446" y="1073021"/>
            <a:ext cx="7834064" cy="5605670"/>
          </a:xfrm>
          <a:prstGeom prst="rect">
            <a:avLst/>
          </a:prstGeom>
          <a:ln>
            <a:solidFill>
              <a:srgbClr val="FF0000"/>
            </a:solidFill>
          </a:ln>
          <a:extLst>
            <a:ext uri="{53640926-AAD7-44D8-BBD7-CCE9431645EC}">
              <a14:shadowObscured xmlns:a14="http://schemas.microsoft.com/office/drawing/2010/main"/>
            </a:ext>
          </a:extLst>
        </p:spPr>
      </p:pic>
      <p:sp>
        <p:nvSpPr>
          <p:cNvPr id="8" name="圓角矩形 7"/>
          <p:cNvSpPr/>
          <p:nvPr/>
        </p:nvSpPr>
        <p:spPr>
          <a:xfrm>
            <a:off x="5724128" y="1340768"/>
            <a:ext cx="1296144" cy="51845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9" name="圓角矩形 8"/>
          <p:cNvSpPr/>
          <p:nvPr/>
        </p:nvSpPr>
        <p:spPr>
          <a:xfrm>
            <a:off x="3059832" y="1317036"/>
            <a:ext cx="1296144" cy="51845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p:txBody>
          <a:bodyPr/>
          <a:lstStyle/>
          <a:p>
            <a:fld id="{B7D4DB41-1B23-4351-A976-04981B1A1839}" type="slidenum">
              <a:rPr lang="zh-TW" altLang="en-US" smtClean="0"/>
              <a:t>34</a:t>
            </a:fld>
            <a:endParaRPr lang="zh-TW" altLang="en-US"/>
          </a:p>
        </p:txBody>
      </p:sp>
    </p:spTree>
    <p:extLst>
      <p:ext uri="{BB962C8B-B14F-4D97-AF65-F5344CB8AC3E}">
        <p14:creationId xmlns:p14="http://schemas.microsoft.com/office/powerpoint/2010/main" val="913035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6531" y="181332"/>
            <a:ext cx="8229600" cy="634082"/>
          </a:xfrm>
        </p:spPr>
        <p:txBody>
          <a:bodyPr>
            <a:normAutofit fontScale="90000"/>
          </a:bodyPr>
          <a:lstStyle/>
          <a:p>
            <a:pPr algn="l"/>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zh-TW" b="1" dirty="0" smtClean="0">
                <a:solidFill>
                  <a:srgbClr val="7030A0"/>
                </a:solidFill>
                <a:latin typeface="標楷體" pitchFamily="65" charset="-120"/>
                <a:ea typeface="標楷體" pitchFamily="65" charset="-120"/>
              </a:rPr>
              <a:t>課程</a:t>
            </a:r>
            <a:r>
              <a:rPr lang="zh-TW" altLang="zh-TW" b="1" dirty="0">
                <a:solidFill>
                  <a:srgbClr val="7030A0"/>
                </a:solidFill>
                <a:latin typeface="標楷體" pitchFamily="65" charset="-120"/>
                <a:ea typeface="標楷體" pitchFamily="65" charset="-120"/>
              </a:rPr>
              <a:t>架構</a:t>
            </a:r>
            <a:r>
              <a:rPr lang="en-US" altLang="zh-TW" b="1" dirty="0">
                <a:solidFill>
                  <a:srgbClr val="7030A0"/>
                </a:solidFill>
                <a:latin typeface="標楷體" pitchFamily="65" charset="-120"/>
                <a:ea typeface="標楷體" pitchFamily="65" charset="-120"/>
              </a:rPr>
              <a:t>(</a:t>
            </a:r>
            <a:r>
              <a:rPr lang="zh-TW" altLang="zh-TW" b="1" dirty="0">
                <a:solidFill>
                  <a:srgbClr val="7030A0"/>
                </a:solidFill>
                <a:latin typeface="標楷體" pitchFamily="65" charset="-120"/>
                <a:ea typeface="標楷體" pitchFamily="65" charset="-120"/>
              </a:rPr>
              <a:t>課程規劃原則</a:t>
            </a:r>
            <a:r>
              <a:rPr lang="en-US" altLang="zh-TW" b="1" dirty="0" smtClean="0">
                <a:solidFill>
                  <a:srgbClr val="7030A0"/>
                </a:solidFill>
                <a:latin typeface="標楷體" pitchFamily="65" charset="-120"/>
                <a:ea typeface="標楷體" pitchFamily="65" charset="-120"/>
              </a:rPr>
              <a:t>)</a:t>
            </a:r>
            <a:r>
              <a:rPr lang="en-US" altLang="zh-TW" sz="2000" b="1" dirty="0">
                <a:solidFill>
                  <a:srgbClr val="7030A0"/>
                </a:solidFill>
                <a:latin typeface="標楷體" pitchFamily="65" charset="-120"/>
                <a:ea typeface="標楷體" pitchFamily="65" charset="-120"/>
              </a:rPr>
              <a:t> </a:t>
            </a:r>
            <a:r>
              <a:rPr lang="en-US" altLang="zh-TW" sz="2000" b="1" dirty="0" smtClean="0">
                <a:solidFill>
                  <a:srgbClr val="7030A0"/>
                </a:solidFill>
                <a:latin typeface="標楷體" pitchFamily="65" charset="-120"/>
                <a:ea typeface="標楷體" pitchFamily="65" charset="-120"/>
              </a:rPr>
              <a:t>2/8</a:t>
            </a:r>
            <a:endParaRPr lang="zh-TW" altLang="en-US" sz="3600" b="1" dirty="0">
              <a:solidFill>
                <a:srgbClr val="7030A0"/>
              </a:solidFill>
            </a:endParaRPr>
          </a:p>
        </p:txBody>
      </p:sp>
      <p:pic>
        <p:nvPicPr>
          <p:cNvPr id="4" name="內容版面配置區 3"/>
          <p:cNvPicPr>
            <a:picLocks noGrp="1"/>
          </p:cNvPicPr>
          <p:nvPr>
            <p:ph sz="quarter" idx="1"/>
          </p:nvPr>
        </p:nvPicPr>
        <p:blipFill rotWithShape="1">
          <a:blip r:embed="rId2" cstate="print">
            <a:extLst>
              <a:ext uri="{28A0092B-C50C-407E-A947-70E740481C1C}">
                <a14:useLocalDpi xmlns:a14="http://schemas.microsoft.com/office/drawing/2010/main" val="0"/>
              </a:ext>
            </a:extLst>
          </a:blip>
          <a:srcRect l="20346" t="15251" r="34648" b="21049"/>
          <a:stretch/>
        </p:blipFill>
        <p:spPr bwMode="auto">
          <a:xfrm>
            <a:off x="539552" y="908720"/>
            <a:ext cx="7632848" cy="5911179"/>
          </a:xfrm>
          <a:prstGeom prst="rect">
            <a:avLst/>
          </a:prstGeom>
          <a:ln>
            <a:solidFill>
              <a:srgbClr val="FF0000"/>
            </a:solidFill>
          </a:ln>
          <a:extLst>
            <a:ext uri="{53640926-AAD7-44D8-BBD7-CCE9431645EC}">
              <a14:shadowObscured xmlns:a14="http://schemas.microsoft.com/office/drawing/2010/main"/>
            </a:ext>
          </a:extLst>
        </p:spPr>
      </p:pic>
      <p:sp>
        <p:nvSpPr>
          <p:cNvPr id="5" name="圓角矩形 4"/>
          <p:cNvSpPr/>
          <p:nvPr/>
        </p:nvSpPr>
        <p:spPr>
          <a:xfrm>
            <a:off x="5868144" y="1484784"/>
            <a:ext cx="2304256" cy="1800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5868144" y="4869160"/>
            <a:ext cx="2376264" cy="17281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fld id="{B7D4DB41-1B23-4351-A976-04981B1A1839}" type="slidenum">
              <a:rPr lang="zh-TW" altLang="en-US" smtClean="0"/>
              <a:t>35</a:t>
            </a:fld>
            <a:endParaRPr lang="zh-TW" altLang="en-US"/>
          </a:p>
        </p:txBody>
      </p:sp>
    </p:spTree>
    <p:extLst>
      <p:ext uri="{BB962C8B-B14F-4D97-AF65-F5344CB8AC3E}">
        <p14:creationId xmlns:p14="http://schemas.microsoft.com/office/powerpoint/2010/main" val="19996192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706090"/>
          </a:xfrm>
        </p:spPr>
        <p:txBody>
          <a:bodyPr>
            <a:normAutofit fontScale="90000"/>
          </a:bodyPr>
          <a:lstStyle/>
          <a:p>
            <a:pPr algn="l"/>
            <a:r>
              <a:rPr lang="zh-TW" altLang="zh-TW" b="1" dirty="0">
                <a:solidFill>
                  <a:srgbClr val="7030A0"/>
                </a:solidFill>
                <a:latin typeface="標楷體" pitchFamily="65" charset="-120"/>
                <a:ea typeface="標楷體" pitchFamily="65" charset="-120"/>
              </a:rPr>
              <a:t>課程架構</a:t>
            </a:r>
            <a:r>
              <a:rPr lang="en-US" altLang="zh-TW" b="1" dirty="0">
                <a:solidFill>
                  <a:srgbClr val="7030A0"/>
                </a:solidFill>
                <a:latin typeface="標楷體" pitchFamily="65" charset="-120"/>
                <a:ea typeface="標楷體" pitchFamily="65" charset="-120"/>
              </a:rPr>
              <a:t>(</a:t>
            </a:r>
            <a:r>
              <a:rPr lang="zh-TW" altLang="zh-TW" b="1" dirty="0">
                <a:solidFill>
                  <a:srgbClr val="7030A0"/>
                </a:solidFill>
                <a:latin typeface="標楷體" pitchFamily="65" charset="-120"/>
                <a:ea typeface="標楷體" pitchFamily="65" charset="-120"/>
              </a:rPr>
              <a:t>課程規劃原則</a:t>
            </a:r>
            <a:r>
              <a:rPr lang="en-US" altLang="zh-TW" sz="4000" b="1" dirty="0" smtClean="0">
                <a:solidFill>
                  <a:srgbClr val="7030A0"/>
                </a:solidFill>
                <a:latin typeface="標楷體" pitchFamily="65" charset="-120"/>
                <a:ea typeface="標楷體" pitchFamily="65" charset="-120"/>
              </a:rPr>
              <a:t>)</a:t>
            </a:r>
            <a:r>
              <a:rPr lang="en-US" altLang="zh-TW" sz="2000" b="1" dirty="0">
                <a:solidFill>
                  <a:srgbClr val="7030A0"/>
                </a:solidFill>
                <a:latin typeface="標楷體" pitchFamily="65" charset="-120"/>
                <a:ea typeface="標楷體" pitchFamily="65" charset="-120"/>
              </a:rPr>
              <a:t> </a:t>
            </a:r>
            <a:r>
              <a:rPr lang="en-US" altLang="zh-TW" sz="2000" b="1" dirty="0" smtClean="0">
                <a:solidFill>
                  <a:srgbClr val="7030A0"/>
                </a:solidFill>
                <a:latin typeface="標楷體" pitchFamily="65" charset="-120"/>
                <a:ea typeface="標楷體" pitchFamily="65" charset="-120"/>
              </a:rPr>
              <a:t>3/8</a:t>
            </a:r>
            <a:endParaRPr lang="zh-TW" altLang="en-US" sz="3200" b="1" dirty="0">
              <a:solidFill>
                <a:srgbClr val="7030A0"/>
              </a:solidFill>
            </a:endParaRPr>
          </a:p>
        </p:txBody>
      </p:sp>
      <p:pic>
        <p:nvPicPr>
          <p:cNvPr id="4" name="內容版面配置區 3"/>
          <p:cNvPicPr>
            <a:picLocks noGrp="1"/>
          </p:cNvPicPr>
          <p:nvPr>
            <p:ph sz="quarter" idx="1"/>
          </p:nvPr>
        </p:nvPicPr>
        <p:blipFill rotWithShape="1">
          <a:blip r:embed="rId2">
            <a:extLst>
              <a:ext uri="{28A0092B-C50C-407E-A947-70E740481C1C}">
                <a14:useLocalDpi xmlns:a14="http://schemas.microsoft.com/office/drawing/2010/main" val="0"/>
              </a:ext>
            </a:extLst>
          </a:blip>
          <a:srcRect l="20519" t="8387" r="33921" b="16814"/>
          <a:stretch/>
        </p:blipFill>
        <p:spPr bwMode="auto">
          <a:xfrm>
            <a:off x="634482" y="890059"/>
            <a:ext cx="7595119" cy="5865304"/>
          </a:xfrm>
          <a:prstGeom prst="rect">
            <a:avLst/>
          </a:prstGeom>
          <a:ln>
            <a:solidFill>
              <a:srgbClr val="FF0000"/>
            </a:solidFill>
          </a:ln>
          <a:extLst>
            <a:ext uri="{53640926-AAD7-44D8-BBD7-CCE9431645EC}">
              <a14:shadowObscured xmlns:a14="http://schemas.microsoft.com/office/drawing/2010/main"/>
            </a:ext>
          </a:extLst>
        </p:spPr>
      </p:pic>
      <p:sp>
        <p:nvSpPr>
          <p:cNvPr id="3" name="圓角矩形 2"/>
          <p:cNvSpPr/>
          <p:nvPr/>
        </p:nvSpPr>
        <p:spPr>
          <a:xfrm>
            <a:off x="5724128" y="1268760"/>
            <a:ext cx="2448272"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5652120" y="3933056"/>
            <a:ext cx="2376264"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5724128" y="4509120"/>
            <a:ext cx="2304256"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投影片編號版面配置區 7"/>
          <p:cNvSpPr>
            <a:spLocks noGrp="1"/>
          </p:cNvSpPr>
          <p:nvPr>
            <p:ph type="sldNum" sz="quarter" idx="12"/>
          </p:nvPr>
        </p:nvSpPr>
        <p:spPr/>
        <p:txBody>
          <a:bodyPr/>
          <a:lstStyle/>
          <a:p>
            <a:fld id="{B7D4DB41-1B23-4351-A976-04981B1A1839}" type="slidenum">
              <a:rPr lang="zh-TW" altLang="en-US" smtClean="0"/>
              <a:t>36</a:t>
            </a:fld>
            <a:endParaRPr lang="zh-TW" altLang="en-US"/>
          </a:p>
        </p:txBody>
      </p:sp>
    </p:spTree>
    <p:extLst>
      <p:ext uri="{BB962C8B-B14F-4D97-AF65-F5344CB8AC3E}">
        <p14:creationId xmlns:p14="http://schemas.microsoft.com/office/powerpoint/2010/main" val="2853850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274638"/>
            <a:ext cx="7499176" cy="922114"/>
          </a:xfrm>
        </p:spPr>
        <p:txBody>
          <a:bodyPr>
            <a:normAutofit/>
          </a:bodyPr>
          <a:lstStyle/>
          <a:p>
            <a:pPr algn="l"/>
            <a:r>
              <a:rPr lang="zh-TW" altLang="zh-TW" sz="4000" b="1" dirty="0">
                <a:solidFill>
                  <a:srgbClr val="7030A0"/>
                </a:solidFill>
                <a:latin typeface="標楷體" pitchFamily="65" charset="-120"/>
                <a:ea typeface="標楷體" pitchFamily="65" charset="-120"/>
              </a:rPr>
              <a:t>課程</a:t>
            </a:r>
            <a:r>
              <a:rPr lang="zh-TW" altLang="zh-TW" sz="4000" b="1" dirty="0" smtClean="0">
                <a:solidFill>
                  <a:srgbClr val="7030A0"/>
                </a:solidFill>
                <a:latin typeface="標楷體" pitchFamily="65" charset="-120"/>
                <a:ea typeface="標楷體" pitchFamily="65" charset="-120"/>
              </a:rPr>
              <a:t>架構</a:t>
            </a:r>
            <a:r>
              <a:rPr lang="en-US" altLang="zh-TW" sz="4000" b="1" dirty="0" smtClean="0">
                <a:solidFill>
                  <a:srgbClr val="7030A0"/>
                </a:solidFill>
                <a:latin typeface="標楷體" pitchFamily="65" charset="-120"/>
                <a:ea typeface="標楷體" pitchFamily="65" charset="-120"/>
              </a:rPr>
              <a:t>(</a:t>
            </a:r>
            <a:r>
              <a:rPr lang="zh-TW" altLang="zh-TW" sz="4000" b="1" dirty="0">
                <a:solidFill>
                  <a:srgbClr val="7030A0"/>
                </a:solidFill>
                <a:latin typeface="標楷體" pitchFamily="65" charset="-120"/>
                <a:ea typeface="標楷體" pitchFamily="65" charset="-120"/>
              </a:rPr>
              <a:t>課程規劃原則</a:t>
            </a:r>
            <a:r>
              <a:rPr lang="en-US" altLang="zh-TW" sz="4000" b="1" dirty="0" smtClean="0">
                <a:solidFill>
                  <a:srgbClr val="7030A0"/>
                </a:solidFill>
                <a:latin typeface="標楷體" pitchFamily="65" charset="-120"/>
                <a:ea typeface="標楷體" pitchFamily="65" charset="-120"/>
              </a:rPr>
              <a:t>)</a:t>
            </a:r>
            <a:r>
              <a:rPr lang="en-US" altLang="zh-TW" sz="2000" b="1" dirty="0">
                <a:solidFill>
                  <a:srgbClr val="7030A0"/>
                </a:solidFill>
                <a:latin typeface="標楷體" pitchFamily="65" charset="-120"/>
                <a:ea typeface="標楷體" pitchFamily="65" charset="-120"/>
              </a:rPr>
              <a:t> </a:t>
            </a:r>
            <a:r>
              <a:rPr lang="en-US" altLang="zh-TW" sz="2000" b="1" dirty="0" smtClean="0">
                <a:solidFill>
                  <a:srgbClr val="7030A0"/>
                </a:solidFill>
                <a:latin typeface="標楷體" pitchFamily="65" charset="-120"/>
                <a:ea typeface="標楷體" pitchFamily="65" charset="-120"/>
              </a:rPr>
              <a:t>4/8</a:t>
            </a:r>
            <a:endParaRPr lang="zh-TW" altLang="en-US" sz="4000" b="1" dirty="0">
              <a:solidFill>
                <a:srgbClr val="7030A0"/>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r>
              <a:rPr lang="zh-TW" altLang="en-US" dirty="0"/>
              <a:t> </a:t>
            </a:r>
            <a:r>
              <a:rPr lang="zh-TW" altLang="en-US" sz="2800" dirty="0" smtClean="0">
                <a:solidFill>
                  <a:srgbClr val="FF0000"/>
                </a:solidFill>
                <a:latin typeface="標楷體" pitchFamily="65" charset="-120"/>
                <a:ea typeface="標楷體" pitchFamily="65" charset="-120"/>
              </a:rPr>
              <a:t>部定必修</a:t>
            </a:r>
            <a:endParaRPr lang="en-US" altLang="zh-TW" sz="2800" dirty="0" smtClean="0">
              <a:solidFill>
                <a:srgbClr val="FF0000"/>
              </a:solidFill>
              <a:latin typeface="標楷體" pitchFamily="65" charset="-120"/>
              <a:ea typeface="標楷體" pitchFamily="65" charset="-120"/>
            </a:endParaRPr>
          </a:p>
          <a:p>
            <a:pPr marL="0" indent="0">
              <a:buNone/>
            </a:pPr>
            <a:r>
              <a:rPr lang="en-US" altLang="zh-TW" sz="2800" dirty="0" smtClean="0">
                <a:latin typeface="標楷體" pitchFamily="65" charset="-120"/>
                <a:ea typeface="標楷體" pitchFamily="65" charset="-120"/>
              </a:rPr>
              <a:t>1</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各領域</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科目授課年段與學分</a:t>
            </a:r>
            <a:r>
              <a:rPr lang="zh-TW" altLang="en-US" sz="2800" dirty="0" smtClean="0">
                <a:latin typeface="標楷體" pitchFamily="65" charset="-120"/>
                <a:ea typeface="標楷體" pitchFamily="65" charset="-120"/>
              </a:rPr>
              <a:t>配置</a:t>
            </a:r>
            <a:r>
              <a:rPr lang="zh-TW" altLang="en-US" sz="2800" dirty="0">
                <a:latin typeface="標楷體" pitchFamily="65" charset="-120"/>
                <a:ea typeface="標楷體" pitchFamily="65" charset="-120"/>
              </a:rPr>
              <a:t>依據領域</a:t>
            </a:r>
            <a:r>
              <a:rPr lang="zh-TW" altLang="en-US" sz="2800" dirty="0" smtClean="0">
                <a:latin typeface="標楷體" pitchFamily="65" charset="-120"/>
                <a:ea typeface="標楷體" pitchFamily="65" charset="-120"/>
              </a:rPr>
              <a:t>綱</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要</a:t>
            </a:r>
            <a:r>
              <a:rPr lang="zh-TW" altLang="en-US" sz="2800" dirty="0">
                <a:latin typeface="標楷體" pitchFamily="65" charset="-120"/>
                <a:ea typeface="標楷體" pitchFamily="65" charset="-120"/>
              </a:rPr>
              <a:t>，</a:t>
            </a:r>
            <a:r>
              <a:rPr lang="zh-TW" altLang="en-US" sz="2800" dirty="0" smtClean="0">
                <a:latin typeface="標楷體" pitchFamily="65" charset="-120"/>
                <a:ea typeface="標楷體" pitchFamily="65" charset="-120"/>
              </a:rPr>
              <a:t>由學校</a:t>
            </a:r>
            <a:r>
              <a:rPr lang="zh-TW" altLang="en-US" sz="2800" dirty="0" smtClean="0">
                <a:solidFill>
                  <a:srgbClr val="FF0000"/>
                </a:solidFill>
                <a:latin typeface="標楷體" pitchFamily="65" charset="-120"/>
                <a:ea typeface="標楷體" pitchFamily="65" charset="-120"/>
              </a:rPr>
              <a:t>課程發展</a:t>
            </a:r>
            <a:r>
              <a:rPr lang="zh-TW" altLang="en-US" sz="2800" dirty="0">
                <a:solidFill>
                  <a:srgbClr val="FF0000"/>
                </a:solidFill>
                <a:latin typeface="標楷體" pitchFamily="65" charset="-120"/>
                <a:ea typeface="標楷體" pitchFamily="65" charset="-120"/>
              </a:rPr>
              <a:t>委員會通</a:t>
            </a:r>
            <a:r>
              <a:rPr lang="zh-TW" altLang="en-US" sz="2800" dirty="0">
                <a:latin typeface="標楷體" pitchFamily="65" charset="-120"/>
                <a:ea typeface="標楷體" pitchFamily="65" charset="-120"/>
              </a:rPr>
              <a:t>過後實施。</a:t>
            </a:r>
          </a:p>
          <a:p>
            <a:pPr marL="0" indent="0">
              <a:buNone/>
            </a:pPr>
            <a:r>
              <a:rPr lang="en-US" altLang="zh-TW" sz="2800" dirty="0">
                <a:latin typeface="標楷體" pitchFamily="65" charset="-120"/>
                <a:ea typeface="標楷體" pitchFamily="65" charset="-120"/>
              </a:rPr>
              <a:t>2.</a:t>
            </a:r>
            <a:r>
              <a:rPr lang="zh-TW" altLang="en-US" sz="2800" dirty="0">
                <a:latin typeface="標楷體" pitchFamily="65" charset="-120"/>
                <a:ea typeface="標楷體" pitchFamily="65" charset="-120"/>
              </a:rPr>
              <a:t>國語文部定必修</a:t>
            </a:r>
            <a:r>
              <a:rPr lang="zh-TW" altLang="en-US" sz="2800" dirty="0">
                <a:solidFill>
                  <a:srgbClr val="FF0000"/>
                </a:solidFill>
                <a:latin typeface="標楷體" pitchFamily="65" charset="-120"/>
                <a:ea typeface="標楷體" pitchFamily="65" charset="-120"/>
              </a:rPr>
              <a:t>含</a:t>
            </a:r>
            <a:r>
              <a:rPr lang="zh-TW" altLang="en-US" sz="2800" dirty="0">
                <a:latin typeface="標楷體" pitchFamily="65" charset="-120"/>
                <a:ea typeface="標楷體" pitchFamily="65" charset="-120"/>
              </a:rPr>
              <a:t>中華文化</a:t>
            </a:r>
            <a:r>
              <a:rPr lang="zh-TW" altLang="en-US" sz="2800" dirty="0" smtClean="0">
                <a:latin typeface="標楷體" pitchFamily="65" charset="-120"/>
                <a:ea typeface="標楷體" pitchFamily="65" charset="-120"/>
              </a:rPr>
              <a:t>基本</a:t>
            </a:r>
            <a:r>
              <a:rPr lang="zh-TW" altLang="en-US" sz="2800" dirty="0">
                <a:latin typeface="標楷體" pitchFamily="65" charset="-120"/>
                <a:ea typeface="標楷體" pitchFamily="65" charset="-120"/>
              </a:rPr>
              <a:t>教材</a:t>
            </a: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學分</a:t>
            </a:r>
            <a:r>
              <a:rPr lang="zh-TW" altLang="en-US" sz="2800" dirty="0">
                <a:latin typeface="標楷體" pitchFamily="65" charset="-120"/>
                <a:ea typeface="標楷體" pitchFamily="65" charset="-120"/>
              </a:rPr>
              <a:t>。</a:t>
            </a:r>
          </a:p>
          <a:p>
            <a:pPr marL="0" indent="0">
              <a:buNone/>
            </a:pPr>
            <a:r>
              <a:rPr lang="en-US" altLang="zh-TW" sz="2800" dirty="0">
                <a:latin typeface="標楷體" pitchFamily="65" charset="-120"/>
                <a:ea typeface="標楷體" pitchFamily="65" charset="-120"/>
              </a:rPr>
              <a:t>3.</a:t>
            </a:r>
            <a:r>
              <a:rPr lang="zh-TW" altLang="en-US" sz="2800" dirty="0">
                <a:latin typeface="標楷體" pitchFamily="65" charset="-120"/>
                <a:ea typeface="標楷體" pitchFamily="65" charset="-120"/>
              </a:rPr>
              <a:t>數學部定必修課程於第二學</a:t>
            </a:r>
            <a:r>
              <a:rPr lang="zh-TW" altLang="en-US" sz="2800" dirty="0" smtClean="0">
                <a:latin typeface="標楷體" pitchFamily="65" charset="-120"/>
                <a:ea typeface="標楷體" pitchFamily="65" charset="-120"/>
              </a:rPr>
              <a:t>年設計</a:t>
            </a:r>
            <a:r>
              <a:rPr lang="zh-TW" altLang="en-US" sz="2800" dirty="0">
                <a:latin typeface="標楷體" pitchFamily="65" charset="-120"/>
                <a:ea typeface="標楷體" pitchFamily="65" charset="-120"/>
              </a:rPr>
              <a:t>兩類課程</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學生依</a:t>
            </a:r>
            <a:r>
              <a:rPr lang="zh-TW" altLang="en-US" sz="2800" dirty="0">
                <a:latin typeface="標楷體" pitchFamily="65" charset="-120"/>
                <a:ea typeface="標楷體" pitchFamily="65" charset="-120"/>
              </a:rPr>
              <a:t>適性</a:t>
            </a:r>
            <a:r>
              <a:rPr lang="zh-TW" altLang="en-US" sz="2800" dirty="0" smtClean="0">
                <a:latin typeface="標楷體" pitchFamily="65" charset="-120"/>
                <a:ea typeface="標楷體" pitchFamily="65" charset="-120"/>
              </a:rPr>
              <a:t>發展</a:t>
            </a:r>
            <a:r>
              <a:rPr lang="zh-TW" altLang="en-US" sz="2800" dirty="0">
                <a:latin typeface="標楷體" pitchFamily="65" charset="-120"/>
                <a:ea typeface="標楷體" pitchFamily="65" charset="-120"/>
              </a:rPr>
              <a:t>之需要，應選擇一類修習。</a:t>
            </a:r>
          </a:p>
          <a:p>
            <a:pPr marL="0" indent="0">
              <a:buNone/>
            </a:pPr>
            <a:r>
              <a:rPr lang="en-US" altLang="zh-TW" sz="2800" dirty="0">
                <a:latin typeface="標楷體" pitchFamily="65" charset="-120"/>
                <a:ea typeface="標楷體" pitchFamily="65" charset="-120"/>
              </a:rPr>
              <a:t>4.</a:t>
            </a:r>
            <a:r>
              <a:rPr lang="zh-TW" altLang="en-US" sz="2800" dirty="0">
                <a:latin typeface="標楷體" pitchFamily="65" charset="-120"/>
                <a:ea typeface="標楷體" pitchFamily="65" charset="-120"/>
              </a:rPr>
              <a:t>自然科學領域每科至少須修</a:t>
            </a:r>
            <a:r>
              <a:rPr lang="zh-TW" altLang="en-US" sz="2800" dirty="0" smtClean="0">
                <a:latin typeface="標楷體" pitchFamily="65" charset="-120"/>
                <a:ea typeface="標楷體" pitchFamily="65" charset="-120"/>
              </a:rPr>
              <a:t>習</a:t>
            </a: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學分</a:t>
            </a:r>
            <a:r>
              <a:rPr lang="zh-TW" altLang="en-US" sz="2800" dirty="0">
                <a:latin typeface="標楷體" pitchFamily="65" charset="-120"/>
                <a:ea typeface="標楷體" pitchFamily="65" charset="-120"/>
              </a:rPr>
              <a:t>。</a:t>
            </a:r>
          </a:p>
          <a:p>
            <a:pPr marL="0" indent="0">
              <a:buNone/>
            </a:pPr>
            <a:r>
              <a:rPr lang="en-US" altLang="zh-TW" sz="2800" dirty="0">
                <a:latin typeface="標楷體" pitchFamily="65" charset="-120"/>
                <a:ea typeface="標楷體" pitchFamily="65" charset="-120"/>
              </a:rPr>
              <a:t>5.</a:t>
            </a:r>
            <a:r>
              <a:rPr lang="zh-TW" altLang="en-US" sz="2800" dirty="0">
                <a:latin typeface="標楷體" pitchFamily="65" charset="-120"/>
                <a:ea typeface="標楷體" pitchFamily="65" charset="-120"/>
              </a:rPr>
              <a:t>藝術領域每科至少須修習</a:t>
            </a: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學分</a:t>
            </a:r>
            <a:r>
              <a:rPr lang="zh-TW" altLang="en-US" sz="2800" dirty="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37</a:t>
            </a:fld>
            <a:endParaRPr lang="zh-TW" altLang="en-US"/>
          </a:p>
        </p:txBody>
      </p:sp>
    </p:spTree>
    <p:extLst>
      <p:ext uri="{BB962C8B-B14F-4D97-AF65-F5344CB8AC3E}">
        <p14:creationId xmlns:p14="http://schemas.microsoft.com/office/powerpoint/2010/main" val="1198348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274638"/>
            <a:ext cx="7499176" cy="1143000"/>
          </a:xfrm>
        </p:spPr>
        <p:txBody>
          <a:bodyPr>
            <a:normAutofit/>
          </a:bodyPr>
          <a:lstStyle/>
          <a:p>
            <a:pPr algn="l"/>
            <a:r>
              <a:rPr lang="zh-TW" altLang="zh-TW" sz="4000" b="1" dirty="0">
                <a:solidFill>
                  <a:srgbClr val="7030A0"/>
                </a:solidFill>
                <a:latin typeface="標楷體" pitchFamily="65" charset="-120"/>
                <a:ea typeface="標楷體" pitchFamily="65" charset="-120"/>
              </a:rPr>
              <a:t>課程架構</a:t>
            </a:r>
            <a:r>
              <a:rPr lang="en-US" altLang="zh-TW" sz="4000" b="1" dirty="0">
                <a:solidFill>
                  <a:srgbClr val="7030A0"/>
                </a:solidFill>
                <a:latin typeface="標楷體" pitchFamily="65" charset="-120"/>
                <a:ea typeface="標楷體" pitchFamily="65" charset="-120"/>
              </a:rPr>
              <a:t>(</a:t>
            </a:r>
            <a:r>
              <a:rPr lang="zh-TW" altLang="zh-TW" sz="4000" b="1" dirty="0">
                <a:solidFill>
                  <a:srgbClr val="7030A0"/>
                </a:solidFill>
                <a:latin typeface="標楷體" pitchFamily="65" charset="-120"/>
                <a:ea typeface="標楷體" pitchFamily="65" charset="-120"/>
              </a:rPr>
              <a:t>課程規劃原則</a:t>
            </a:r>
            <a:r>
              <a:rPr lang="en-US" altLang="zh-TW" sz="4000" b="1" dirty="0" smtClean="0">
                <a:solidFill>
                  <a:srgbClr val="7030A0"/>
                </a:solidFill>
                <a:latin typeface="標楷體" pitchFamily="65" charset="-120"/>
                <a:ea typeface="標楷體" pitchFamily="65" charset="-120"/>
              </a:rPr>
              <a:t>)</a:t>
            </a:r>
            <a:r>
              <a:rPr lang="en-US" altLang="zh-TW" sz="2000" b="1" dirty="0">
                <a:solidFill>
                  <a:srgbClr val="7030A0"/>
                </a:solidFill>
                <a:latin typeface="標楷體" pitchFamily="65" charset="-120"/>
                <a:ea typeface="標楷體" pitchFamily="65" charset="-120"/>
              </a:rPr>
              <a:t> </a:t>
            </a:r>
            <a:r>
              <a:rPr lang="en-US" altLang="zh-TW" sz="2000" b="1" dirty="0" smtClean="0">
                <a:solidFill>
                  <a:srgbClr val="7030A0"/>
                </a:solidFill>
                <a:latin typeface="標楷體" pitchFamily="65" charset="-120"/>
                <a:ea typeface="標楷體" pitchFamily="65" charset="-120"/>
              </a:rPr>
              <a:t>5/8</a:t>
            </a:r>
            <a:endParaRPr lang="zh-TW" altLang="en-US" sz="4000" b="1" dirty="0">
              <a:solidFill>
                <a:srgbClr val="7030A0"/>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r>
              <a:rPr lang="zh-TW" altLang="en-US" sz="2800" dirty="0">
                <a:solidFill>
                  <a:srgbClr val="FF0000"/>
                </a:solidFill>
                <a:latin typeface="標楷體" pitchFamily="65" charset="-120"/>
                <a:ea typeface="標楷體" pitchFamily="65" charset="-120"/>
              </a:rPr>
              <a:t>校訂</a:t>
            </a:r>
            <a:r>
              <a:rPr lang="zh-TW" altLang="en-US" sz="2800" dirty="0" smtClean="0">
                <a:solidFill>
                  <a:srgbClr val="FF0000"/>
                </a:solidFill>
                <a:latin typeface="標楷體" pitchFamily="65" charset="-120"/>
                <a:ea typeface="標楷體" pitchFamily="65" charset="-120"/>
              </a:rPr>
              <a:t>必修</a:t>
            </a:r>
            <a:endParaRPr lang="en-US" altLang="zh-TW" sz="2800" dirty="0" smtClean="0">
              <a:solidFill>
                <a:srgbClr val="FF0000"/>
              </a:solidFill>
              <a:latin typeface="標楷體" pitchFamily="65" charset="-120"/>
              <a:ea typeface="標楷體" pitchFamily="65" charset="-120"/>
            </a:endParaRPr>
          </a:p>
          <a:p>
            <a:pPr marL="0" indent="0">
              <a:buNone/>
            </a:pPr>
            <a:r>
              <a:rPr lang="en-US" altLang="zh-TW" sz="2800" dirty="0" smtClean="0">
                <a:latin typeface="標楷體" pitchFamily="65" charset="-120"/>
                <a:ea typeface="標楷體" pitchFamily="65" charset="-120"/>
              </a:rPr>
              <a:t>1</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校訂必修課程由學校</a:t>
            </a:r>
            <a:r>
              <a:rPr lang="zh-TW" altLang="en-US" sz="2800" dirty="0">
                <a:solidFill>
                  <a:srgbClr val="FF0000"/>
                </a:solidFill>
                <a:latin typeface="標楷體" pitchFamily="65" charset="-120"/>
                <a:ea typeface="標楷體" pitchFamily="65" charset="-120"/>
              </a:rPr>
              <a:t>課程</a:t>
            </a:r>
            <a:r>
              <a:rPr lang="zh-TW" altLang="en-US" sz="2800" dirty="0" smtClean="0">
                <a:solidFill>
                  <a:srgbClr val="FF0000"/>
                </a:solidFill>
                <a:latin typeface="標楷體" pitchFamily="65" charset="-120"/>
                <a:ea typeface="標楷體" pitchFamily="65" charset="-120"/>
              </a:rPr>
              <a:t>發展委員會</a:t>
            </a:r>
            <a:r>
              <a:rPr lang="zh-TW" altLang="en-US" sz="2800" dirty="0" smtClean="0">
                <a:latin typeface="標楷體" pitchFamily="65" charset="-120"/>
                <a:ea typeface="標楷體" pitchFamily="65" charset="-120"/>
              </a:rPr>
              <a:t>依據</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學校</a:t>
            </a:r>
            <a:r>
              <a:rPr lang="zh-TW" altLang="en-US" sz="2800" b="1" dirty="0">
                <a:solidFill>
                  <a:srgbClr val="0000CC"/>
                </a:solidFill>
                <a:latin typeface="標楷體" pitchFamily="65" charset="-120"/>
                <a:ea typeface="標楷體" pitchFamily="65" charset="-120"/>
              </a:rPr>
              <a:t>願</a:t>
            </a:r>
            <a:r>
              <a:rPr lang="zh-TW" altLang="en-US" sz="2800" b="1" dirty="0" smtClean="0">
                <a:solidFill>
                  <a:srgbClr val="0000CC"/>
                </a:solidFill>
                <a:latin typeface="標楷體" pitchFamily="65" charset="-120"/>
                <a:ea typeface="標楷體" pitchFamily="65" charset="-120"/>
              </a:rPr>
              <a:t>景</a:t>
            </a:r>
            <a:r>
              <a:rPr lang="zh-TW" altLang="en-US" sz="2800" dirty="0" smtClean="0">
                <a:latin typeface="標楷體" pitchFamily="65" charset="-120"/>
                <a:ea typeface="標楷體" pitchFamily="65" charset="-120"/>
              </a:rPr>
              <a:t>與</a:t>
            </a:r>
            <a:r>
              <a:rPr lang="zh-TW" altLang="en-US" sz="2800" b="1" dirty="0">
                <a:solidFill>
                  <a:srgbClr val="0000CC"/>
                </a:solidFill>
                <a:latin typeface="標楷體" pitchFamily="65" charset="-120"/>
                <a:ea typeface="標楷體" pitchFamily="65" charset="-120"/>
              </a:rPr>
              <a:t>特色</a:t>
            </a:r>
            <a:r>
              <a:rPr lang="zh-TW" altLang="en-US" sz="2800" dirty="0" smtClean="0">
                <a:latin typeface="標楷體" pitchFamily="65" charset="-120"/>
                <a:ea typeface="標楷體" pitchFamily="65" charset="-120"/>
              </a:rPr>
              <a:t>自主</a:t>
            </a:r>
            <a:r>
              <a:rPr lang="zh-TW" altLang="en-US" sz="2800" dirty="0">
                <a:latin typeface="標楷體" pitchFamily="65" charset="-120"/>
                <a:ea typeface="標楷體" pitchFamily="65" charset="-120"/>
              </a:rPr>
              <a:t>規劃開設。</a:t>
            </a:r>
          </a:p>
          <a:p>
            <a:pPr marL="0" indent="0">
              <a:buNone/>
            </a:pPr>
            <a:r>
              <a:rPr lang="en-US" altLang="zh-TW" sz="2800" dirty="0">
                <a:latin typeface="標楷體" pitchFamily="65" charset="-120"/>
                <a:ea typeface="標楷體" pitchFamily="65" charset="-120"/>
              </a:rPr>
              <a:t>2.</a:t>
            </a:r>
            <a:r>
              <a:rPr lang="zh-TW" altLang="en-US" sz="2800" dirty="0">
                <a:latin typeface="標楷體" pitchFamily="65" charset="-120"/>
                <a:ea typeface="標楷體" pitchFamily="65" charset="-120"/>
              </a:rPr>
              <a:t>校訂必修課程係延伸各領域</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科目</a:t>
            </a:r>
            <a:r>
              <a:rPr lang="zh-TW" altLang="en-US" sz="2800" dirty="0">
                <a:latin typeface="標楷體" pitchFamily="65" charset="-120"/>
                <a:ea typeface="標楷體" pitchFamily="65" charset="-120"/>
              </a:rPr>
              <a:t>之學習</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以</a:t>
            </a:r>
            <a:r>
              <a:rPr lang="zh-TW" altLang="en-US" sz="2800" dirty="0">
                <a:latin typeface="標楷體" pitchFamily="65" charset="-120"/>
                <a:ea typeface="標楷體" pitchFamily="65" charset="-120"/>
              </a:rPr>
              <a:t>一般</a:t>
            </a:r>
            <a:r>
              <a:rPr lang="zh-TW" altLang="en-US" sz="2800" dirty="0" smtClean="0">
                <a:latin typeface="標楷體" pitchFamily="65" charset="-120"/>
                <a:ea typeface="標楷體" pitchFamily="65" charset="-120"/>
              </a:rPr>
              <a:t>科目的統整</a:t>
            </a:r>
            <a:r>
              <a:rPr lang="zh-TW" altLang="en-US" sz="2800" dirty="0">
                <a:latin typeface="標楷體" pitchFamily="65" charset="-120"/>
                <a:ea typeface="標楷體" pitchFamily="65" charset="-120"/>
              </a:rPr>
              <a:t>性、專題探究或跨領域</a:t>
            </a:r>
            <a:r>
              <a:rPr lang="en-US" altLang="zh-TW" sz="2800" dirty="0" smtClean="0">
                <a:latin typeface="標楷體" pitchFamily="65" charset="-120"/>
                <a:ea typeface="標楷體" pitchFamily="65" charset="-120"/>
              </a:rPr>
              <a:t>/</a:t>
            </a: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科目專題</a:t>
            </a:r>
            <a:r>
              <a:rPr lang="zh-TW" altLang="en-US" sz="2800" dirty="0">
                <a:latin typeface="標楷體" pitchFamily="65" charset="-120"/>
                <a:ea typeface="標楷體" pitchFamily="65" charset="-120"/>
              </a:rPr>
              <a:t>、實</a:t>
            </a:r>
            <a:r>
              <a:rPr lang="zh-TW" altLang="en-US" sz="2800" dirty="0" smtClean="0">
                <a:latin typeface="標楷體" pitchFamily="65" charset="-120"/>
                <a:ea typeface="標楷體" pitchFamily="65" charset="-120"/>
              </a:rPr>
              <a:t>作（實驗</a:t>
            </a:r>
            <a:r>
              <a:rPr lang="zh-TW" altLang="en-US" sz="2800" dirty="0">
                <a:latin typeface="標楷體" pitchFamily="65" charset="-120"/>
                <a:ea typeface="標楷體" pitchFamily="65" charset="-120"/>
              </a:rPr>
              <a:t>）、探索</a:t>
            </a:r>
            <a:r>
              <a:rPr lang="zh-TW" altLang="en-US" sz="2800" dirty="0" smtClean="0">
                <a:latin typeface="標楷體" pitchFamily="65" charset="-120"/>
                <a:ea typeface="標楷體" pitchFamily="65" charset="-120"/>
              </a:rPr>
              <a:t>體驗或為</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特殊</a:t>
            </a:r>
            <a:r>
              <a:rPr lang="zh-TW" altLang="en-US" sz="2800" dirty="0">
                <a:latin typeface="標楷體" pitchFamily="65" charset="-120"/>
                <a:ea typeface="標楷體" pitchFamily="65" charset="-120"/>
              </a:rPr>
              <a:t>需求者設計等課程</a:t>
            </a:r>
            <a:r>
              <a:rPr lang="zh-TW" altLang="en-US" sz="2800" dirty="0" smtClean="0">
                <a:latin typeface="標楷體" pitchFamily="65" charset="-120"/>
                <a:ea typeface="標楷體" pitchFamily="65" charset="-120"/>
              </a:rPr>
              <a:t>類型</a:t>
            </a:r>
            <a:r>
              <a:rPr lang="zh-TW" altLang="en-US" sz="2800" dirty="0">
                <a:latin typeface="標楷體" pitchFamily="65" charset="-120"/>
                <a:ea typeface="標楷體" pitchFamily="65" charset="-120"/>
              </a:rPr>
              <a:t>為主。</a:t>
            </a: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38</a:t>
            </a:fld>
            <a:endParaRPr lang="zh-TW" altLang="en-US"/>
          </a:p>
        </p:txBody>
      </p:sp>
    </p:spTree>
    <p:extLst>
      <p:ext uri="{BB962C8B-B14F-4D97-AF65-F5344CB8AC3E}">
        <p14:creationId xmlns:p14="http://schemas.microsoft.com/office/powerpoint/2010/main" val="3980319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404664"/>
            <a:ext cx="7499176" cy="936104"/>
          </a:xfrm>
        </p:spPr>
        <p:txBody>
          <a:bodyPr>
            <a:normAutofit/>
          </a:bodyPr>
          <a:lstStyle/>
          <a:p>
            <a:pPr algn="l"/>
            <a:r>
              <a:rPr lang="zh-TW" altLang="zh-TW" sz="4000" b="1" dirty="0">
                <a:solidFill>
                  <a:srgbClr val="7030A0"/>
                </a:solidFill>
                <a:latin typeface="標楷體" pitchFamily="65" charset="-120"/>
                <a:ea typeface="標楷體" pitchFamily="65" charset="-120"/>
              </a:rPr>
              <a:t>課程架構</a:t>
            </a:r>
            <a:r>
              <a:rPr lang="en-US" altLang="zh-TW" sz="4000" b="1" dirty="0">
                <a:solidFill>
                  <a:srgbClr val="7030A0"/>
                </a:solidFill>
                <a:latin typeface="標楷體" pitchFamily="65" charset="-120"/>
                <a:ea typeface="標楷體" pitchFamily="65" charset="-120"/>
              </a:rPr>
              <a:t>(</a:t>
            </a:r>
            <a:r>
              <a:rPr lang="zh-TW" altLang="zh-TW" sz="4000" b="1" dirty="0">
                <a:solidFill>
                  <a:srgbClr val="7030A0"/>
                </a:solidFill>
                <a:latin typeface="標楷體" pitchFamily="65" charset="-120"/>
                <a:ea typeface="標楷體" pitchFamily="65" charset="-120"/>
              </a:rPr>
              <a:t>課程規劃原則</a:t>
            </a:r>
            <a:r>
              <a:rPr lang="en-US" altLang="zh-TW" sz="4000" b="1" dirty="0" smtClean="0">
                <a:solidFill>
                  <a:srgbClr val="7030A0"/>
                </a:solidFill>
                <a:latin typeface="標楷體" pitchFamily="65" charset="-120"/>
                <a:ea typeface="標楷體" pitchFamily="65" charset="-120"/>
              </a:rPr>
              <a:t>)</a:t>
            </a:r>
            <a:r>
              <a:rPr lang="en-US" altLang="zh-TW" sz="2000" b="1" dirty="0">
                <a:solidFill>
                  <a:srgbClr val="7030A0"/>
                </a:solidFill>
                <a:latin typeface="標楷體" pitchFamily="65" charset="-120"/>
                <a:ea typeface="標楷體" pitchFamily="65" charset="-120"/>
              </a:rPr>
              <a:t> </a:t>
            </a:r>
            <a:r>
              <a:rPr lang="en-US" altLang="zh-TW" sz="2000" b="1" dirty="0" smtClean="0">
                <a:solidFill>
                  <a:srgbClr val="7030A0"/>
                </a:solidFill>
                <a:latin typeface="標楷體" pitchFamily="65" charset="-120"/>
                <a:ea typeface="標楷體" pitchFamily="65" charset="-120"/>
              </a:rPr>
              <a:t>6/8</a:t>
            </a:r>
            <a:endParaRPr lang="zh-TW" altLang="en-US" sz="4000" b="1" dirty="0">
              <a:solidFill>
                <a:srgbClr val="7030A0"/>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r>
              <a:rPr lang="zh-TW" altLang="en-US" sz="2800" dirty="0" smtClean="0">
                <a:solidFill>
                  <a:srgbClr val="FF0000"/>
                </a:solidFill>
                <a:latin typeface="標楷體" pitchFamily="65" charset="-120"/>
                <a:ea typeface="標楷體" pitchFamily="65" charset="-120"/>
              </a:rPr>
              <a:t>選修</a:t>
            </a:r>
            <a:endParaRPr lang="en-US" altLang="zh-TW" sz="2800" dirty="0" smtClean="0">
              <a:solidFill>
                <a:srgbClr val="FF0000"/>
              </a:solidFill>
              <a:latin typeface="標楷體" pitchFamily="65" charset="-120"/>
              <a:ea typeface="標楷體" pitchFamily="65" charset="-120"/>
            </a:endParaRPr>
          </a:p>
          <a:p>
            <a:pPr marL="0" indent="0">
              <a:buNone/>
            </a:pP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包括</a:t>
            </a:r>
            <a:r>
              <a:rPr lang="zh-TW" altLang="en-US" sz="2800" dirty="0">
                <a:solidFill>
                  <a:srgbClr val="0000CC"/>
                </a:solidFill>
                <a:latin typeface="標楷體" pitchFamily="65" charset="-120"/>
                <a:ea typeface="標楷體" pitchFamily="65" charset="-120"/>
              </a:rPr>
              <a:t>加深加廣</a:t>
            </a:r>
            <a:r>
              <a:rPr lang="zh-TW" altLang="en-US" sz="2800" dirty="0">
                <a:latin typeface="標楷體" pitchFamily="65" charset="-120"/>
                <a:ea typeface="標楷體" pitchFamily="65" charset="-120"/>
              </a:rPr>
              <a:t>、</a:t>
            </a:r>
            <a:r>
              <a:rPr lang="zh-TW" altLang="en-US" sz="2800" dirty="0">
                <a:solidFill>
                  <a:srgbClr val="0000CC"/>
                </a:solidFill>
                <a:latin typeface="標楷體" pitchFamily="65" charset="-120"/>
                <a:ea typeface="標楷體" pitchFamily="65" charset="-120"/>
              </a:rPr>
              <a:t>補強性</a:t>
            </a:r>
            <a:r>
              <a:rPr lang="zh-TW" altLang="en-US" sz="2800" dirty="0" smtClean="0">
                <a:latin typeface="標楷體" pitchFamily="65" charset="-120"/>
                <a:ea typeface="標楷體" pitchFamily="65" charset="-120"/>
              </a:rPr>
              <a:t>、</a:t>
            </a:r>
            <a:r>
              <a:rPr lang="zh-TW" altLang="en-US" sz="2800" dirty="0" smtClean="0">
                <a:solidFill>
                  <a:srgbClr val="0000CC"/>
                </a:solidFill>
                <a:latin typeface="標楷體" pitchFamily="65" charset="-120"/>
                <a:ea typeface="標楷體" pitchFamily="65" charset="-120"/>
              </a:rPr>
              <a:t>多元</a:t>
            </a:r>
            <a:r>
              <a:rPr lang="zh-TW" altLang="en-US" sz="2800" dirty="0">
                <a:latin typeface="標楷體" pitchFamily="65" charset="-120"/>
                <a:ea typeface="標楷體" pitchFamily="65" charset="-120"/>
              </a:rPr>
              <a:t>選修課程</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其</a:t>
            </a:r>
            <a:r>
              <a:rPr lang="zh-TW" altLang="en-US" sz="2800" dirty="0">
                <a:latin typeface="標楷體" pitchFamily="65" charset="-120"/>
                <a:ea typeface="標楷體" pitchFamily="65" charset="-120"/>
              </a:rPr>
              <a:t>相關</a:t>
            </a:r>
            <a:r>
              <a:rPr lang="zh-TW" altLang="en-US" sz="2800" dirty="0" smtClean="0">
                <a:latin typeface="標楷體" pitchFamily="65" charset="-120"/>
                <a:ea typeface="標楷體" pitchFamily="65" charset="-120"/>
              </a:rPr>
              <a:t>課程說明</a:t>
            </a:r>
            <a:r>
              <a:rPr lang="zh-TW" altLang="en-US" sz="2800" dirty="0">
                <a:latin typeface="標楷體" pitchFamily="65" charset="-120"/>
                <a:ea typeface="標楷體" pitchFamily="65" charset="-120"/>
              </a:rPr>
              <a:t>及課程實施請見規劃說明。</a:t>
            </a:r>
          </a:p>
          <a:p>
            <a:pPr marL="0" indent="0">
              <a:buNone/>
            </a:pPr>
            <a:r>
              <a:rPr lang="en-US" altLang="zh-TW" sz="2800" dirty="0">
                <a:latin typeface="標楷體" pitchFamily="65" charset="-120"/>
                <a:ea typeface="標楷體" pitchFamily="65" charset="-120"/>
              </a:rPr>
              <a:t>2.</a:t>
            </a:r>
            <a:r>
              <a:rPr lang="zh-TW" altLang="en-US" sz="2800" b="1" dirty="0">
                <a:solidFill>
                  <a:srgbClr val="0000CC"/>
                </a:solidFill>
                <a:latin typeface="標楷體" pitchFamily="65" charset="-120"/>
                <a:ea typeface="標楷體" pitchFamily="65" charset="-120"/>
              </a:rPr>
              <a:t>職涯試探</a:t>
            </a:r>
            <a:r>
              <a:rPr lang="zh-TW" altLang="en-US" sz="2800" dirty="0">
                <a:latin typeface="標楷體" pitchFamily="65" charset="-120"/>
                <a:ea typeface="標楷體" pitchFamily="65" charset="-120"/>
              </a:rPr>
              <a:t>係提供學生試探</a:t>
            </a:r>
            <a:r>
              <a:rPr lang="zh-TW" altLang="en-US" sz="2800" dirty="0" smtClean="0">
                <a:latin typeface="標楷體" pitchFamily="65" charset="-120"/>
                <a:ea typeface="標楷體" pitchFamily="65" charset="-120"/>
              </a:rPr>
              <a:t>機會</a:t>
            </a:r>
            <a:r>
              <a:rPr lang="zh-TW" altLang="en-US" sz="2800" dirty="0">
                <a:latin typeface="標楷體" pitchFamily="65" charset="-120"/>
                <a:ea typeface="標楷體" pitchFamily="65" charset="-120"/>
              </a:rPr>
              <a:t>，可於</a:t>
            </a:r>
            <a:r>
              <a:rPr lang="zh-TW" altLang="en-US" sz="2800" dirty="0" smtClean="0">
                <a:latin typeface="標楷體" pitchFamily="65" charset="-120"/>
                <a:ea typeface="標楷體" pitchFamily="65" charset="-120"/>
              </a:rPr>
              <a:t>選修</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課程</a:t>
            </a:r>
            <a:r>
              <a:rPr lang="zh-TW" altLang="en-US" sz="2800" dirty="0">
                <a:latin typeface="標楷體" pitchFamily="65" charset="-120"/>
                <a:ea typeface="標楷體" pitchFamily="65" charset="-120"/>
              </a:rPr>
              <a:t>開設</a:t>
            </a:r>
            <a:r>
              <a:rPr lang="zh-TW" altLang="en-US" sz="2800" dirty="0" smtClean="0">
                <a:latin typeface="標楷體" pitchFamily="65" charset="-120"/>
                <a:ea typeface="標楷體" pitchFamily="65" charset="-120"/>
              </a:rPr>
              <a:t>，或融入</a:t>
            </a:r>
            <a:r>
              <a:rPr lang="zh-TW" altLang="en-US" sz="2800" dirty="0">
                <a:latin typeface="標楷體" pitchFamily="65" charset="-120"/>
                <a:ea typeface="標楷體" pitchFamily="65" charset="-120"/>
              </a:rPr>
              <a:t>各領域</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科目之各類型</a:t>
            </a:r>
            <a:r>
              <a:rPr lang="zh-TW" altLang="en-US" sz="2800" dirty="0" smtClean="0">
                <a:latin typeface="標楷體" pitchFamily="65" charset="-120"/>
                <a:ea typeface="標楷體" pitchFamily="65" charset="-120"/>
              </a:rPr>
              <a:t>課</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程設計</a:t>
            </a:r>
            <a:r>
              <a:rPr lang="zh-TW" altLang="en-US" sz="2800" dirty="0">
                <a:latin typeface="標楷體" pitchFamily="65" charset="-120"/>
                <a:ea typeface="標楷體" pitchFamily="65" charset="-120"/>
              </a:rPr>
              <a:t>中。</a:t>
            </a:r>
          </a:p>
          <a:p>
            <a:pPr marL="0" indent="0">
              <a:buNone/>
            </a:pPr>
            <a:r>
              <a:rPr lang="en-US" altLang="zh-TW" sz="2800" dirty="0">
                <a:latin typeface="標楷體" pitchFamily="65" charset="-120"/>
                <a:ea typeface="標楷體" pitchFamily="65" charset="-120"/>
              </a:rPr>
              <a:t>3.</a:t>
            </a:r>
            <a:r>
              <a:rPr lang="zh-TW" altLang="en-US" sz="2800" dirty="0">
                <a:latin typeface="標楷體" pitchFamily="65" charset="-120"/>
                <a:ea typeface="標楷體" pitchFamily="65" charset="-120"/>
              </a:rPr>
              <a:t>特殊需求領域課程詳見</a:t>
            </a:r>
            <a:r>
              <a:rPr lang="zh-TW" altLang="en-US" sz="2800" dirty="0" smtClean="0">
                <a:latin typeface="標楷體" pitchFamily="65" charset="-120"/>
                <a:ea typeface="標楷體" pitchFamily="65" charset="-120"/>
              </a:rPr>
              <a:t>實施要點。</a:t>
            </a:r>
            <a:endParaRPr lang="en-US" altLang="zh-TW" sz="2800" dirty="0" smtClean="0">
              <a:latin typeface="標楷體" pitchFamily="65" charset="-120"/>
              <a:ea typeface="標楷體" pitchFamily="65" charset="-120"/>
            </a:endParaRPr>
          </a:p>
          <a:p>
            <a:pPr marL="0" indent="0">
              <a:buNone/>
            </a:pPr>
            <a:r>
              <a:rPr lang="en-US" altLang="zh-TW" sz="2800" dirty="0" smtClean="0">
                <a:latin typeface="標楷體" pitchFamily="65" charset="-120"/>
                <a:ea typeface="標楷體" pitchFamily="65" charset="-120"/>
              </a:rPr>
              <a:t>4.</a:t>
            </a:r>
            <a:r>
              <a:rPr lang="zh-TW" altLang="en-US" sz="2800" b="1" dirty="0" smtClean="0">
                <a:solidFill>
                  <a:srgbClr val="FF0000"/>
                </a:solidFill>
                <a:latin typeface="標楷體" pitchFamily="65" charset="-120"/>
                <a:ea typeface="標楷體" pitchFamily="65" charset="-120"/>
              </a:rPr>
              <a:t>高</a:t>
            </a:r>
            <a:r>
              <a:rPr lang="zh-TW" altLang="en-US" sz="2800" b="1" dirty="0">
                <a:solidFill>
                  <a:srgbClr val="FF0000"/>
                </a:solidFill>
                <a:latin typeface="標楷體" pitchFamily="65" charset="-120"/>
                <a:ea typeface="標楷體" pitchFamily="65" charset="-120"/>
              </a:rPr>
              <a:t>一</a:t>
            </a:r>
            <a:r>
              <a:rPr lang="zh-TW" altLang="en-US" sz="2800" dirty="0">
                <a:solidFill>
                  <a:srgbClr val="0000CC"/>
                </a:solidFill>
                <a:latin typeface="標楷體" pitchFamily="65" charset="-120"/>
                <a:ea typeface="標楷體" pitchFamily="65" charset="-120"/>
              </a:rPr>
              <a:t>應開設各類</a:t>
            </a:r>
            <a:r>
              <a:rPr lang="zh-TW" altLang="en-US" sz="2800" b="1" dirty="0">
                <a:solidFill>
                  <a:srgbClr val="FF0000"/>
                </a:solidFill>
                <a:latin typeface="標楷體" pitchFamily="65" charset="-120"/>
                <a:ea typeface="標楷體" pitchFamily="65" charset="-120"/>
              </a:rPr>
              <a:t>選修</a:t>
            </a:r>
            <a:r>
              <a:rPr lang="zh-TW" altLang="en-US" sz="2800" dirty="0">
                <a:solidFill>
                  <a:srgbClr val="0000CC"/>
                </a:solidFill>
                <a:latin typeface="標楷體" pitchFamily="65" charset="-120"/>
                <a:ea typeface="標楷體" pitchFamily="65" charset="-120"/>
              </a:rPr>
              <a:t>課程</a:t>
            </a:r>
            <a:r>
              <a:rPr lang="zh-TW" altLang="en-US" sz="2800" dirty="0" smtClean="0">
                <a:solidFill>
                  <a:srgbClr val="0000CC"/>
                </a:solidFill>
                <a:latin typeface="標楷體" pitchFamily="65" charset="-120"/>
                <a:ea typeface="標楷體" pitchFamily="65" charset="-120"/>
              </a:rPr>
              <a:t>合計</a:t>
            </a:r>
            <a:r>
              <a:rPr lang="en-US" altLang="zh-TW" sz="2800" b="1" dirty="0" smtClean="0">
                <a:solidFill>
                  <a:srgbClr val="FF0000"/>
                </a:solidFill>
                <a:latin typeface="標楷體" pitchFamily="65" charset="-120"/>
                <a:ea typeface="標楷體" pitchFamily="65" charset="-120"/>
              </a:rPr>
              <a:t>2-10</a:t>
            </a:r>
            <a:r>
              <a:rPr lang="zh-TW" altLang="en-US" sz="2800" dirty="0" smtClean="0">
                <a:solidFill>
                  <a:srgbClr val="0000CC"/>
                </a:solidFill>
                <a:latin typeface="標楷體" pitchFamily="65" charset="-120"/>
                <a:ea typeface="標楷體" pitchFamily="65" charset="-120"/>
              </a:rPr>
              <a:t>學分</a:t>
            </a:r>
            <a:r>
              <a:rPr lang="zh-TW" altLang="en-US" sz="2800" dirty="0">
                <a:latin typeface="標楷體" pitchFamily="65" charset="-120"/>
                <a:ea typeface="標楷體" pitchFamily="65" charset="-120"/>
              </a:rPr>
              <a:t>。</a:t>
            </a: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39</a:t>
            </a:fld>
            <a:endParaRPr lang="zh-TW" altLang="en-US"/>
          </a:p>
        </p:txBody>
      </p:sp>
    </p:spTree>
    <p:extLst>
      <p:ext uri="{BB962C8B-B14F-4D97-AF65-F5344CB8AC3E}">
        <p14:creationId xmlns:p14="http://schemas.microsoft.com/office/powerpoint/2010/main" val="1631783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tx1"/>
                </a:solidFill>
                <a:latin typeface="標楷體" panose="03000509000000000000" pitchFamily="65" charset="-120"/>
                <a:ea typeface="標楷體" panose="03000509000000000000" pitchFamily="65" charset="-120"/>
              </a:rPr>
              <a:t>方案</a:t>
            </a:r>
            <a:r>
              <a:rPr lang="zh-TW" altLang="en-US" b="1" dirty="0" smtClean="0">
                <a:solidFill>
                  <a:schemeClr val="tx1"/>
                </a:solidFill>
                <a:latin typeface="標楷體" panose="03000509000000000000" pitchFamily="65" charset="-120"/>
                <a:ea typeface="標楷體" panose="03000509000000000000" pitchFamily="65" charset="-120"/>
              </a:rPr>
              <a:t>目標</a:t>
            </a:r>
            <a:r>
              <a:rPr lang="en-US" altLang="zh-TW" sz="2000" b="1" dirty="0" smtClean="0">
                <a:solidFill>
                  <a:schemeClr val="tx1"/>
                </a:solidFill>
                <a:latin typeface="標楷體" panose="03000509000000000000" pitchFamily="65" charset="-120"/>
                <a:ea typeface="標楷體" panose="03000509000000000000" pitchFamily="65" charset="-120"/>
              </a:rPr>
              <a:t>2/2</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p:txBody>
          <a:bodyPr>
            <a:noAutofit/>
          </a:bodyPr>
          <a:lstStyle/>
          <a:p>
            <a:pPr marL="0" indent="0">
              <a:buNone/>
            </a:pPr>
            <a:r>
              <a:rPr lang="zh-TW" altLang="en-US" sz="2800" dirty="0" smtClean="0">
                <a:latin typeface="標楷體" panose="03000509000000000000" pitchFamily="65" charset="-120"/>
                <a:ea typeface="標楷體" panose="03000509000000000000" pitchFamily="65" charset="-120"/>
              </a:rPr>
              <a:t>二</a:t>
            </a:r>
            <a:r>
              <a:rPr lang="zh-TW" altLang="en-US" sz="2800" dirty="0">
                <a:latin typeface="標楷體" panose="03000509000000000000" pitchFamily="65" charset="-120"/>
                <a:ea typeface="標楷體" panose="03000509000000000000" pitchFamily="65" charset="-120"/>
              </a:rPr>
              <a:t>．辦理原則：</a:t>
            </a:r>
          </a:p>
          <a:p>
            <a:pPr marL="0" indent="0">
              <a:buNone/>
            </a:pPr>
            <a:r>
              <a:rPr lang="zh-TW" altLang="en-US" sz="2800" dirty="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一</a:t>
            </a:r>
            <a:r>
              <a:rPr lang="en-US" altLang="zh-TW" sz="2800" dirty="0" smtClean="0">
                <a:latin typeface="標楷體" panose="03000509000000000000" pitchFamily="65" charset="-120"/>
                <a:ea typeface="標楷體" panose="03000509000000000000" pitchFamily="65" charset="-120"/>
              </a:rPr>
              <a:t>)</a:t>
            </a:r>
            <a:r>
              <a:rPr lang="zh-TW" altLang="en-US" sz="2800" b="1" dirty="0" smtClean="0">
                <a:solidFill>
                  <a:srgbClr val="7030A0"/>
                </a:solidFill>
                <a:latin typeface="標楷體" panose="03000509000000000000" pitchFamily="65" charset="-120"/>
                <a:ea typeface="標楷體" panose="03000509000000000000" pitchFamily="65" charset="-120"/>
              </a:rPr>
              <a:t>全面</a:t>
            </a:r>
            <a:r>
              <a:rPr lang="zh-TW" altLang="en-US" sz="2800" dirty="0" smtClean="0">
                <a:latin typeface="標楷體" panose="03000509000000000000" pitchFamily="65" charset="-120"/>
                <a:ea typeface="標楷體" panose="03000509000000000000" pitchFamily="65" charset="-120"/>
              </a:rPr>
              <a:t>優質</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二</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區域</a:t>
            </a:r>
            <a:r>
              <a:rPr lang="zh-TW" altLang="en-US" sz="2800" b="1" dirty="0" smtClean="0">
                <a:solidFill>
                  <a:srgbClr val="7030A0"/>
                </a:solidFill>
                <a:latin typeface="標楷體" panose="03000509000000000000" pitchFamily="65" charset="-120"/>
                <a:ea typeface="標楷體" panose="03000509000000000000" pitchFamily="65" charset="-120"/>
              </a:rPr>
              <a:t>均衡</a:t>
            </a:r>
            <a:endParaRPr lang="en-US" altLang="zh-TW" sz="2800" b="1" dirty="0" smtClean="0">
              <a:solidFill>
                <a:srgbClr val="7030A0"/>
              </a:solidFill>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三</a:t>
            </a:r>
            <a:r>
              <a:rPr lang="en-US" altLang="zh-TW" sz="2800" dirty="0" smtClean="0">
                <a:latin typeface="標楷體" panose="03000509000000000000" pitchFamily="65" charset="-120"/>
                <a:ea typeface="標楷體" panose="03000509000000000000" pitchFamily="65" charset="-120"/>
              </a:rPr>
              <a:t>)</a:t>
            </a:r>
            <a:r>
              <a:rPr lang="zh-TW" altLang="en-US" sz="2800" b="1" dirty="0" smtClean="0">
                <a:solidFill>
                  <a:srgbClr val="7030A0"/>
                </a:solidFill>
                <a:latin typeface="標楷體" panose="03000509000000000000" pitchFamily="65" charset="-120"/>
                <a:ea typeface="標楷體" panose="03000509000000000000" pitchFamily="65" charset="-120"/>
              </a:rPr>
              <a:t>特色</a:t>
            </a:r>
            <a:r>
              <a:rPr lang="zh-TW" altLang="en-US" sz="2800" dirty="0" smtClean="0">
                <a:latin typeface="標楷體" panose="03000509000000000000" pitchFamily="65" charset="-120"/>
                <a:ea typeface="標楷體" panose="03000509000000000000" pitchFamily="65" charset="-120"/>
              </a:rPr>
              <a:t>領航</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四</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績效責任</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smtClean="0">
                <a:latin typeface="標楷體" panose="03000509000000000000" pitchFamily="65" charset="-120"/>
                <a:ea typeface="標楷體" panose="03000509000000000000" pitchFamily="65" charset="-120"/>
              </a:rPr>
              <a:t>  </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五</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分期</a:t>
            </a:r>
            <a:r>
              <a:rPr lang="zh-TW" altLang="en-US" sz="2800" dirty="0" smtClean="0">
                <a:latin typeface="標楷體" panose="03000509000000000000" pitchFamily="65" charset="-120"/>
                <a:ea typeface="標楷體" panose="03000509000000000000" pitchFamily="65" charset="-120"/>
              </a:rPr>
              <a:t>推動</a:t>
            </a:r>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4</a:t>
            </a:fld>
            <a:endParaRPr lang="zh-TW" altLang="en-US"/>
          </a:p>
        </p:txBody>
      </p:sp>
    </p:spTree>
    <p:extLst>
      <p:ext uri="{BB962C8B-B14F-4D97-AF65-F5344CB8AC3E}">
        <p14:creationId xmlns:p14="http://schemas.microsoft.com/office/powerpoint/2010/main" val="805151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274638"/>
            <a:ext cx="7499176" cy="1143000"/>
          </a:xfrm>
        </p:spPr>
        <p:txBody>
          <a:bodyPr>
            <a:normAutofit/>
          </a:bodyPr>
          <a:lstStyle/>
          <a:p>
            <a:pPr algn="l"/>
            <a:r>
              <a:rPr lang="zh-TW" altLang="zh-TW" sz="4000" b="1" dirty="0">
                <a:solidFill>
                  <a:srgbClr val="7030A0"/>
                </a:solidFill>
                <a:latin typeface="標楷體" pitchFamily="65" charset="-120"/>
                <a:ea typeface="標楷體" pitchFamily="65" charset="-120"/>
              </a:rPr>
              <a:t>課程</a:t>
            </a:r>
            <a:r>
              <a:rPr lang="zh-TW" altLang="zh-TW" sz="4000" b="1" dirty="0" smtClean="0">
                <a:solidFill>
                  <a:srgbClr val="7030A0"/>
                </a:solidFill>
                <a:latin typeface="標楷體" pitchFamily="65" charset="-120"/>
                <a:ea typeface="標楷體" pitchFamily="65" charset="-120"/>
              </a:rPr>
              <a:t>架構</a:t>
            </a:r>
            <a:r>
              <a:rPr lang="en-US" altLang="zh-TW" sz="4000" b="1" dirty="0" smtClean="0">
                <a:solidFill>
                  <a:srgbClr val="7030A0"/>
                </a:solidFill>
                <a:latin typeface="標楷體" pitchFamily="65" charset="-120"/>
                <a:ea typeface="標楷體" pitchFamily="65" charset="-120"/>
              </a:rPr>
              <a:t>(</a:t>
            </a:r>
            <a:r>
              <a:rPr lang="zh-TW" altLang="zh-TW" sz="4000" b="1" dirty="0">
                <a:solidFill>
                  <a:srgbClr val="7030A0"/>
                </a:solidFill>
                <a:latin typeface="標楷體" pitchFamily="65" charset="-120"/>
                <a:ea typeface="標楷體" pitchFamily="65" charset="-120"/>
              </a:rPr>
              <a:t>課程規劃原則</a:t>
            </a:r>
            <a:r>
              <a:rPr lang="en-US" altLang="zh-TW" sz="4000" b="1" dirty="0" smtClean="0">
                <a:solidFill>
                  <a:srgbClr val="7030A0"/>
                </a:solidFill>
                <a:latin typeface="標楷體" pitchFamily="65" charset="-120"/>
                <a:ea typeface="標楷體" pitchFamily="65" charset="-120"/>
              </a:rPr>
              <a:t>)</a:t>
            </a:r>
            <a:r>
              <a:rPr lang="en-US" altLang="zh-TW" sz="2000" b="1" dirty="0">
                <a:solidFill>
                  <a:srgbClr val="7030A0"/>
                </a:solidFill>
                <a:latin typeface="標楷體" pitchFamily="65" charset="-120"/>
                <a:ea typeface="標楷體" pitchFamily="65" charset="-120"/>
              </a:rPr>
              <a:t> </a:t>
            </a:r>
            <a:r>
              <a:rPr lang="en-US" altLang="zh-TW" sz="2000" b="1" dirty="0" smtClean="0">
                <a:solidFill>
                  <a:srgbClr val="7030A0"/>
                </a:solidFill>
                <a:latin typeface="標楷體" pitchFamily="65" charset="-120"/>
                <a:ea typeface="標楷體" pitchFamily="65" charset="-120"/>
              </a:rPr>
              <a:t>7/8</a:t>
            </a:r>
            <a:endParaRPr lang="zh-TW" altLang="en-US" sz="4000" b="1" dirty="0">
              <a:solidFill>
                <a:srgbClr val="FF0000"/>
              </a:solidFill>
              <a:latin typeface="標楷體" pitchFamily="65" charset="-120"/>
              <a:ea typeface="標楷體" pitchFamily="65" charset="-120"/>
            </a:endParaRPr>
          </a:p>
        </p:txBody>
      </p:sp>
      <p:sp>
        <p:nvSpPr>
          <p:cNvPr id="3" name="內容版面配置區 2"/>
          <p:cNvSpPr>
            <a:spLocks noGrp="1"/>
          </p:cNvSpPr>
          <p:nvPr>
            <p:ph sz="quarter" idx="1"/>
          </p:nvPr>
        </p:nvSpPr>
        <p:spPr>
          <a:xfrm>
            <a:off x="611560" y="1412776"/>
            <a:ext cx="7992888" cy="4680520"/>
          </a:xfrm>
        </p:spPr>
        <p:txBody>
          <a:bodyPr>
            <a:noAutofit/>
          </a:bodyPr>
          <a:lstStyle/>
          <a:p>
            <a:pPr marL="0" indent="0">
              <a:buNone/>
            </a:pPr>
            <a:r>
              <a:rPr lang="en-US" altLang="zh-TW" sz="2800" dirty="0" smtClean="0">
                <a:latin typeface="標楷體" pitchFamily="65" charset="-120"/>
                <a:ea typeface="標楷體" pitchFamily="65" charset="-120"/>
              </a:rPr>
              <a:t>1</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部定必修、校訂必修及選修</a:t>
            </a:r>
            <a:r>
              <a:rPr lang="zh-TW" altLang="en-US" sz="2800" dirty="0" smtClean="0">
                <a:latin typeface="標楷體" pitchFamily="65" charset="-120"/>
                <a:ea typeface="標楷體" pitchFamily="65" charset="-120"/>
              </a:rPr>
              <a:t>課程</a:t>
            </a:r>
            <a:r>
              <a:rPr lang="zh-TW" altLang="en-US" sz="2800" dirty="0">
                <a:latin typeface="標楷體" pitchFamily="65" charset="-120"/>
                <a:ea typeface="標楷體" pitchFamily="65" charset="-120"/>
              </a:rPr>
              <a:t>可修習學分</a:t>
            </a:r>
            <a:r>
              <a:rPr lang="zh-TW" altLang="en-US" sz="2800" dirty="0" smtClean="0">
                <a:latin typeface="標楷體" pitchFamily="65" charset="-120"/>
                <a:ea typeface="標楷體" pitchFamily="65" charset="-120"/>
              </a:rPr>
              <a:t>上</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限</a:t>
            </a:r>
            <a:r>
              <a:rPr lang="en-US" altLang="zh-TW" sz="2800" dirty="0">
                <a:latin typeface="標楷體" pitchFamily="65" charset="-120"/>
                <a:ea typeface="標楷體" pitchFamily="65" charset="-120"/>
              </a:rPr>
              <a:t>180 </a:t>
            </a:r>
            <a:r>
              <a:rPr lang="zh-TW" altLang="en-US" sz="2800" dirty="0" smtClean="0">
                <a:latin typeface="標楷體" pitchFamily="65" charset="-120"/>
                <a:ea typeface="標楷體" pitchFamily="65" charset="-120"/>
              </a:rPr>
              <a:t>學分</a:t>
            </a:r>
            <a:r>
              <a:rPr lang="zh-TW" altLang="en-US" sz="2800" dirty="0">
                <a:latin typeface="標楷體" pitchFamily="65" charset="-120"/>
                <a:ea typeface="標楷體" pitchFamily="65" charset="-120"/>
              </a:rPr>
              <a:t>。</a:t>
            </a:r>
          </a:p>
          <a:p>
            <a:pPr marL="0" indent="0">
              <a:buNone/>
            </a:pPr>
            <a:r>
              <a:rPr lang="en-US" altLang="zh-TW" sz="2800" dirty="0">
                <a:latin typeface="標楷體" pitchFamily="65" charset="-120"/>
                <a:ea typeface="標楷體" pitchFamily="65" charset="-120"/>
              </a:rPr>
              <a:t>2.</a:t>
            </a:r>
            <a:r>
              <a:rPr lang="zh-TW" altLang="en-US" sz="2800" dirty="0">
                <a:latin typeface="標楷體" pitchFamily="65" charset="-120"/>
                <a:ea typeface="標楷體" pitchFamily="65" charset="-120"/>
              </a:rPr>
              <a:t>國語文（含中華文化基本</a:t>
            </a:r>
            <a:r>
              <a:rPr lang="zh-TW" altLang="en-US" sz="2800" dirty="0" smtClean="0">
                <a:latin typeface="標楷體" pitchFamily="65" charset="-120"/>
                <a:ea typeface="標楷體" pitchFamily="65" charset="-120"/>
              </a:rPr>
              <a:t>教材</a:t>
            </a:r>
            <a:r>
              <a:rPr lang="zh-TW" altLang="en-US" sz="2800" dirty="0">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部定必修及</a:t>
            </a:r>
            <a:r>
              <a:rPr lang="zh-TW" altLang="en-US" sz="2800" dirty="0" smtClean="0">
                <a:solidFill>
                  <a:srgbClr val="FF0000"/>
                </a:solidFill>
                <a:latin typeface="標楷體" pitchFamily="65" charset="-120"/>
                <a:ea typeface="標楷體" pitchFamily="65" charset="-120"/>
              </a:rPr>
              <a:t>選</a:t>
            </a:r>
            <a:endParaRPr lang="en-US" altLang="zh-TW" sz="2800" dirty="0" smtClean="0">
              <a:solidFill>
                <a:srgbClr val="FF0000"/>
              </a:solidFill>
              <a:latin typeface="標楷體" pitchFamily="65" charset="-120"/>
              <a:ea typeface="標楷體" pitchFamily="65" charset="-120"/>
            </a:endParaRPr>
          </a:p>
          <a:p>
            <a:pPr marL="0" indent="0">
              <a:buNone/>
            </a:pPr>
            <a:r>
              <a:rPr lang="zh-TW" altLang="en-US" sz="2800" dirty="0">
                <a:solidFill>
                  <a:srgbClr val="FF0000"/>
                </a:solidFill>
                <a:latin typeface="標楷體" pitchFamily="65" charset="-120"/>
                <a:ea typeface="標楷體" pitchFamily="65" charset="-120"/>
              </a:rPr>
              <a:t> </a:t>
            </a:r>
            <a:r>
              <a:rPr lang="zh-TW" altLang="en-US" sz="2800" dirty="0" smtClean="0">
                <a:solidFill>
                  <a:srgbClr val="FF0000"/>
                </a:solidFill>
                <a:latin typeface="標楷體" pitchFamily="65" charset="-120"/>
                <a:ea typeface="標楷體" pitchFamily="65" charset="-120"/>
              </a:rPr>
              <a:t> 修</a:t>
            </a:r>
            <a:r>
              <a:rPr lang="zh-TW" altLang="en-US" sz="2800" dirty="0" smtClean="0">
                <a:latin typeface="標楷體" pitchFamily="65" charset="-120"/>
                <a:ea typeface="標楷體" pitchFamily="65" charset="-120"/>
              </a:rPr>
              <a:t>至少須</a:t>
            </a:r>
            <a:r>
              <a:rPr lang="en-US" altLang="zh-TW" sz="2800" dirty="0" smtClean="0">
                <a:latin typeface="標楷體" pitchFamily="65" charset="-120"/>
                <a:ea typeface="標楷體" pitchFamily="65" charset="-120"/>
              </a:rPr>
              <a:t>24</a:t>
            </a:r>
            <a:r>
              <a:rPr lang="zh-TW" altLang="en-US" sz="2800" dirty="0" smtClean="0">
                <a:latin typeface="標楷體" pitchFamily="65" charset="-120"/>
                <a:ea typeface="標楷體" pitchFamily="65" charset="-120"/>
              </a:rPr>
              <a:t>學分。</a:t>
            </a:r>
            <a:endParaRPr lang="zh-TW" altLang="en-US" sz="2800" dirty="0">
              <a:latin typeface="標楷體" pitchFamily="65" charset="-120"/>
              <a:ea typeface="標楷體" pitchFamily="65" charset="-120"/>
            </a:endParaRPr>
          </a:p>
          <a:p>
            <a:pPr marL="0" indent="0">
              <a:buNone/>
            </a:pPr>
            <a:r>
              <a:rPr lang="en-US" altLang="zh-TW" sz="2800" dirty="0">
                <a:latin typeface="標楷體" pitchFamily="65" charset="-120"/>
                <a:ea typeface="標楷體" pitchFamily="65" charset="-120"/>
              </a:rPr>
              <a:t>3.</a:t>
            </a:r>
            <a:r>
              <a:rPr lang="zh-TW" altLang="en-US" sz="2800" dirty="0">
                <a:latin typeface="標楷體" pitchFamily="65" charset="-120"/>
                <a:ea typeface="標楷體" pitchFamily="65" charset="-120"/>
              </a:rPr>
              <a:t>英語文</a:t>
            </a:r>
            <a:r>
              <a:rPr lang="zh-TW" altLang="en-US" sz="2800" dirty="0">
                <a:solidFill>
                  <a:srgbClr val="FF0000"/>
                </a:solidFill>
                <a:latin typeface="標楷體" pitchFamily="65" charset="-120"/>
                <a:ea typeface="標楷體" pitchFamily="65" charset="-120"/>
              </a:rPr>
              <a:t>部定必修及選修</a:t>
            </a:r>
            <a:r>
              <a:rPr lang="zh-TW" altLang="en-US" sz="2800" dirty="0">
                <a:latin typeface="標楷體" pitchFamily="65" charset="-120"/>
                <a:ea typeface="標楷體" pitchFamily="65" charset="-120"/>
              </a:rPr>
              <a:t>或</a:t>
            </a:r>
            <a:r>
              <a:rPr lang="zh-TW" altLang="en-US" sz="2800" dirty="0" smtClean="0">
                <a:solidFill>
                  <a:srgbClr val="FF0000"/>
                </a:solidFill>
                <a:latin typeface="標楷體" pitchFamily="65" charset="-120"/>
                <a:ea typeface="標楷體" pitchFamily="65" charset="-120"/>
              </a:rPr>
              <a:t>加第二</a:t>
            </a:r>
            <a:r>
              <a:rPr lang="zh-TW" altLang="en-US" sz="2800" dirty="0">
                <a:solidFill>
                  <a:srgbClr val="FF0000"/>
                </a:solidFill>
                <a:latin typeface="標楷體" pitchFamily="65" charset="-120"/>
                <a:ea typeface="標楷體" pitchFamily="65" charset="-120"/>
              </a:rPr>
              <a:t>外國語文</a:t>
            </a:r>
            <a:r>
              <a:rPr lang="zh-TW" altLang="en-US" sz="2800" dirty="0" smtClean="0">
                <a:latin typeface="標楷體" pitchFamily="65" charset="-120"/>
                <a:ea typeface="標楷體" pitchFamily="65" charset="-120"/>
              </a:rPr>
              <a:t>至少</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須</a:t>
            </a:r>
            <a:r>
              <a:rPr lang="en-US" altLang="zh-TW" sz="2800" dirty="0" smtClean="0">
                <a:latin typeface="標楷體" pitchFamily="65" charset="-120"/>
                <a:ea typeface="標楷體" pitchFamily="65" charset="-120"/>
              </a:rPr>
              <a:t>24</a:t>
            </a:r>
            <a:r>
              <a:rPr lang="zh-TW" altLang="en-US" sz="2800" dirty="0" smtClean="0">
                <a:latin typeface="標楷體" pitchFamily="65" charset="-120"/>
                <a:ea typeface="標楷體" pitchFamily="65" charset="-120"/>
              </a:rPr>
              <a:t>學分。</a:t>
            </a:r>
            <a:endParaRPr lang="zh-TW" altLang="en-US" sz="2800"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40</a:t>
            </a:fld>
            <a:endParaRPr lang="zh-TW" altLang="en-US"/>
          </a:p>
        </p:txBody>
      </p:sp>
    </p:spTree>
    <p:extLst>
      <p:ext uri="{BB962C8B-B14F-4D97-AF65-F5344CB8AC3E}">
        <p14:creationId xmlns:p14="http://schemas.microsoft.com/office/powerpoint/2010/main" val="2708755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zh-TW" sz="4000" b="1" dirty="0">
                <a:solidFill>
                  <a:srgbClr val="7030A0"/>
                </a:solidFill>
                <a:latin typeface="標楷體" pitchFamily="65" charset="-120"/>
                <a:ea typeface="標楷體" pitchFamily="65" charset="-120"/>
              </a:rPr>
              <a:t>課程</a:t>
            </a:r>
            <a:r>
              <a:rPr lang="zh-TW" altLang="zh-TW" sz="4000" b="1" dirty="0" smtClean="0">
                <a:solidFill>
                  <a:srgbClr val="7030A0"/>
                </a:solidFill>
                <a:latin typeface="標楷體" pitchFamily="65" charset="-120"/>
                <a:ea typeface="標楷體" pitchFamily="65" charset="-120"/>
              </a:rPr>
              <a:t>架構</a:t>
            </a:r>
            <a:r>
              <a:rPr lang="en-US" altLang="zh-TW" sz="4000" b="1" dirty="0" smtClean="0">
                <a:solidFill>
                  <a:srgbClr val="7030A0"/>
                </a:solidFill>
                <a:latin typeface="標楷體" pitchFamily="65" charset="-120"/>
                <a:ea typeface="標楷體" pitchFamily="65" charset="-120"/>
              </a:rPr>
              <a:t>(</a:t>
            </a:r>
            <a:r>
              <a:rPr lang="zh-TW" altLang="zh-TW" sz="4000" b="1" dirty="0">
                <a:solidFill>
                  <a:srgbClr val="7030A0"/>
                </a:solidFill>
                <a:latin typeface="標楷體" pitchFamily="65" charset="-120"/>
                <a:ea typeface="標楷體" pitchFamily="65" charset="-120"/>
              </a:rPr>
              <a:t>課程規劃原則</a:t>
            </a:r>
            <a:r>
              <a:rPr lang="en-US" altLang="zh-TW" sz="4000" b="1" dirty="0" smtClean="0">
                <a:solidFill>
                  <a:srgbClr val="7030A0"/>
                </a:solidFill>
                <a:latin typeface="標楷體" pitchFamily="65" charset="-120"/>
                <a:ea typeface="標楷體" pitchFamily="65" charset="-120"/>
              </a:rPr>
              <a:t>)</a:t>
            </a:r>
            <a:r>
              <a:rPr lang="en-US" altLang="zh-TW" sz="2000" b="1" dirty="0">
                <a:solidFill>
                  <a:srgbClr val="7030A0"/>
                </a:solidFill>
                <a:latin typeface="標楷體" pitchFamily="65" charset="-120"/>
                <a:ea typeface="標楷體" pitchFamily="65" charset="-120"/>
              </a:rPr>
              <a:t> </a:t>
            </a:r>
            <a:r>
              <a:rPr lang="en-US" altLang="zh-TW" sz="2000" b="1" dirty="0" smtClean="0">
                <a:solidFill>
                  <a:srgbClr val="7030A0"/>
                </a:solidFill>
                <a:latin typeface="標楷體" pitchFamily="65" charset="-120"/>
                <a:ea typeface="標楷體" pitchFamily="65" charset="-120"/>
              </a:rPr>
              <a:t>8/8</a:t>
            </a:r>
            <a:endParaRPr lang="zh-TW" altLang="en-US" sz="4000" b="1" dirty="0">
              <a:solidFill>
                <a:srgbClr val="FF0000"/>
              </a:solidFill>
              <a:latin typeface="標楷體" pitchFamily="65" charset="-120"/>
              <a:ea typeface="標楷體" pitchFamily="65" charset="-120"/>
            </a:endParaRPr>
          </a:p>
        </p:txBody>
      </p:sp>
      <p:sp>
        <p:nvSpPr>
          <p:cNvPr id="3" name="內容版面配置區 2"/>
          <p:cNvSpPr>
            <a:spLocks noGrp="1"/>
          </p:cNvSpPr>
          <p:nvPr>
            <p:ph sz="quarter" idx="1"/>
          </p:nvPr>
        </p:nvSpPr>
        <p:spPr>
          <a:xfrm>
            <a:off x="683568" y="1484784"/>
            <a:ext cx="7920880" cy="5184576"/>
          </a:xfrm>
        </p:spPr>
        <p:txBody>
          <a:bodyPr>
            <a:noAutofit/>
          </a:bodyPr>
          <a:lstStyle/>
          <a:p>
            <a:pPr marL="0" indent="0">
              <a:buNone/>
            </a:pPr>
            <a:r>
              <a:rPr lang="en-US" altLang="zh-TW" sz="2800" dirty="0" smtClean="0">
                <a:latin typeface="標楷體" pitchFamily="65" charset="-120"/>
                <a:ea typeface="標楷體" pitchFamily="65" charset="-120"/>
              </a:rPr>
              <a:t>4</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學生需修習「跨領域</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科目</a:t>
            </a:r>
            <a:r>
              <a:rPr lang="zh-TW" altLang="en-US" sz="2800" dirty="0" smtClean="0">
                <a:latin typeface="標楷體" pitchFamily="65" charset="-120"/>
                <a:ea typeface="標楷體" pitchFamily="65" charset="-120"/>
              </a:rPr>
              <a:t>專題</a:t>
            </a:r>
            <a:r>
              <a:rPr lang="zh-TW" altLang="en-US" sz="2800" dirty="0">
                <a:latin typeface="標楷體" pitchFamily="65" charset="-120"/>
                <a:ea typeface="標楷體" pitchFamily="65" charset="-120"/>
              </a:rPr>
              <a:t>」、「實作</a:t>
            </a:r>
            <a:r>
              <a:rPr lang="en-US" altLang="zh-TW" sz="2800" dirty="0">
                <a:latin typeface="標楷體" pitchFamily="65" charset="-120"/>
                <a:ea typeface="標楷體" pitchFamily="65" charset="-120"/>
              </a:rPr>
              <a:t>(</a:t>
            </a:r>
            <a:r>
              <a:rPr lang="zh-TW" altLang="en-US" sz="2800" dirty="0" smtClean="0">
                <a:latin typeface="標楷體" pitchFamily="65" charset="-120"/>
                <a:ea typeface="標楷體" pitchFamily="65" charset="-120"/>
              </a:rPr>
              <a:t>實</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驗</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a:t>
            </a:r>
            <a:r>
              <a:rPr lang="zh-TW" altLang="en-US" sz="2800" dirty="0" smtClean="0">
                <a:latin typeface="標楷體" pitchFamily="65" charset="-120"/>
                <a:ea typeface="標楷體" pitchFamily="65" charset="-120"/>
              </a:rPr>
              <a:t>或「探索體驗</a:t>
            </a:r>
            <a:r>
              <a:rPr lang="zh-TW" altLang="en-US" sz="2800" dirty="0">
                <a:latin typeface="標楷體" pitchFamily="65" charset="-120"/>
                <a:ea typeface="標楷體" pitchFamily="65" charset="-120"/>
              </a:rPr>
              <a:t>」等課程類型之相關</a:t>
            </a:r>
            <a:r>
              <a:rPr lang="zh-TW" altLang="en-US" sz="2800" dirty="0" smtClean="0">
                <a:latin typeface="標楷體" pitchFamily="65" charset="-120"/>
                <a:ea typeface="標楷體" pitchFamily="65" charset="-120"/>
              </a:rPr>
              <a:t>課程至</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少</a:t>
            </a:r>
            <a:r>
              <a:rPr lang="zh-TW" altLang="en-US" sz="2800" dirty="0">
                <a:latin typeface="標楷體" pitchFamily="65" charset="-120"/>
                <a:ea typeface="標楷體" pitchFamily="65" charset="-120"/>
              </a:rPr>
              <a:t>合計</a:t>
            </a:r>
            <a:r>
              <a:rPr lang="en-US" altLang="zh-TW" sz="2800" dirty="0">
                <a:latin typeface="標楷體" pitchFamily="65" charset="-120"/>
                <a:ea typeface="標楷體" pitchFamily="65" charset="-120"/>
              </a:rPr>
              <a:t>4 </a:t>
            </a:r>
            <a:r>
              <a:rPr lang="zh-TW" altLang="en-US" sz="2800" dirty="0">
                <a:latin typeface="標楷體" pitchFamily="65" charset="-120"/>
                <a:ea typeface="標楷體" pitchFamily="65" charset="-120"/>
              </a:rPr>
              <a:t>學分。</a:t>
            </a:r>
            <a:r>
              <a:rPr lang="zh-TW" altLang="en-US" sz="2800" dirty="0" smtClean="0">
                <a:latin typeface="標楷體" pitchFamily="65" charset="-120"/>
                <a:ea typeface="標楷體" pitchFamily="65" charset="-120"/>
              </a:rPr>
              <a:t>若學生</a:t>
            </a:r>
            <a:r>
              <a:rPr lang="zh-TW" altLang="en-US" sz="2800" dirty="0">
                <a:latin typeface="標楷體" pitchFamily="65" charset="-120"/>
                <a:ea typeface="標楷體" pitchFamily="65" charset="-120"/>
              </a:rPr>
              <a:t>於</a:t>
            </a:r>
            <a:r>
              <a:rPr lang="zh-TW" altLang="en-US" sz="2800" dirty="0" smtClean="0">
                <a:latin typeface="標楷體" pitchFamily="65" charset="-120"/>
                <a:ea typeface="標楷體" pitchFamily="65" charset="-120"/>
              </a:rPr>
              <a:t>校訂</a:t>
            </a:r>
            <a:r>
              <a:rPr lang="zh-TW" altLang="en-US" sz="2800" dirty="0">
                <a:latin typeface="標楷體" pitchFamily="65" charset="-120"/>
                <a:ea typeface="標楷體" pitchFamily="65" charset="-120"/>
              </a:rPr>
              <a:t>必修修習同類</a:t>
            </a:r>
            <a:r>
              <a:rPr lang="zh-TW" altLang="en-US" sz="2800" dirty="0" smtClean="0">
                <a:latin typeface="標楷體" pitchFamily="65" charset="-120"/>
                <a:ea typeface="標楷體" pitchFamily="65" charset="-120"/>
              </a:rPr>
              <a:t>課</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程</a:t>
            </a:r>
            <a:r>
              <a:rPr lang="zh-TW" altLang="en-US" sz="2800" dirty="0">
                <a:latin typeface="標楷體" pitchFamily="65" charset="-120"/>
                <a:ea typeface="標楷體" pitchFamily="65" charset="-120"/>
              </a:rPr>
              <a:t>則可</a:t>
            </a:r>
            <a:r>
              <a:rPr lang="zh-TW" altLang="en-US" sz="2800" dirty="0" smtClean="0">
                <a:latin typeface="標楷體" pitchFamily="65" charset="-120"/>
                <a:ea typeface="標楷體" pitchFamily="65" charset="-120"/>
              </a:rPr>
              <a:t>合併</a:t>
            </a:r>
            <a:r>
              <a:rPr lang="zh-TW" altLang="en-US" sz="2800" dirty="0">
                <a:latin typeface="標楷體" pitchFamily="65" charset="-120"/>
                <a:ea typeface="標楷體" pitchFamily="65" charset="-120"/>
              </a:rPr>
              <a:t>計算。</a:t>
            </a:r>
            <a:endParaRPr lang="en-US" altLang="zh-TW" sz="2800" dirty="0" smtClean="0">
              <a:latin typeface="標楷體" pitchFamily="65" charset="-120"/>
              <a:ea typeface="標楷體" pitchFamily="65" charset="-120"/>
            </a:endParaRPr>
          </a:p>
          <a:p>
            <a:pPr marL="0" indent="0">
              <a:buNone/>
            </a:pPr>
            <a:r>
              <a:rPr lang="en-US" altLang="zh-TW" sz="2800" dirty="0" smtClean="0">
                <a:latin typeface="標楷體" pitchFamily="65" charset="-120"/>
                <a:ea typeface="標楷體" pitchFamily="65" charset="-120"/>
              </a:rPr>
              <a:t>5.</a:t>
            </a:r>
            <a:r>
              <a:rPr lang="zh-TW" altLang="zh-TW" sz="2800" dirty="0" smtClean="0">
                <a:solidFill>
                  <a:srgbClr val="FF0000"/>
                </a:solidFill>
                <a:latin typeface="標楷體" pitchFamily="65" charset="-120"/>
                <a:ea typeface="標楷體" pitchFamily="65" charset="-120"/>
              </a:rPr>
              <a:t>部</a:t>
            </a:r>
            <a:r>
              <a:rPr lang="zh-TW" altLang="zh-TW" sz="2800" dirty="0">
                <a:solidFill>
                  <a:srgbClr val="FF0000"/>
                </a:solidFill>
                <a:latin typeface="標楷體" pitchFamily="65" charset="-120"/>
                <a:ea typeface="標楷體" pitchFamily="65" charset="-120"/>
              </a:rPr>
              <a:t>定必修課程，開設以</a:t>
            </a:r>
            <a:r>
              <a:rPr lang="en-US" altLang="zh-TW" sz="2800" dirty="0">
                <a:solidFill>
                  <a:srgbClr val="FF0000"/>
                </a:solidFill>
                <a:latin typeface="標楷體" pitchFamily="65" charset="-120"/>
                <a:ea typeface="標楷體" pitchFamily="65" charset="-120"/>
              </a:rPr>
              <a:t>12</a:t>
            </a:r>
            <a:r>
              <a:rPr lang="zh-TW" altLang="zh-TW" sz="2800" dirty="0">
                <a:solidFill>
                  <a:srgbClr val="FF0000"/>
                </a:solidFill>
                <a:latin typeface="標楷體" pitchFamily="65" charset="-120"/>
                <a:ea typeface="標楷體" pitchFamily="65" charset="-120"/>
              </a:rPr>
              <a:t>科以下為原則。</a:t>
            </a:r>
            <a:r>
              <a:rPr lang="zh-TW" altLang="zh-TW" sz="2800" dirty="0" smtClean="0">
                <a:latin typeface="標楷體" pitchFamily="65" charset="-120"/>
                <a:ea typeface="標楷體" pitchFamily="65" charset="-120"/>
              </a:rPr>
              <a:t>校訂</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必修</a:t>
            </a:r>
            <a:r>
              <a:rPr lang="zh-TW" altLang="zh-TW" sz="2800" dirty="0">
                <a:latin typeface="標楷體" pitchFamily="65" charset="-120"/>
                <a:ea typeface="標楷體" pitchFamily="65" charset="-120"/>
              </a:rPr>
              <a:t>不得</a:t>
            </a:r>
            <a:r>
              <a:rPr lang="zh-TW" altLang="zh-TW" sz="2800" dirty="0" smtClean="0">
                <a:latin typeface="標楷體" pitchFamily="65" charset="-120"/>
                <a:ea typeface="標楷體" pitchFamily="65" charset="-120"/>
              </a:rPr>
              <a:t>為部</a:t>
            </a:r>
            <a:r>
              <a:rPr lang="zh-TW" altLang="zh-TW" sz="2800" dirty="0">
                <a:latin typeface="標楷體" pitchFamily="65" charset="-120"/>
                <a:ea typeface="標楷體" pitchFamily="65" charset="-120"/>
              </a:rPr>
              <a:t>定必修課程之重複或加強。</a:t>
            </a:r>
            <a:r>
              <a:rPr lang="zh-TW" altLang="zh-TW" sz="2800" b="1" dirty="0" smtClean="0">
                <a:solidFill>
                  <a:srgbClr val="0000CC"/>
                </a:solidFill>
                <a:latin typeface="標楷體" pitchFamily="65" charset="-120"/>
                <a:ea typeface="標楷體" pitchFamily="65" charset="-120"/>
              </a:rPr>
              <a:t>校訂</a:t>
            </a:r>
            <a:endParaRPr lang="en-US" altLang="zh-TW" sz="2800" b="1" dirty="0" smtClean="0">
              <a:solidFill>
                <a:srgbClr val="0000CC"/>
              </a:solidFill>
              <a:latin typeface="標楷體" pitchFamily="65" charset="-120"/>
              <a:ea typeface="標楷體" pitchFamily="65" charset="-120"/>
            </a:endParaRPr>
          </a:p>
          <a:p>
            <a:pPr marL="0" indent="0">
              <a:buNone/>
            </a:pPr>
            <a:r>
              <a:rPr lang="zh-TW" altLang="en-US" sz="2800" b="1" dirty="0">
                <a:solidFill>
                  <a:srgbClr val="0000CC"/>
                </a:solidFill>
                <a:latin typeface="標楷體" pitchFamily="65" charset="-120"/>
                <a:ea typeface="標楷體" pitchFamily="65" charset="-120"/>
              </a:rPr>
              <a:t> </a:t>
            </a:r>
            <a:r>
              <a:rPr lang="zh-TW" altLang="en-US" sz="2800" b="1" dirty="0" smtClean="0">
                <a:solidFill>
                  <a:srgbClr val="0000CC"/>
                </a:solidFill>
                <a:latin typeface="標楷體" pitchFamily="65" charset="-120"/>
                <a:ea typeface="標楷體" pitchFamily="65" charset="-120"/>
              </a:rPr>
              <a:t> </a:t>
            </a:r>
            <a:r>
              <a:rPr lang="zh-TW" altLang="zh-TW" sz="2800" b="1" dirty="0" smtClean="0">
                <a:solidFill>
                  <a:srgbClr val="0000CC"/>
                </a:solidFill>
                <a:latin typeface="標楷體" pitchFamily="65" charset="-120"/>
                <a:ea typeface="標楷體" pitchFamily="65" charset="-120"/>
              </a:rPr>
              <a:t>必修</a:t>
            </a:r>
            <a:r>
              <a:rPr lang="zh-TW" altLang="zh-TW" sz="2800" b="1" dirty="0">
                <a:solidFill>
                  <a:srgbClr val="0000CC"/>
                </a:solidFill>
                <a:latin typeface="標楷體" pitchFamily="65" charset="-120"/>
                <a:ea typeface="標楷體" pitchFamily="65" charset="-120"/>
              </a:rPr>
              <a:t>經課程發展</a:t>
            </a:r>
            <a:r>
              <a:rPr lang="zh-TW" altLang="zh-TW" sz="2800" b="1" dirty="0" smtClean="0">
                <a:solidFill>
                  <a:srgbClr val="0000CC"/>
                </a:solidFill>
                <a:latin typeface="標楷體" pitchFamily="65" charset="-120"/>
                <a:ea typeface="標楷體" pitchFamily="65" charset="-120"/>
              </a:rPr>
              <a:t>委員會通過</a:t>
            </a:r>
            <a:r>
              <a:rPr lang="zh-TW" altLang="zh-TW" sz="2800" b="1" dirty="0">
                <a:solidFill>
                  <a:srgbClr val="0000CC"/>
                </a:solidFill>
                <a:latin typeface="標楷體" pitchFamily="65" charset="-120"/>
                <a:ea typeface="標楷體" pitchFamily="65" charset="-120"/>
              </a:rPr>
              <a:t>後，納入</a:t>
            </a:r>
            <a:r>
              <a:rPr lang="zh-TW" altLang="zh-TW" sz="2800" b="1" dirty="0">
                <a:solidFill>
                  <a:srgbClr val="FF0000"/>
                </a:solidFill>
                <a:latin typeface="標楷體" pitchFamily="65" charset="-120"/>
                <a:ea typeface="標楷體" pitchFamily="65" charset="-120"/>
              </a:rPr>
              <a:t>學校</a:t>
            </a:r>
            <a:r>
              <a:rPr lang="zh-TW" altLang="zh-TW" sz="2800" b="1" dirty="0" smtClean="0">
                <a:solidFill>
                  <a:srgbClr val="FF0000"/>
                </a:solidFill>
                <a:latin typeface="標楷體" pitchFamily="65" charset="-120"/>
                <a:ea typeface="標楷體" pitchFamily="65" charset="-120"/>
              </a:rPr>
              <a:t>課程</a:t>
            </a:r>
            <a:endParaRPr lang="en-US" altLang="zh-TW" sz="2800" b="1" dirty="0" smtClean="0">
              <a:solidFill>
                <a:srgbClr val="FF0000"/>
              </a:solidFill>
              <a:latin typeface="標楷體" pitchFamily="65" charset="-120"/>
              <a:ea typeface="標楷體" pitchFamily="65" charset="-120"/>
            </a:endParaRPr>
          </a:p>
          <a:p>
            <a:pPr marL="0" indent="0">
              <a:buNone/>
            </a:pPr>
            <a:r>
              <a:rPr lang="zh-TW" altLang="en-US" sz="2800" b="1" dirty="0">
                <a:solidFill>
                  <a:srgbClr val="FF0000"/>
                </a:solidFill>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 </a:t>
            </a:r>
            <a:r>
              <a:rPr lang="zh-TW" altLang="zh-TW" sz="2800" b="1" dirty="0" smtClean="0">
                <a:solidFill>
                  <a:srgbClr val="FF0000"/>
                </a:solidFill>
                <a:latin typeface="標楷體" pitchFamily="65" charset="-120"/>
                <a:ea typeface="標楷體" pitchFamily="65" charset="-120"/>
              </a:rPr>
              <a:t>計畫</a:t>
            </a:r>
            <a:r>
              <a:rPr lang="zh-TW" altLang="zh-TW" sz="2800" b="1" dirty="0">
                <a:solidFill>
                  <a:srgbClr val="0000CC"/>
                </a:solidFill>
                <a:latin typeface="標楷體" pitchFamily="65" charset="-120"/>
                <a:ea typeface="標楷體" pitchFamily="65" charset="-120"/>
              </a:rPr>
              <a:t>，送各該主管機關備查。</a:t>
            </a:r>
            <a:r>
              <a:rPr lang="zh-TW" altLang="zh-TW" sz="2800" dirty="0" smtClean="0">
                <a:latin typeface="標楷體" pitchFamily="65" charset="-120"/>
                <a:ea typeface="標楷體" pitchFamily="65" charset="-120"/>
              </a:rPr>
              <a:t>選修總</a:t>
            </a:r>
            <a:r>
              <a:rPr lang="zh-TW" altLang="zh-TW" sz="2800" dirty="0">
                <a:latin typeface="標楷體" pitchFamily="65" charset="-120"/>
                <a:ea typeface="標楷體" pitchFamily="65" charset="-120"/>
              </a:rPr>
              <a:t>學分數</a:t>
            </a:r>
            <a:r>
              <a:rPr lang="zh-TW" altLang="zh-TW" sz="2800" dirty="0" smtClean="0">
                <a:latin typeface="標楷體" pitchFamily="65" charset="-120"/>
                <a:ea typeface="標楷體" pitchFamily="65" charset="-120"/>
              </a:rPr>
              <a:t>達</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學生</a:t>
            </a:r>
            <a:r>
              <a:rPr lang="zh-TW" altLang="zh-TW" sz="2800" dirty="0">
                <a:latin typeface="標楷體" pitchFamily="65" charset="-120"/>
                <a:ea typeface="標楷體" pitchFamily="65" charset="-120"/>
              </a:rPr>
              <a:t>應修習選修學分數之</a:t>
            </a:r>
            <a:r>
              <a:rPr lang="en-US" altLang="zh-TW" sz="2800" dirty="0">
                <a:latin typeface="標楷體" pitchFamily="65" charset="-120"/>
                <a:ea typeface="標楷體" pitchFamily="65" charset="-120"/>
              </a:rPr>
              <a:t>1.2-1.5</a:t>
            </a:r>
            <a:r>
              <a:rPr lang="zh-TW" altLang="zh-TW" sz="2800" dirty="0">
                <a:latin typeface="標楷體" pitchFamily="65" charset="-120"/>
                <a:ea typeface="標楷體" pitchFamily="65" charset="-120"/>
              </a:rPr>
              <a:t>倍，為</a:t>
            </a:r>
            <a:r>
              <a:rPr lang="zh-TW" altLang="zh-TW" sz="2800" dirty="0" smtClean="0">
                <a:solidFill>
                  <a:srgbClr val="FF0000"/>
                </a:solidFill>
                <a:latin typeface="標楷體" pitchFamily="65" charset="-120"/>
                <a:ea typeface="標楷體" pitchFamily="65" charset="-120"/>
              </a:rPr>
              <a:t>大學院</a:t>
            </a:r>
            <a:endParaRPr lang="en-US" altLang="zh-TW" sz="2800" dirty="0" smtClean="0">
              <a:solidFill>
                <a:srgbClr val="FF0000"/>
              </a:solidFill>
              <a:latin typeface="標楷體" pitchFamily="65" charset="-120"/>
              <a:ea typeface="標楷體" pitchFamily="65" charset="-120"/>
            </a:endParaRPr>
          </a:p>
          <a:p>
            <a:pPr marL="0" indent="0">
              <a:buNone/>
            </a:pPr>
            <a:r>
              <a:rPr lang="zh-TW" altLang="en-US" sz="2800" dirty="0">
                <a:solidFill>
                  <a:srgbClr val="FF0000"/>
                </a:solidFill>
                <a:latin typeface="標楷體" pitchFamily="65" charset="-120"/>
                <a:ea typeface="標楷體" pitchFamily="65" charset="-120"/>
              </a:rPr>
              <a:t> </a:t>
            </a:r>
            <a:r>
              <a:rPr lang="zh-TW" altLang="en-US" sz="2800" dirty="0" smtClean="0">
                <a:solidFill>
                  <a:srgbClr val="FF0000"/>
                </a:solidFill>
                <a:latin typeface="標楷體" pitchFamily="65" charset="-120"/>
                <a:ea typeface="標楷體" pitchFamily="65" charset="-120"/>
              </a:rPr>
              <a:t> </a:t>
            </a:r>
            <a:r>
              <a:rPr lang="zh-TW" altLang="zh-TW" sz="2800" dirty="0" smtClean="0">
                <a:solidFill>
                  <a:srgbClr val="FF0000"/>
                </a:solidFill>
                <a:latin typeface="標楷體" pitchFamily="65" charset="-120"/>
                <a:ea typeface="標楷體" pitchFamily="65" charset="-120"/>
              </a:rPr>
              <a:t>校</a:t>
            </a:r>
            <a:r>
              <a:rPr lang="zh-TW" altLang="zh-TW" sz="2800" dirty="0">
                <a:solidFill>
                  <a:srgbClr val="FF0000"/>
                </a:solidFill>
                <a:latin typeface="標楷體" pitchFamily="65" charset="-120"/>
                <a:ea typeface="標楷體" pitchFamily="65" charset="-120"/>
              </a:rPr>
              <a:t>選才參採之用</a:t>
            </a:r>
            <a:r>
              <a:rPr lang="zh-TW" altLang="zh-TW" sz="2800" dirty="0" smtClean="0">
                <a:latin typeface="標楷體" pitchFamily="65" charset="-120"/>
                <a:ea typeface="標楷體" pitchFamily="65" charset="-120"/>
              </a:rPr>
              <a:t>。</a:t>
            </a:r>
            <a:endParaRPr lang="zh-TW" altLang="en-US" sz="2800"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41</a:t>
            </a:fld>
            <a:endParaRPr lang="zh-TW" altLang="en-US"/>
          </a:p>
        </p:txBody>
      </p:sp>
    </p:spTree>
    <p:extLst>
      <p:ext uri="{BB962C8B-B14F-4D97-AF65-F5344CB8AC3E}">
        <p14:creationId xmlns:p14="http://schemas.microsoft.com/office/powerpoint/2010/main" val="3701711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zh-TW" sz="4000" b="1" dirty="0">
                <a:solidFill>
                  <a:srgbClr val="7030A0"/>
                </a:solidFill>
                <a:latin typeface="標楷體" pitchFamily="65" charset="-120"/>
                <a:ea typeface="標楷體" pitchFamily="65" charset="-120"/>
              </a:rPr>
              <a:t>課程</a:t>
            </a:r>
            <a:r>
              <a:rPr lang="zh-TW" altLang="zh-TW" sz="4000" b="1" dirty="0" smtClean="0">
                <a:solidFill>
                  <a:srgbClr val="7030A0"/>
                </a:solidFill>
                <a:latin typeface="標楷體" pitchFamily="65" charset="-120"/>
                <a:ea typeface="標楷體" pitchFamily="65" charset="-120"/>
              </a:rPr>
              <a:t>架構</a:t>
            </a:r>
            <a:r>
              <a:rPr lang="en-US" altLang="zh-TW" sz="4000" b="1" dirty="0" smtClean="0">
                <a:solidFill>
                  <a:srgbClr val="7030A0"/>
                </a:solidFill>
                <a:latin typeface="標楷體" pitchFamily="65" charset="-120"/>
                <a:ea typeface="標楷體" pitchFamily="65" charset="-120"/>
              </a:rPr>
              <a:t>(</a:t>
            </a:r>
            <a:r>
              <a:rPr lang="zh-TW" altLang="zh-TW" sz="4000" b="1" dirty="0" smtClean="0">
                <a:solidFill>
                  <a:srgbClr val="7030A0"/>
                </a:solidFill>
                <a:latin typeface="標楷體" pitchFamily="65" charset="-120"/>
                <a:ea typeface="標楷體" pitchFamily="65" charset="-120"/>
              </a:rPr>
              <a:t>團體活動</a:t>
            </a:r>
            <a:r>
              <a:rPr lang="en-US" altLang="zh-TW" sz="4000" b="1" dirty="0" smtClean="0">
                <a:solidFill>
                  <a:srgbClr val="7030A0"/>
                </a:solidFill>
                <a:latin typeface="標楷體" pitchFamily="65" charset="-120"/>
                <a:ea typeface="標楷體" pitchFamily="65" charset="-120"/>
              </a:rPr>
              <a:t>)</a:t>
            </a:r>
            <a:endParaRPr lang="zh-TW" altLang="en-US" sz="4000" b="1" dirty="0">
              <a:solidFill>
                <a:srgbClr val="7030A0"/>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lstStyle/>
          <a:p>
            <a:r>
              <a:rPr lang="zh-TW" altLang="zh-TW" sz="2800" dirty="0">
                <a:latin typeface="標楷體" pitchFamily="65" charset="-120"/>
                <a:ea typeface="標楷體" pitchFamily="65" charset="-120"/>
              </a:rPr>
              <a:t>班級活動、社團活動、學生自治活動、學生服務學習活動、週會或講座等</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r>
              <a:rPr lang="zh-TW" altLang="zh-TW" sz="2800" dirty="0" smtClean="0">
                <a:solidFill>
                  <a:srgbClr val="FF0000"/>
                </a:solidFill>
                <a:latin typeface="標楷體" pitchFamily="65" charset="-120"/>
                <a:ea typeface="標楷體" pitchFamily="65" charset="-120"/>
              </a:rPr>
              <a:t>普通</a:t>
            </a:r>
            <a:r>
              <a:rPr lang="zh-TW" altLang="zh-TW" sz="2800" dirty="0">
                <a:solidFill>
                  <a:srgbClr val="FF0000"/>
                </a:solidFill>
                <a:latin typeface="標楷體" pitchFamily="65" charset="-120"/>
                <a:ea typeface="標楷體" pitchFamily="65" charset="-120"/>
              </a:rPr>
              <a:t>高中</a:t>
            </a:r>
            <a:r>
              <a:rPr lang="zh-TW" altLang="zh-TW" sz="2800" dirty="0">
                <a:latin typeface="標楷體" pitchFamily="65" charset="-120"/>
                <a:ea typeface="標楷體" pitchFamily="65" charset="-120"/>
              </a:rPr>
              <a:t>每週</a:t>
            </a:r>
            <a:r>
              <a:rPr lang="en-US" altLang="zh-TW" sz="2800" dirty="0">
                <a:latin typeface="標楷體" pitchFamily="65" charset="-120"/>
                <a:ea typeface="標楷體" pitchFamily="65" charset="-120"/>
              </a:rPr>
              <a:t>2-3</a:t>
            </a:r>
            <a:r>
              <a:rPr lang="zh-TW" altLang="zh-TW" sz="2800" dirty="0" smtClean="0">
                <a:latin typeface="標楷體" pitchFamily="65" charset="-120"/>
                <a:ea typeface="標楷體" pitchFamily="65" charset="-120"/>
              </a:rPr>
              <a:t>節</a:t>
            </a:r>
            <a:r>
              <a:rPr lang="zh-TW" altLang="en-US" sz="2800" dirty="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r>
              <a:rPr lang="zh-TW" altLang="zh-TW" sz="2800" dirty="0" smtClean="0">
                <a:solidFill>
                  <a:srgbClr val="FF0000"/>
                </a:solidFill>
                <a:latin typeface="標楷體" pitchFamily="65" charset="-120"/>
                <a:ea typeface="標楷體" pitchFamily="65" charset="-120"/>
              </a:rPr>
              <a:t>綜合</a:t>
            </a:r>
            <a:r>
              <a:rPr lang="zh-TW" altLang="zh-TW" sz="2800" dirty="0">
                <a:solidFill>
                  <a:srgbClr val="FF0000"/>
                </a:solidFill>
                <a:latin typeface="標楷體" pitchFamily="65" charset="-120"/>
                <a:ea typeface="標楷體" pitchFamily="65" charset="-120"/>
              </a:rPr>
              <a:t>高中</a:t>
            </a:r>
            <a:r>
              <a:rPr lang="zh-TW" altLang="zh-TW" sz="2800" dirty="0">
                <a:latin typeface="標楷體" pitchFamily="65" charset="-120"/>
                <a:ea typeface="標楷體" pitchFamily="65" charset="-120"/>
              </a:rPr>
              <a:t>班級活動每週</a:t>
            </a:r>
            <a:r>
              <a:rPr lang="en-US" altLang="zh-TW" sz="2800" dirty="0">
                <a:latin typeface="標楷體" pitchFamily="65" charset="-120"/>
                <a:ea typeface="標楷體" pitchFamily="65" charset="-120"/>
              </a:rPr>
              <a:t>1</a:t>
            </a:r>
            <a:r>
              <a:rPr lang="zh-TW" altLang="zh-TW" sz="2800" dirty="0">
                <a:latin typeface="標楷體" pitchFamily="65" charset="-120"/>
                <a:ea typeface="標楷體" pitchFamily="65" charset="-120"/>
              </a:rPr>
              <a:t>節，其餘合計每週</a:t>
            </a:r>
            <a:r>
              <a:rPr lang="en-US" altLang="zh-TW" sz="2800" dirty="0">
                <a:latin typeface="標楷體" pitchFamily="65" charset="-120"/>
                <a:ea typeface="標楷體" pitchFamily="65" charset="-120"/>
              </a:rPr>
              <a:t>1-2</a:t>
            </a:r>
            <a:r>
              <a:rPr lang="zh-TW" altLang="zh-TW" sz="2800" dirty="0">
                <a:latin typeface="標楷體" pitchFamily="65" charset="-120"/>
                <a:ea typeface="標楷體" pitchFamily="65" charset="-120"/>
              </a:rPr>
              <a:t>節</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r>
              <a:rPr lang="zh-TW" altLang="en-US" sz="2800" dirty="0">
                <a:latin typeface="標楷體" pitchFamily="65" charset="-120"/>
                <a:ea typeface="標楷體" pitchFamily="65" charset="-120"/>
              </a:rPr>
              <a:t>六學期每週單位合計</a:t>
            </a:r>
            <a:r>
              <a:rPr lang="en-US" altLang="zh-TW" sz="2800" dirty="0" smtClean="0">
                <a:latin typeface="標楷體" pitchFamily="65" charset="-120"/>
                <a:ea typeface="標楷體" pitchFamily="65" charset="-120"/>
              </a:rPr>
              <a:t>12-18</a:t>
            </a:r>
            <a:r>
              <a:rPr lang="zh-TW" altLang="en-US" sz="2800" dirty="0" smtClean="0">
                <a:latin typeface="標楷體" pitchFamily="65" charset="-120"/>
                <a:ea typeface="標楷體" pitchFamily="65" charset="-120"/>
              </a:rPr>
              <a:t>節</a:t>
            </a:r>
            <a:r>
              <a:rPr lang="zh-TW" altLang="en-US" sz="2800" dirty="0">
                <a:latin typeface="標楷體" pitchFamily="65" charset="-120"/>
                <a:ea typeface="標楷體" pitchFamily="65" charset="-120"/>
              </a:rPr>
              <a:t>。</a:t>
            </a:r>
            <a:endParaRPr lang="zh-TW" altLang="zh-TW" sz="2800" b="1" dirty="0">
              <a:latin typeface="標楷體" pitchFamily="65" charset="-120"/>
              <a:ea typeface="標楷體" pitchFamily="65" charset="-120"/>
            </a:endParaRPr>
          </a:p>
          <a:p>
            <a:endParaRPr lang="zh-TW" altLang="en-US" dirty="0"/>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42</a:t>
            </a:fld>
            <a:endParaRPr lang="zh-TW" altLang="en-US"/>
          </a:p>
        </p:txBody>
      </p:sp>
    </p:spTree>
    <p:extLst>
      <p:ext uri="{BB962C8B-B14F-4D97-AF65-F5344CB8AC3E}">
        <p14:creationId xmlns:p14="http://schemas.microsoft.com/office/powerpoint/2010/main" val="7765337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zh-TW" sz="4000" b="1" dirty="0">
                <a:solidFill>
                  <a:srgbClr val="7030A0"/>
                </a:solidFill>
                <a:latin typeface="標楷體" pitchFamily="65" charset="-120"/>
                <a:ea typeface="標楷體" pitchFamily="65" charset="-120"/>
              </a:rPr>
              <a:t>課程</a:t>
            </a:r>
            <a:r>
              <a:rPr lang="zh-TW" altLang="zh-TW" sz="4000" b="1" dirty="0" smtClean="0">
                <a:solidFill>
                  <a:srgbClr val="7030A0"/>
                </a:solidFill>
                <a:latin typeface="標楷體" pitchFamily="65" charset="-120"/>
                <a:ea typeface="標楷體" pitchFamily="65" charset="-120"/>
              </a:rPr>
              <a:t>架構</a:t>
            </a:r>
            <a:r>
              <a:rPr lang="en-US" altLang="zh-TW" sz="4000" b="1" dirty="0" smtClean="0">
                <a:solidFill>
                  <a:srgbClr val="7030A0"/>
                </a:solidFill>
                <a:latin typeface="標楷體" pitchFamily="65" charset="-120"/>
                <a:ea typeface="標楷體" pitchFamily="65" charset="-120"/>
              </a:rPr>
              <a:t>(</a:t>
            </a:r>
            <a:r>
              <a:rPr lang="zh-TW" altLang="zh-TW" sz="4000" b="1" dirty="0" smtClean="0">
                <a:solidFill>
                  <a:srgbClr val="7030A0"/>
                </a:solidFill>
                <a:latin typeface="標楷體" pitchFamily="65" charset="-120"/>
                <a:ea typeface="標楷體" pitchFamily="65" charset="-120"/>
              </a:rPr>
              <a:t>彈性</a:t>
            </a:r>
            <a:r>
              <a:rPr lang="zh-TW" altLang="zh-TW" sz="4000" b="1" dirty="0">
                <a:solidFill>
                  <a:srgbClr val="7030A0"/>
                </a:solidFill>
                <a:latin typeface="標楷體" pitchFamily="65" charset="-120"/>
                <a:ea typeface="標楷體" pitchFamily="65" charset="-120"/>
              </a:rPr>
              <a:t>學習</a:t>
            </a:r>
            <a:r>
              <a:rPr lang="zh-TW" altLang="zh-TW" sz="4000" b="1" dirty="0" smtClean="0">
                <a:solidFill>
                  <a:srgbClr val="7030A0"/>
                </a:solidFill>
                <a:latin typeface="標楷體" pitchFamily="65" charset="-120"/>
                <a:ea typeface="標楷體" pitchFamily="65" charset="-120"/>
              </a:rPr>
              <a:t>時間</a:t>
            </a:r>
            <a:r>
              <a:rPr lang="en-US" altLang="zh-TW" sz="4000" b="1" dirty="0" smtClean="0">
                <a:solidFill>
                  <a:srgbClr val="7030A0"/>
                </a:solidFill>
                <a:latin typeface="標楷體" pitchFamily="65" charset="-120"/>
                <a:ea typeface="標楷體" pitchFamily="65" charset="-120"/>
              </a:rPr>
              <a:t>)</a:t>
            </a:r>
            <a:endParaRPr lang="zh-TW" altLang="en-US" sz="4000" b="1" dirty="0">
              <a:solidFill>
                <a:srgbClr val="7030A0"/>
              </a:solidFill>
              <a:latin typeface="標楷體" pitchFamily="65" charset="-120"/>
              <a:ea typeface="標楷體" pitchFamily="65" charset="-120"/>
            </a:endParaRPr>
          </a:p>
        </p:txBody>
      </p:sp>
      <p:sp>
        <p:nvSpPr>
          <p:cNvPr id="3" name="內容版面配置區 2"/>
          <p:cNvSpPr>
            <a:spLocks noGrp="1"/>
          </p:cNvSpPr>
          <p:nvPr>
            <p:ph sz="quarter" idx="1"/>
          </p:nvPr>
        </p:nvSpPr>
        <p:spPr/>
        <p:txBody>
          <a:bodyPr>
            <a:normAutofit/>
          </a:bodyPr>
          <a:lstStyle/>
          <a:p>
            <a:r>
              <a:rPr lang="zh-TW" altLang="zh-TW" sz="2800" dirty="0">
                <a:latin typeface="標楷體" pitchFamily="65" charset="-120"/>
                <a:ea typeface="標楷體" pitchFamily="65" charset="-120"/>
              </a:rPr>
              <a:t>彈性學習時間每週</a:t>
            </a:r>
            <a:r>
              <a:rPr lang="en-US" altLang="zh-TW" sz="2800" dirty="0" smtClean="0">
                <a:latin typeface="標楷體" pitchFamily="65" charset="-120"/>
                <a:ea typeface="標楷體" pitchFamily="65" charset="-120"/>
              </a:rPr>
              <a:t>2-3</a:t>
            </a:r>
            <a:r>
              <a:rPr lang="zh-TW" altLang="zh-TW" sz="2800" dirty="0" smtClean="0">
                <a:latin typeface="標楷體" pitchFamily="65" charset="-120"/>
                <a:ea typeface="標楷體" pitchFamily="65" charset="-120"/>
              </a:rPr>
              <a:t>節</a:t>
            </a:r>
            <a:r>
              <a:rPr lang="zh-TW" altLang="zh-TW" sz="2800" dirty="0">
                <a:latin typeface="標楷體" pitchFamily="65" charset="-120"/>
                <a:ea typeface="標楷體" pitchFamily="65" charset="-120"/>
              </a:rPr>
              <a:t>。得安排教師授課或指導，並列入教師教學節數或支給鐘點費。各校對「學生自主學習」精神的保障與作法，應納入年度課程計畫備查，</a:t>
            </a:r>
            <a:r>
              <a:rPr lang="zh-TW" altLang="zh-TW" sz="2800" dirty="0">
                <a:solidFill>
                  <a:srgbClr val="FF0000"/>
                </a:solidFill>
                <a:latin typeface="標楷體" pitchFamily="65" charset="-120"/>
                <a:ea typeface="標楷體" pitchFamily="65" charset="-120"/>
              </a:rPr>
              <a:t>並列入校務評鑑及輔導訪視之重點項目</a:t>
            </a:r>
            <a:r>
              <a:rPr lang="zh-TW" altLang="zh-TW" sz="2800" dirty="0">
                <a:latin typeface="標楷體" pitchFamily="65" charset="-120"/>
                <a:ea typeface="標楷體" pitchFamily="65" charset="-120"/>
              </a:rPr>
              <a:t>。全校共同安排課程、活動，盡可能於團體活動時間中實施</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六</a:t>
            </a:r>
            <a:r>
              <a:rPr lang="zh-TW" altLang="en-US" sz="2800" dirty="0">
                <a:latin typeface="標楷體" pitchFamily="65" charset="-120"/>
                <a:ea typeface="標楷體" pitchFamily="65" charset="-120"/>
              </a:rPr>
              <a:t>學期每週單位合計</a:t>
            </a:r>
            <a:r>
              <a:rPr lang="en-US" altLang="zh-TW" sz="2800" dirty="0" smtClean="0">
                <a:latin typeface="標楷體" pitchFamily="65" charset="-120"/>
                <a:ea typeface="標楷體" pitchFamily="65" charset="-120"/>
              </a:rPr>
              <a:t>12-18</a:t>
            </a:r>
            <a:r>
              <a:rPr lang="zh-TW" altLang="en-US" sz="2800" dirty="0" smtClean="0">
                <a:latin typeface="標楷體" pitchFamily="65" charset="-120"/>
                <a:ea typeface="標楷體" pitchFamily="65" charset="-120"/>
              </a:rPr>
              <a:t>節</a:t>
            </a:r>
            <a:r>
              <a:rPr lang="zh-TW" altLang="en-US" sz="2800" dirty="0">
                <a:latin typeface="標楷體" pitchFamily="65" charset="-120"/>
                <a:ea typeface="標楷體" pitchFamily="65" charset="-120"/>
              </a:rPr>
              <a:t>。</a:t>
            </a: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43</a:t>
            </a:fld>
            <a:endParaRPr lang="zh-TW" altLang="en-US"/>
          </a:p>
        </p:txBody>
      </p:sp>
    </p:spTree>
    <p:extLst>
      <p:ext uri="{BB962C8B-B14F-4D97-AF65-F5344CB8AC3E}">
        <p14:creationId xmlns:p14="http://schemas.microsoft.com/office/powerpoint/2010/main" val="3237270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zh-TW" sz="4000" b="1" dirty="0">
                <a:solidFill>
                  <a:srgbClr val="7030A0"/>
                </a:solidFill>
                <a:latin typeface="標楷體" pitchFamily="65" charset="-120"/>
                <a:ea typeface="標楷體" pitchFamily="65" charset="-120"/>
              </a:rPr>
              <a:t>課程</a:t>
            </a:r>
            <a:r>
              <a:rPr lang="zh-TW" altLang="zh-TW" sz="4000" b="1" dirty="0" smtClean="0">
                <a:solidFill>
                  <a:srgbClr val="7030A0"/>
                </a:solidFill>
                <a:latin typeface="標楷體" pitchFamily="65" charset="-120"/>
                <a:ea typeface="標楷體" pitchFamily="65" charset="-120"/>
              </a:rPr>
              <a:t>架構</a:t>
            </a:r>
            <a:r>
              <a:rPr lang="en-US" altLang="zh-TW" sz="4000" b="1" dirty="0" smtClean="0">
                <a:solidFill>
                  <a:srgbClr val="7030A0"/>
                </a:solidFill>
                <a:latin typeface="標楷體" pitchFamily="65" charset="-120"/>
                <a:ea typeface="標楷體" pitchFamily="65" charset="-120"/>
              </a:rPr>
              <a:t>(</a:t>
            </a:r>
            <a:r>
              <a:rPr lang="zh-TW" altLang="zh-TW" sz="4000" b="1" dirty="0" smtClean="0">
                <a:solidFill>
                  <a:srgbClr val="7030A0"/>
                </a:solidFill>
                <a:latin typeface="標楷體" pitchFamily="65" charset="-120"/>
                <a:ea typeface="標楷體" pitchFamily="65" charset="-120"/>
              </a:rPr>
              <a:t>畢業</a:t>
            </a:r>
            <a:r>
              <a:rPr lang="zh-TW" altLang="zh-TW" sz="4000" b="1" dirty="0">
                <a:solidFill>
                  <a:srgbClr val="7030A0"/>
                </a:solidFill>
                <a:latin typeface="標楷體" pitchFamily="65" charset="-120"/>
                <a:ea typeface="標楷體" pitchFamily="65" charset="-120"/>
              </a:rPr>
              <a:t>學分</a:t>
            </a:r>
            <a:r>
              <a:rPr lang="zh-TW" altLang="zh-TW" sz="4000" b="1" dirty="0" smtClean="0">
                <a:solidFill>
                  <a:srgbClr val="7030A0"/>
                </a:solidFill>
                <a:latin typeface="標楷體" pitchFamily="65" charset="-120"/>
                <a:ea typeface="標楷體" pitchFamily="65" charset="-120"/>
              </a:rPr>
              <a:t>條件</a:t>
            </a:r>
            <a:r>
              <a:rPr lang="en-US" altLang="zh-TW" sz="4000" b="1" dirty="0" smtClean="0">
                <a:solidFill>
                  <a:srgbClr val="7030A0"/>
                </a:solidFill>
                <a:latin typeface="標楷體" pitchFamily="65" charset="-120"/>
                <a:ea typeface="標楷體" pitchFamily="65" charset="-120"/>
              </a:rPr>
              <a:t>)</a:t>
            </a:r>
            <a:endParaRPr lang="zh-TW" altLang="en-US" sz="4000" b="1" dirty="0">
              <a:solidFill>
                <a:srgbClr val="7030A0"/>
              </a:solidFill>
              <a:latin typeface="標楷體" pitchFamily="65" charset="-120"/>
              <a:ea typeface="標楷體" pitchFamily="65" charset="-120"/>
            </a:endParaRPr>
          </a:p>
        </p:txBody>
      </p:sp>
      <p:sp>
        <p:nvSpPr>
          <p:cNvPr id="3" name="內容版面配置區 2"/>
          <p:cNvSpPr>
            <a:spLocks noGrp="1"/>
          </p:cNvSpPr>
          <p:nvPr>
            <p:ph sz="quarter" idx="1"/>
          </p:nvPr>
        </p:nvSpPr>
        <p:spPr>
          <a:xfrm>
            <a:off x="395536" y="1196752"/>
            <a:ext cx="8229600" cy="5544616"/>
          </a:xfrm>
        </p:spPr>
        <p:txBody>
          <a:bodyPr>
            <a:noAutofit/>
          </a:bodyPr>
          <a:lstStyle/>
          <a:p>
            <a:r>
              <a:rPr lang="zh-TW" altLang="en-US" sz="2800" b="1" dirty="0" smtClean="0">
                <a:solidFill>
                  <a:srgbClr val="FF0000"/>
                </a:solidFill>
                <a:latin typeface="標楷體" pitchFamily="65" charset="-120"/>
                <a:ea typeface="標楷體" pitchFamily="65" charset="-120"/>
              </a:rPr>
              <a:t>普通高中</a:t>
            </a:r>
            <a:endParaRPr lang="en-US" altLang="zh-TW" sz="2800" b="1" dirty="0" smtClean="0">
              <a:solidFill>
                <a:srgbClr val="FF0000"/>
              </a:solidFill>
              <a:latin typeface="標楷體" pitchFamily="65" charset="-120"/>
              <a:ea typeface="標楷體" pitchFamily="65" charset="-120"/>
            </a:endParaRPr>
          </a:p>
          <a:p>
            <a:pPr marL="0" indent="0">
              <a:buNone/>
            </a:pPr>
            <a:r>
              <a:rPr lang="en-US" altLang="zh-TW" sz="2800" dirty="0" smtClean="0">
                <a:latin typeface="標楷體" pitchFamily="65" charset="-120"/>
                <a:ea typeface="標楷體" pitchFamily="65" charset="-120"/>
              </a:rPr>
              <a:t>1.</a:t>
            </a:r>
            <a:r>
              <a:rPr lang="zh-TW" altLang="zh-TW" sz="2800" dirty="0" smtClean="0">
                <a:latin typeface="標楷體" pitchFamily="65" charset="-120"/>
                <a:ea typeface="標楷體" pitchFamily="65" charset="-120"/>
              </a:rPr>
              <a:t>應</a:t>
            </a:r>
            <a:r>
              <a:rPr lang="zh-TW" altLang="zh-TW" sz="2800" dirty="0">
                <a:latin typeface="標楷體" pitchFamily="65" charset="-120"/>
                <a:ea typeface="標楷體" pitchFamily="65" charset="-120"/>
              </a:rPr>
              <a:t>修習總學分</a:t>
            </a:r>
            <a:r>
              <a:rPr lang="en-US" altLang="zh-TW" sz="2800" dirty="0">
                <a:latin typeface="標楷體" pitchFamily="65" charset="-120"/>
                <a:ea typeface="標楷體" pitchFamily="65" charset="-120"/>
              </a:rPr>
              <a:t>180</a:t>
            </a:r>
            <a:r>
              <a:rPr lang="zh-TW" altLang="zh-TW" sz="2800" dirty="0">
                <a:latin typeface="標楷體" pitchFamily="65" charset="-120"/>
                <a:ea typeface="標楷體" pitchFamily="65" charset="-120"/>
              </a:rPr>
              <a:t>學分，學生畢業之最低學分數</a:t>
            </a:r>
            <a:r>
              <a:rPr lang="zh-TW" altLang="zh-TW" sz="2800" dirty="0" smtClean="0">
                <a:latin typeface="標楷體" pitchFamily="65" charset="-120"/>
                <a:ea typeface="標楷體" pitchFamily="65" charset="-120"/>
              </a:rPr>
              <a:t>為</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a:t>
            </a:r>
            <a:r>
              <a:rPr lang="en-US" altLang="zh-TW" sz="2800" dirty="0" smtClean="0">
                <a:latin typeface="標楷體" pitchFamily="65" charset="-120"/>
                <a:ea typeface="標楷體" pitchFamily="65" charset="-120"/>
              </a:rPr>
              <a:t>150</a:t>
            </a:r>
            <a:r>
              <a:rPr lang="zh-TW" altLang="zh-TW" sz="2800" dirty="0" smtClean="0">
                <a:latin typeface="標楷體" pitchFamily="65" charset="-120"/>
                <a:ea typeface="標楷體" pitchFamily="65" charset="-120"/>
              </a:rPr>
              <a:t>學分</a:t>
            </a:r>
            <a:r>
              <a:rPr lang="zh-TW" altLang="zh-TW" sz="2800" dirty="0">
                <a:latin typeface="標楷體" pitchFamily="65" charset="-120"/>
                <a:ea typeface="標楷體" pitchFamily="65" charset="-120"/>
              </a:rPr>
              <a:t>成績及格，其中部定</a:t>
            </a:r>
            <a:r>
              <a:rPr lang="zh-TW" altLang="zh-TW" sz="2800" dirty="0" smtClean="0">
                <a:latin typeface="標楷體" pitchFamily="65" charset="-120"/>
                <a:ea typeface="標楷體" pitchFamily="65" charset="-120"/>
              </a:rPr>
              <a:t>必修及</a:t>
            </a:r>
            <a:r>
              <a:rPr lang="zh-TW" altLang="zh-TW" sz="2800" dirty="0">
                <a:latin typeface="標楷體" pitchFamily="65" charset="-120"/>
                <a:ea typeface="標楷體" pitchFamily="65" charset="-120"/>
              </a:rPr>
              <a:t>校訂必修</a:t>
            </a:r>
            <a:r>
              <a:rPr lang="zh-TW" altLang="zh-TW" sz="2800" dirty="0" smtClean="0">
                <a:latin typeface="標楷體" pitchFamily="65" charset="-120"/>
                <a:ea typeface="標楷體" pitchFamily="65" charset="-120"/>
              </a:rPr>
              <a:t>至少</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需</a:t>
            </a:r>
            <a:r>
              <a:rPr lang="en-US" altLang="zh-TW" sz="2800" dirty="0">
                <a:latin typeface="標楷體" pitchFamily="65" charset="-120"/>
                <a:ea typeface="標楷體" pitchFamily="65" charset="-120"/>
              </a:rPr>
              <a:t>102 </a:t>
            </a:r>
            <a:r>
              <a:rPr lang="zh-TW" altLang="zh-TW" sz="2800" dirty="0">
                <a:latin typeface="標楷體" pitchFamily="65" charset="-120"/>
                <a:ea typeface="標楷體" pitchFamily="65" charset="-120"/>
              </a:rPr>
              <a:t>學分且成績及格；同時選修學分至少</a:t>
            </a:r>
            <a:r>
              <a:rPr lang="zh-TW" altLang="zh-TW" sz="2800" dirty="0" smtClean="0">
                <a:latin typeface="標楷體" pitchFamily="65" charset="-120"/>
                <a:ea typeface="標楷體" pitchFamily="65" charset="-120"/>
              </a:rPr>
              <a:t>需修</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a:t>
            </a:r>
            <a:r>
              <a:rPr lang="zh-TW" altLang="zh-TW" sz="2800" dirty="0" smtClean="0">
                <a:latin typeface="標楷體" pitchFamily="65" charset="-120"/>
                <a:ea typeface="標楷體" pitchFamily="65" charset="-120"/>
              </a:rPr>
              <a:t>習</a:t>
            </a:r>
            <a:r>
              <a:rPr lang="en-US" altLang="zh-TW" sz="2800" dirty="0" smtClean="0">
                <a:latin typeface="標楷體" pitchFamily="65" charset="-120"/>
                <a:ea typeface="標楷體" pitchFamily="65" charset="-120"/>
              </a:rPr>
              <a:t>40</a:t>
            </a:r>
            <a:r>
              <a:rPr lang="zh-TW" altLang="zh-TW" sz="2800" dirty="0" smtClean="0">
                <a:latin typeface="標楷體" pitchFamily="65" charset="-120"/>
                <a:ea typeface="標楷體" pitchFamily="65" charset="-120"/>
              </a:rPr>
              <a:t>學分</a:t>
            </a:r>
            <a:r>
              <a:rPr lang="zh-TW" altLang="zh-TW" sz="2800" dirty="0">
                <a:latin typeface="標楷體" pitchFamily="65" charset="-120"/>
                <a:ea typeface="標楷體" pitchFamily="65" charset="-120"/>
              </a:rPr>
              <a:t>且成績</a:t>
            </a:r>
            <a:r>
              <a:rPr lang="zh-TW" altLang="zh-TW" sz="2800" dirty="0" smtClean="0">
                <a:latin typeface="標楷體" pitchFamily="65" charset="-120"/>
                <a:ea typeface="標楷體" pitchFamily="65" charset="-120"/>
              </a:rPr>
              <a:t>及格。</a:t>
            </a:r>
            <a:endParaRPr lang="en-US" altLang="zh-TW" sz="2800" dirty="0" smtClean="0">
              <a:latin typeface="標楷體" pitchFamily="65" charset="-120"/>
              <a:ea typeface="標楷體" pitchFamily="65" charset="-120"/>
            </a:endParaRPr>
          </a:p>
          <a:p>
            <a:r>
              <a:rPr lang="zh-TW" altLang="en-US" sz="2800" b="1" dirty="0" smtClean="0">
                <a:solidFill>
                  <a:srgbClr val="FF0000"/>
                </a:solidFill>
                <a:latin typeface="標楷體" pitchFamily="65" charset="-120"/>
                <a:ea typeface="標楷體" pitchFamily="65" charset="-120"/>
              </a:rPr>
              <a:t>綜合高中</a:t>
            </a:r>
            <a:endParaRPr lang="en-US" altLang="zh-TW" sz="2800" b="1" dirty="0" smtClean="0">
              <a:solidFill>
                <a:srgbClr val="FF0000"/>
              </a:solidFill>
              <a:latin typeface="標楷體" pitchFamily="65" charset="-120"/>
              <a:ea typeface="標楷體" pitchFamily="65" charset="-120"/>
            </a:endParaRPr>
          </a:p>
          <a:p>
            <a:pPr marL="0" indent="0">
              <a:buNone/>
            </a:pP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部</a:t>
            </a:r>
            <a:r>
              <a:rPr lang="zh-TW" altLang="en-US" sz="2800" dirty="0">
                <a:latin typeface="標楷體" pitchFamily="65" charset="-120"/>
                <a:ea typeface="標楷體" pitchFamily="65" charset="-120"/>
              </a:rPr>
              <a:t>定必修及校訂必修均須修習且成績及格，</a:t>
            </a:r>
            <a:r>
              <a:rPr lang="zh-TW" altLang="en-US" sz="2800" dirty="0" smtClean="0">
                <a:latin typeface="標楷體" pitchFamily="65" charset="-120"/>
                <a:ea typeface="標楷體" pitchFamily="65" charset="-120"/>
              </a:rPr>
              <a:t>畢業</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及格</a:t>
            </a:r>
            <a:r>
              <a:rPr lang="zh-TW" altLang="en-US" sz="2800" dirty="0">
                <a:latin typeface="標楷體" pitchFamily="65" charset="-120"/>
                <a:ea typeface="標楷體" pitchFamily="65" charset="-120"/>
              </a:rPr>
              <a:t>學分數至少</a:t>
            </a:r>
            <a:r>
              <a:rPr lang="zh-TW" altLang="en-US" sz="2800" dirty="0" smtClean="0">
                <a:latin typeface="標楷體" pitchFamily="65" charset="-120"/>
                <a:ea typeface="標楷體" pitchFamily="65" charset="-120"/>
              </a:rPr>
              <a:t>為</a:t>
            </a:r>
            <a:r>
              <a:rPr lang="en-US" altLang="zh-TW" sz="2800" dirty="0" smtClean="0">
                <a:latin typeface="標楷體" pitchFamily="65" charset="-120"/>
                <a:ea typeface="標楷體" pitchFamily="65" charset="-120"/>
              </a:rPr>
              <a:t>160</a:t>
            </a:r>
            <a:r>
              <a:rPr lang="zh-TW" altLang="en-US" sz="2800" dirty="0" smtClean="0">
                <a:latin typeface="標楷體" pitchFamily="65" charset="-120"/>
                <a:ea typeface="標楷體" pitchFamily="65" charset="-120"/>
              </a:rPr>
              <a:t>學分</a:t>
            </a:r>
            <a:r>
              <a:rPr lang="zh-TW" altLang="en-US" sz="2800" dirty="0">
                <a:latin typeface="標楷體" pitchFamily="65" charset="-120"/>
                <a:ea typeface="標楷體" pitchFamily="65" charset="-120"/>
              </a:rPr>
              <a:t>。</a:t>
            </a:r>
          </a:p>
          <a:p>
            <a:pPr marL="0" indent="0">
              <a:buNone/>
            </a:pP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學生</a:t>
            </a:r>
            <a:r>
              <a:rPr lang="zh-TW" altLang="en-US" sz="2800" dirty="0">
                <a:latin typeface="標楷體" pitchFamily="65" charset="-120"/>
                <a:ea typeface="標楷體" pitchFamily="65" charset="-120"/>
              </a:rPr>
              <a:t>在特定專門學程修滿</a:t>
            </a:r>
            <a:r>
              <a:rPr lang="en-US" altLang="zh-TW" sz="2800" dirty="0">
                <a:latin typeface="標楷體" pitchFamily="65" charset="-120"/>
                <a:ea typeface="標楷體" pitchFamily="65" charset="-120"/>
              </a:rPr>
              <a:t>40 </a:t>
            </a:r>
            <a:r>
              <a:rPr lang="zh-TW" altLang="en-US" sz="2800" dirty="0">
                <a:latin typeface="標楷體" pitchFamily="65" charset="-120"/>
                <a:ea typeface="標楷體" pitchFamily="65" charset="-120"/>
              </a:rPr>
              <a:t>學分含該學程之</a:t>
            </a:r>
            <a:r>
              <a:rPr lang="zh-TW" altLang="en-US" sz="2800" dirty="0" smtClean="0">
                <a:latin typeface="標楷體" pitchFamily="65" charset="-120"/>
                <a:ea typeface="標楷體" pitchFamily="65" charset="-120"/>
              </a:rPr>
              <a:t>核心</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科目</a:t>
            </a:r>
            <a:r>
              <a:rPr lang="zh-TW" altLang="en-US" sz="2800" dirty="0">
                <a:latin typeface="標楷體" pitchFamily="65" charset="-120"/>
                <a:ea typeface="標楷體" pitchFamily="65" charset="-120"/>
              </a:rPr>
              <a:t>及專題實作均及格者，得在</a:t>
            </a:r>
            <a:r>
              <a:rPr lang="zh-TW" altLang="en-US" sz="2800" dirty="0" smtClean="0">
                <a:latin typeface="標楷體" pitchFamily="65" charset="-120"/>
                <a:ea typeface="標楷體" pitchFamily="65" charset="-120"/>
              </a:rPr>
              <a:t>畢業證書</a:t>
            </a:r>
            <a:r>
              <a:rPr lang="zh-TW" altLang="en-US" sz="2800" dirty="0">
                <a:latin typeface="標楷體" pitchFamily="65" charset="-120"/>
                <a:ea typeface="標楷體" pitchFamily="65" charset="-120"/>
              </a:rPr>
              <a:t>上加</a:t>
            </a:r>
            <a:r>
              <a:rPr lang="zh-TW" altLang="en-US" sz="2800" dirty="0" smtClean="0">
                <a:latin typeface="標楷體" pitchFamily="65" charset="-120"/>
                <a:ea typeface="標楷體" pitchFamily="65" charset="-120"/>
              </a:rPr>
              <a:t>註</a:t>
            </a:r>
            <a:endParaRPr lang="en-US" altLang="zh-TW" sz="2800" dirty="0" smtClean="0">
              <a:latin typeface="標楷體" pitchFamily="65" charset="-120"/>
              <a:ea typeface="標楷體" pitchFamily="65" charset="-120"/>
            </a:endParaRPr>
          </a:p>
          <a:p>
            <a:pPr marL="0" indent="0">
              <a:buNone/>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其主修</a:t>
            </a:r>
            <a:r>
              <a:rPr lang="zh-TW" altLang="en-US" sz="2800" dirty="0">
                <a:latin typeface="標楷體" pitchFamily="65" charset="-120"/>
                <a:ea typeface="標楷體" pitchFamily="65" charset="-120"/>
              </a:rPr>
              <a:t>學程。</a:t>
            </a: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44</a:t>
            </a:fld>
            <a:endParaRPr lang="zh-TW" altLang="en-US"/>
          </a:p>
        </p:txBody>
      </p:sp>
    </p:spTree>
    <p:extLst>
      <p:ext uri="{BB962C8B-B14F-4D97-AF65-F5344CB8AC3E}">
        <p14:creationId xmlns:p14="http://schemas.microsoft.com/office/powerpoint/2010/main" val="1091319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zh-TW" sz="4000" b="1" dirty="0">
                <a:solidFill>
                  <a:srgbClr val="7030A0"/>
                </a:solidFill>
                <a:latin typeface="標楷體" pitchFamily="65" charset="-120"/>
                <a:ea typeface="標楷體" pitchFamily="65" charset="-120"/>
              </a:rPr>
              <a:t>實施</a:t>
            </a:r>
            <a:r>
              <a:rPr lang="zh-TW" altLang="zh-TW" sz="4000" b="1" dirty="0" smtClean="0">
                <a:solidFill>
                  <a:srgbClr val="7030A0"/>
                </a:solidFill>
                <a:latin typeface="標楷體" pitchFamily="65" charset="-120"/>
                <a:ea typeface="標楷體" pitchFamily="65" charset="-120"/>
              </a:rPr>
              <a:t>要點</a:t>
            </a:r>
            <a:endParaRPr lang="zh-TW" altLang="en-US" sz="3200" b="1" dirty="0">
              <a:solidFill>
                <a:srgbClr val="7030A0"/>
              </a:solidFill>
              <a:latin typeface="標楷體" pitchFamily="65" charset="-120"/>
              <a:ea typeface="標楷體" pitchFamily="65" charset="-120"/>
            </a:endParaRPr>
          </a:p>
        </p:txBody>
      </p:sp>
      <p:sp>
        <p:nvSpPr>
          <p:cNvPr id="3" name="內容版面配置區 2"/>
          <p:cNvSpPr>
            <a:spLocks noGrp="1"/>
          </p:cNvSpPr>
          <p:nvPr>
            <p:ph sz="quarter" idx="1"/>
          </p:nvPr>
        </p:nvSpPr>
        <p:spPr>
          <a:xfrm>
            <a:off x="457200" y="1340768"/>
            <a:ext cx="8229600" cy="4785395"/>
          </a:xfrm>
        </p:spPr>
        <p:txBody>
          <a:bodyPr>
            <a:normAutofit/>
          </a:bodyPr>
          <a:lstStyle/>
          <a:p>
            <a:r>
              <a:rPr lang="zh-TW" altLang="zh-TW" dirty="0">
                <a:latin typeface="標楷體" pitchFamily="65" charset="-120"/>
                <a:ea typeface="標楷體" pitchFamily="65" charset="-120"/>
              </a:rPr>
              <a:t>課程發展得視學校發展需要聘請校外專家學者、社區</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部落人士、產業界人士或學生。</a:t>
            </a:r>
            <a:r>
              <a:rPr lang="zh-TW" altLang="zh-TW" dirty="0">
                <a:solidFill>
                  <a:srgbClr val="C00000"/>
                </a:solidFill>
                <a:latin typeface="標楷體" pitchFamily="65" charset="-120"/>
                <a:ea typeface="標楷體" pitchFamily="65" charset="-120"/>
              </a:rPr>
              <a:t>學校課程計畫至少包含總體架構、彈性學習及校訂課程規劃（含特色課程）、各領域</a:t>
            </a:r>
            <a:r>
              <a:rPr lang="en-US" altLang="zh-TW" dirty="0">
                <a:solidFill>
                  <a:srgbClr val="C00000"/>
                </a:solidFill>
                <a:latin typeface="標楷體" pitchFamily="65" charset="-120"/>
                <a:ea typeface="標楷體" pitchFamily="65" charset="-120"/>
              </a:rPr>
              <a:t>/</a:t>
            </a:r>
            <a:r>
              <a:rPr lang="zh-TW" altLang="zh-TW" dirty="0">
                <a:solidFill>
                  <a:srgbClr val="C00000"/>
                </a:solidFill>
                <a:latin typeface="標楷體" pitchFamily="65" charset="-120"/>
                <a:ea typeface="標楷體" pitchFamily="65" charset="-120"/>
              </a:rPr>
              <a:t>群科</a:t>
            </a:r>
            <a:r>
              <a:rPr lang="en-US" altLang="zh-TW" dirty="0">
                <a:solidFill>
                  <a:srgbClr val="C00000"/>
                </a:solidFill>
                <a:latin typeface="標楷體" pitchFamily="65" charset="-120"/>
                <a:ea typeface="標楷體" pitchFamily="65" charset="-120"/>
              </a:rPr>
              <a:t>/</a:t>
            </a:r>
            <a:r>
              <a:rPr lang="zh-TW" altLang="zh-TW" dirty="0">
                <a:solidFill>
                  <a:srgbClr val="C00000"/>
                </a:solidFill>
                <a:latin typeface="標楷體" pitchFamily="65" charset="-120"/>
                <a:ea typeface="標楷體" pitchFamily="65" charset="-120"/>
              </a:rPr>
              <a:t>學程</a:t>
            </a:r>
            <a:r>
              <a:rPr lang="en-US" altLang="zh-TW" dirty="0">
                <a:solidFill>
                  <a:srgbClr val="C00000"/>
                </a:solidFill>
                <a:latin typeface="標楷體" pitchFamily="65" charset="-120"/>
                <a:ea typeface="標楷體" pitchFamily="65" charset="-120"/>
              </a:rPr>
              <a:t>/</a:t>
            </a:r>
            <a:r>
              <a:rPr lang="zh-TW" altLang="zh-TW" dirty="0">
                <a:solidFill>
                  <a:srgbClr val="C00000"/>
                </a:solidFill>
                <a:latin typeface="標楷體" pitchFamily="65" charset="-120"/>
                <a:ea typeface="標楷體" pitchFamily="65" charset="-120"/>
              </a:rPr>
              <a:t>科目之教學重點、評量方式及進度等。</a:t>
            </a:r>
            <a:endParaRPr lang="zh-TW" altLang="zh-TW" b="1" dirty="0">
              <a:solidFill>
                <a:srgbClr val="C00000"/>
              </a:solidFill>
              <a:latin typeface="標楷體" pitchFamily="65" charset="-120"/>
              <a:ea typeface="標楷體" pitchFamily="65" charset="-120"/>
            </a:endParaRPr>
          </a:p>
          <a:p>
            <a:r>
              <a:rPr lang="zh-TW" altLang="zh-TW" dirty="0">
                <a:solidFill>
                  <a:srgbClr val="FF0000"/>
                </a:solidFill>
                <a:latin typeface="標楷體" pitchFamily="65" charset="-120"/>
                <a:ea typeface="標楷體" pitchFamily="65" charset="-120"/>
              </a:rPr>
              <a:t>學校課程計畫</a:t>
            </a:r>
            <a:r>
              <a:rPr lang="zh-TW" altLang="zh-TW" dirty="0">
                <a:latin typeface="標楷體" pitchFamily="65" charset="-120"/>
                <a:ea typeface="標楷體" pitchFamily="65" charset="-120"/>
              </a:rPr>
              <a:t>應由學校</a:t>
            </a:r>
            <a:r>
              <a:rPr lang="zh-TW" altLang="zh-TW" b="1" dirty="0">
                <a:solidFill>
                  <a:srgbClr val="0000CC"/>
                </a:solidFill>
                <a:latin typeface="標楷體" pitchFamily="65" charset="-120"/>
                <a:ea typeface="標楷體" pitchFamily="65" charset="-120"/>
              </a:rPr>
              <a:t>課程發展委員會通過後，於開學前陳報各該主管機關備查，並運用書面或網站等多元管道向學生與家長說明。</a:t>
            </a:r>
          </a:p>
          <a:p>
            <a:r>
              <a:rPr lang="zh-TW" altLang="zh-TW" dirty="0">
                <a:latin typeface="標楷體" pitchFamily="65" charset="-120"/>
                <a:ea typeface="標楷體" pitchFamily="65" charset="-120"/>
              </a:rPr>
              <a:t>校長及每位教師每學年應在學校或社群整體規劃下，至少</a:t>
            </a:r>
            <a:r>
              <a:rPr lang="zh-TW" altLang="zh-TW" dirty="0">
                <a:solidFill>
                  <a:srgbClr val="FF0000"/>
                </a:solidFill>
                <a:latin typeface="標楷體" pitchFamily="65" charset="-120"/>
                <a:ea typeface="標楷體" pitchFamily="65" charset="-120"/>
              </a:rPr>
              <a:t>公開授課一次</a:t>
            </a:r>
            <a:r>
              <a:rPr lang="zh-TW" altLang="zh-TW" dirty="0">
                <a:latin typeface="標楷體" pitchFamily="65" charset="-120"/>
                <a:ea typeface="標楷體" pitchFamily="65" charset="-120"/>
              </a:rPr>
              <a:t>，並進行專業回饋。學校應定期邀請家長參與教師公開授課或其他課程與教學相關活動。</a:t>
            </a:r>
            <a:endParaRPr lang="zh-TW" altLang="zh-TW" b="1" dirty="0">
              <a:latin typeface="標楷體" pitchFamily="65" charset="-120"/>
              <a:ea typeface="標楷體" pitchFamily="65" charset="-120"/>
            </a:endParaRPr>
          </a:p>
          <a:p>
            <a:endParaRPr lang="zh-TW" altLang="en-US" dirty="0"/>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45</a:t>
            </a:fld>
            <a:endParaRPr lang="zh-TW" altLang="en-US"/>
          </a:p>
        </p:txBody>
      </p:sp>
    </p:spTree>
    <p:extLst>
      <p:ext uri="{BB962C8B-B14F-4D97-AF65-F5344CB8AC3E}">
        <p14:creationId xmlns:p14="http://schemas.microsoft.com/office/powerpoint/2010/main" val="17022557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smtClean="0">
                <a:solidFill>
                  <a:srgbClr val="7030A0"/>
                </a:solidFill>
                <a:latin typeface="標楷體" pitchFamily="65" charset="-120"/>
                <a:ea typeface="標楷體" pitchFamily="65" charset="-120"/>
              </a:rPr>
              <a:t>本校</a:t>
            </a:r>
            <a:r>
              <a:rPr lang="en-US" altLang="zh-TW" sz="4000" b="1" dirty="0" smtClean="0">
                <a:solidFill>
                  <a:srgbClr val="7030A0"/>
                </a:solidFill>
                <a:latin typeface="標楷體" pitchFamily="65" charset="-120"/>
                <a:ea typeface="標楷體" pitchFamily="65" charset="-120"/>
              </a:rPr>
              <a:t>105</a:t>
            </a:r>
            <a:r>
              <a:rPr lang="zh-TW" altLang="en-US" sz="4000" b="1" dirty="0" smtClean="0">
                <a:solidFill>
                  <a:srgbClr val="7030A0"/>
                </a:solidFill>
                <a:latin typeface="標楷體" pitchFamily="65" charset="-120"/>
                <a:ea typeface="標楷體" pitchFamily="65" charset="-120"/>
              </a:rPr>
              <a:t>年優質計畫</a:t>
            </a:r>
            <a:r>
              <a:rPr lang="zh-TW" altLang="zh-TW" sz="4000" b="1" dirty="0" smtClean="0">
                <a:solidFill>
                  <a:srgbClr val="7030A0"/>
                </a:solidFill>
                <a:latin typeface="標楷體" pitchFamily="65" charset="-120"/>
                <a:ea typeface="標楷體" pitchFamily="65" charset="-120"/>
              </a:rPr>
              <a:t>架構</a:t>
            </a:r>
            <a:endParaRPr lang="zh-TW" altLang="en-US" sz="4000" b="1" dirty="0">
              <a:solidFill>
                <a:srgbClr val="7030A0"/>
              </a:solidFill>
              <a:latin typeface="標楷體" pitchFamily="65" charset="-120"/>
              <a:ea typeface="標楷體" pitchFamily="65" charset="-120"/>
            </a:endParaRP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1914885" y="1986181"/>
            <a:ext cx="5771429" cy="349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B7D4DB41-1B23-4351-A976-04981B1A1839}" type="slidenum">
              <a:rPr lang="zh-TW" altLang="en-US" smtClean="0"/>
              <a:t>46</a:t>
            </a:fld>
            <a:endParaRPr lang="zh-TW" altLang="en-US"/>
          </a:p>
        </p:txBody>
      </p:sp>
    </p:spTree>
    <p:extLst>
      <p:ext uri="{BB962C8B-B14F-4D97-AF65-F5344CB8AC3E}">
        <p14:creationId xmlns:p14="http://schemas.microsoft.com/office/powerpoint/2010/main" val="621209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子計畫</a:t>
            </a:r>
            <a:r>
              <a:rPr lang="en-US" altLang="zh-TW" sz="4000" b="1" dirty="0" smtClean="0">
                <a:solidFill>
                  <a:srgbClr val="7030A0"/>
                </a:solidFill>
                <a:latin typeface="標楷體" pitchFamily="65" charset="-120"/>
                <a:ea typeface="標楷體" pitchFamily="65" charset="-120"/>
              </a:rPr>
              <a:t>A</a:t>
            </a:r>
            <a:r>
              <a:rPr lang="zh-TW" altLang="en-US" sz="4000" b="1" dirty="0" smtClean="0">
                <a:solidFill>
                  <a:srgbClr val="7030A0"/>
                </a:solidFill>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提升</a:t>
            </a:r>
            <a:r>
              <a:rPr lang="zh-TW" altLang="en-US" sz="4000" b="1" dirty="0">
                <a:solidFill>
                  <a:srgbClr val="FF0000"/>
                </a:solidFill>
                <a:latin typeface="標楷體" pitchFamily="65" charset="-120"/>
                <a:ea typeface="標楷體" pitchFamily="65" charset="-120"/>
              </a:rPr>
              <a:t>專業</a:t>
            </a:r>
            <a:r>
              <a:rPr lang="en-US" altLang="zh-TW" sz="4000" b="1" dirty="0">
                <a:solidFill>
                  <a:srgbClr val="FF0000"/>
                </a:solidFill>
                <a:latin typeface="標楷體" pitchFamily="65" charset="-120"/>
                <a:ea typeface="標楷體" pitchFamily="65" charset="-120"/>
              </a:rPr>
              <a:t>‧</a:t>
            </a:r>
            <a:r>
              <a:rPr lang="zh-TW" altLang="en-US" sz="4000" b="1" dirty="0">
                <a:solidFill>
                  <a:srgbClr val="FF0000"/>
                </a:solidFill>
                <a:latin typeface="標楷體" pitchFamily="65" charset="-120"/>
                <a:ea typeface="標楷體" pitchFamily="65" charset="-120"/>
              </a:rPr>
              <a:t>精進</a:t>
            </a:r>
            <a:r>
              <a:rPr lang="zh-TW" altLang="en-US" sz="4000" b="1" dirty="0" smtClean="0">
                <a:solidFill>
                  <a:srgbClr val="FF0000"/>
                </a:solidFill>
                <a:latin typeface="標楷體" pitchFamily="65" charset="-120"/>
                <a:ea typeface="標楷體" pitchFamily="65" charset="-120"/>
              </a:rPr>
              <a:t>教學 </a:t>
            </a:r>
            <a:r>
              <a:rPr lang="en-US" altLang="zh-TW" sz="2000" b="1" dirty="0" smtClean="0">
                <a:solidFill>
                  <a:srgbClr val="7030A0"/>
                </a:solidFill>
                <a:latin typeface="標楷體" pitchFamily="65" charset="-120"/>
                <a:ea typeface="標楷體" pitchFamily="65" charset="-120"/>
              </a:rPr>
              <a:t>1/7</a:t>
            </a:r>
            <a:endParaRPr lang="zh-TW" altLang="en-US" sz="4000" b="1" dirty="0">
              <a:solidFill>
                <a:srgbClr val="7030A0"/>
              </a:solidFill>
              <a:latin typeface="標楷體" pitchFamily="65" charset="-120"/>
              <a:ea typeface="標楷體" pitchFamily="65"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3278996551"/>
              </p:ext>
            </p:extLst>
          </p:nvPr>
        </p:nvGraphicFramePr>
        <p:xfrm>
          <a:off x="783771" y="1412776"/>
          <a:ext cx="7604653" cy="4896544"/>
        </p:xfrm>
        <a:graphic>
          <a:graphicData uri="http://schemas.openxmlformats.org/drawingml/2006/table">
            <a:tbl>
              <a:tblPr firstRow="1" firstCol="1" bandRow="1" bandCol="1"/>
              <a:tblGrid>
                <a:gridCol w="2348069"/>
                <a:gridCol w="5256584"/>
              </a:tblGrid>
              <a:tr h="864096">
                <a:tc>
                  <a:txBody>
                    <a:bodyPr/>
                    <a:lstStyle/>
                    <a:p>
                      <a:pPr algn="ctr">
                        <a:lnSpc>
                          <a:spcPct val="100000"/>
                        </a:lnSpc>
                        <a:spcAft>
                          <a:spcPts val="0"/>
                        </a:spcAft>
                      </a:pPr>
                      <a:r>
                        <a:rPr lang="zh-TW" altLang="zh-TW" sz="2800" b="1" kern="100" dirty="0" smtClean="0">
                          <a:effectLst/>
                          <a:latin typeface="Times New Roman"/>
                          <a:ea typeface="標楷體"/>
                          <a:cs typeface="Times New Roman"/>
                        </a:rPr>
                        <a:t>分支計畫編號及名稱</a:t>
                      </a:r>
                      <a:endParaRPr lang="zh-TW" sz="2800" kern="100" dirty="0">
                        <a:effectLst/>
                        <a:latin typeface="Calibri"/>
                        <a:ea typeface="標楷體"/>
                        <a:cs typeface="Times New Roman"/>
                      </a:endParaRPr>
                    </a:p>
                  </a:txBody>
                  <a:tcPr marL="68580" marR="68580" marT="0" marB="0" anchor="ctr">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n-US"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A-1</a:t>
                      </a:r>
                      <a:r>
                        <a:rPr lang="zh-TW"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提升專業‧精進教學</a:t>
                      </a:r>
                      <a:endParaRPr lang="zh-TW" altLang="zh-TW" sz="2800" kern="100" dirty="0" smtClean="0">
                        <a:effectLst/>
                        <a:latin typeface="標楷體" panose="03000509000000000000" pitchFamily="65" charset="-120"/>
                        <a:ea typeface="標楷體" panose="03000509000000000000" pitchFamily="65" charset="-120"/>
                        <a:cs typeface="Times New Roman"/>
                      </a:endParaRPr>
                    </a:p>
                    <a:p>
                      <a:pPr>
                        <a:lnSpc>
                          <a:spcPct val="100000"/>
                        </a:lnSpc>
                        <a:spcAft>
                          <a:spcPts val="0"/>
                        </a:spcAft>
                      </a:pPr>
                      <a:r>
                        <a:rPr lang="en-US"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A-1-1</a:t>
                      </a:r>
                      <a:r>
                        <a:rPr lang="zh-TW"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愛與感恩</a:t>
                      </a:r>
                      <a:endParaRPr lang="zh-TW" sz="2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4762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94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00" dirty="0" smtClean="0">
                          <a:effectLst/>
                          <a:latin typeface="Times New Roman"/>
                          <a:ea typeface="標楷體"/>
                          <a:cs typeface="Times New Roman"/>
                        </a:rPr>
                        <a:t>子計劃團隊社群建構</a:t>
                      </a:r>
                      <a:endParaRPr lang="zh-TW" sz="2800" kern="100" dirty="0">
                        <a:effectLst/>
                        <a:latin typeface="Calibri"/>
                        <a:ea typeface="標楷體"/>
                        <a:cs typeface="Times New Roman"/>
                      </a:endParaRPr>
                    </a:p>
                  </a:txBody>
                  <a:tcPr marL="68580" marR="68580" marT="0" marB="0" anchor="ctr">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zh-TW" altLang="en-US" sz="2800" b="1" kern="100" dirty="0" smtClean="0">
                          <a:effectLst/>
                          <a:latin typeface="Times New Roman"/>
                          <a:ea typeface="標楷體"/>
                          <a:cs typeface="Times New Roman"/>
                        </a:rPr>
                        <a:t>輔導科</a:t>
                      </a:r>
                      <a:r>
                        <a:rPr lang="en-US" altLang="zh-TW" sz="2800" b="1" kern="100" dirty="0" smtClean="0">
                          <a:effectLst/>
                          <a:latin typeface="Times New Roman"/>
                          <a:ea typeface="標楷體"/>
                          <a:cs typeface="Times New Roman"/>
                        </a:rPr>
                        <a:t>/</a:t>
                      </a:r>
                      <a:r>
                        <a:rPr lang="zh-TW" altLang="en-US" sz="2800" b="1" kern="100" dirty="0" smtClean="0">
                          <a:effectLst/>
                          <a:latin typeface="Times New Roman"/>
                          <a:ea typeface="標楷體"/>
                          <a:cs typeface="Times New Roman"/>
                        </a:rPr>
                        <a:t>愛與感恩</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582958">
                <a:tc>
                  <a:txBody>
                    <a:bodyPr/>
                    <a:lstStyle/>
                    <a:p>
                      <a:pPr algn="ctr">
                        <a:lnSpc>
                          <a:spcPct val="100000"/>
                        </a:lnSpc>
                        <a:spcAft>
                          <a:spcPts val="0"/>
                        </a:spcAft>
                      </a:pPr>
                      <a:r>
                        <a:rPr lang="zh-TW" sz="2800" b="1" kern="100" dirty="0">
                          <a:effectLst/>
                          <a:latin typeface="Times New Roman"/>
                          <a:ea typeface="標楷體"/>
                          <a:cs typeface="Times New Roman"/>
                        </a:rPr>
                        <a:t>學生素養</a:t>
                      </a:r>
                      <a:endParaRPr lang="zh-TW" sz="2800" kern="100" dirty="0">
                        <a:effectLst/>
                        <a:latin typeface="Calibri"/>
                        <a:ea typeface="標楷體"/>
                        <a:cs typeface="Times New Roman"/>
                      </a:endParaRPr>
                    </a:p>
                  </a:txBody>
                  <a:tcPr marL="68580" marR="68580" marT="0" marB="0" anchor="ctr">
                    <a:lnL w="4762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n-US" sz="2800" kern="100" dirty="0">
                          <a:effectLst/>
                          <a:latin typeface="Calibri"/>
                          <a:ea typeface="標楷體"/>
                          <a:cs typeface="Times New Roman"/>
                        </a:rPr>
                        <a:t>A1</a:t>
                      </a:r>
                      <a:r>
                        <a:rPr lang="zh-TW" sz="2800" kern="100" dirty="0">
                          <a:effectLst/>
                          <a:latin typeface="Calibri"/>
                          <a:ea typeface="標楷體"/>
                          <a:cs typeface="Times New Roman"/>
                        </a:rPr>
                        <a:t>身心素質與自我精進、</a:t>
                      </a:r>
                      <a:r>
                        <a:rPr lang="en-US" sz="2800" kern="100" dirty="0">
                          <a:effectLst/>
                          <a:latin typeface="Calibri"/>
                          <a:ea typeface="標楷體"/>
                          <a:cs typeface="Times New Roman"/>
                        </a:rPr>
                        <a:t>A2</a:t>
                      </a:r>
                      <a:r>
                        <a:rPr lang="zh-TW" sz="2800" kern="100" dirty="0">
                          <a:effectLst/>
                          <a:latin typeface="Calibri"/>
                          <a:ea typeface="標楷體"/>
                          <a:cs typeface="Times New Roman"/>
                        </a:rPr>
                        <a:t>系統思考與解決問題、</a:t>
                      </a:r>
                      <a:r>
                        <a:rPr lang="en-US" sz="2800" kern="100" dirty="0">
                          <a:effectLst/>
                          <a:latin typeface="Calibri"/>
                          <a:ea typeface="標楷體"/>
                          <a:cs typeface="Times New Roman"/>
                        </a:rPr>
                        <a:t>B1</a:t>
                      </a:r>
                      <a:r>
                        <a:rPr lang="zh-TW" sz="2800" kern="100" dirty="0">
                          <a:effectLst/>
                          <a:latin typeface="Calibri"/>
                          <a:ea typeface="標楷體"/>
                          <a:cs typeface="Times New Roman"/>
                        </a:rPr>
                        <a:t>符號運用與溝通表達、</a:t>
                      </a:r>
                      <a:r>
                        <a:rPr lang="en-US" sz="2800" kern="100" dirty="0">
                          <a:effectLst/>
                          <a:latin typeface="Calibri"/>
                          <a:ea typeface="標楷體"/>
                          <a:cs typeface="Times New Roman"/>
                        </a:rPr>
                        <a:t>B2 </a:t>
                      </a:r>
                      <a:r>
                        <a:rPr lang="zh-TW" sz="2800" kern="100" dirty="0">
                          <a:effectLst/>
                          <a:latin typeface="Calibri"/>
                          <a:ea typeface="標楷體"/>
                          <a:cs typeface="Times New Roman"/>
                        </a:rPr>
                        <a:t>科技資訊與媒體素養、</a:t>
                      </a:r>
                      <a:r>
                        <a:rPr lang="en-US" sz="2800" kern="100" dirty="0">
                          <a:effectLst/>
                          <a:latin typeface="Calibri"/>
                          <a:ea typeface="標楷體"/>
                          <a:cs typeface="Times New Roman"/>
                        </a:rPr>
                        <a:t>C1</a:t>
                      </a:r>
                      <a:r>
                        <a:rPr lang="zh-TW" sz="2800" kern="100" dirty="0">
                          <a:effectLst/>
                          <a:latin typeface="Calibri"/>
                          <a:ea typeface="標楷體"/>
                          <a:cs typeface="Times New Roman"/>
                        </a:rPr>
                        <a:t>道德實踐與公民意識</a:t>
                      </a:r>
                      <a:r>
                        <a:rPr lang="en-US" sz="2800" kern="100" dirty="0">
                          <a:effectLst/>
                          <a:latin typeface="Calibri"/>
                          <a:ea typeface="標楷體"/>
                          <a:cs typeface="Times New Roman"/>
                        </a:rPr>
                        <a:t>C2 </a:t>
                      </a:r>
                      <a:r>
                        <a:rPr lang="zh-TW" sz="2800" kern="100" dirty="0">
                          <a:effectLst/>
                          <a:latin typeface="Calibri"/>
                          <a:ea typeface="標楷體"/>
                          <a:cs typeface="Times New Roman"/>
                        </a:rPr>
                        <a:t>人際關係與團隊合作</a:t>
                      </a:r>
                    </a:p>
                  </a:txBody>
                  <a:tcPr marL="68580" marR="68580" marT="0" marB="0">
                    <a:lnL w="12700" cap="flat" cmpd="sng" algn="ctr">
                      <a:solidFill>
                        <a:srgbClr val="000000"/>
                      </a:solidFill>
                      <a:prstDash val="solid"/>
                      <a:round/>
                      <a:headEnd type="none" w="med" len="med"/>
                      <a:tailEnd type="none" w="med" len="med"/>
                    </a:lnL>
                    <a:lnR w="4762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47</a:t>
            </a:fld>
            <a:endParaRPr lang="zh-TW" altLang="en-US"/>
          </a:p>
        </p:txBody>
      </p:sp>
    </p:spTree>
    <p:extLst>
      <p:ext uri="{BB962C8B-B14F-4D97-AF65-F5344CB8AC3E}">
        <p14:creationId xmlns:p14="http://schemas.microsoft.com/office/powerpoint/2010/main" val="27010791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子計畫</a:t>
            </a:r>
            <a:r>
              <a:rPr lang="en-US" altLang="zh-TW" sz="4000" b="1" dirty="0" smtClean="0">
                <a:solidFill>
                  <a:srgbClr val="7030A0"/>
                </a:solidFill>
                <a:latin typeface="標楷體" pitchFamily="65" charset="-120"/>
                <a:ea typeface="標楷體" pitchFamily="65" charset="-120"/>
              </a:rPr>
              <a:t>A</a:t>
            </a:r>
            <a:r>
              <a:rPr lang="zh-TW" altLang="en-US" sz="4000" b="1" dirty="0" smtClean="0">
                <a:solidFill>
                  <a:srgbClr val="7030A0"/>
                </a:solidFill>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提升</a:t>
            </a:r>
            <a:r>
              <a:rPr lang="zh-TW" altLang="en-US" sz="4000" b="1" dirty="0">
                <a:solidFill>
                  <a:srgbClr val="FF0000"/>
                </a:solidFill>
                <a:latin typeface="標楷體" pitchFamily="65" charset="-120"/>
                <a:ea typeface="標楷體" pitchFamily="65" charset="-120"/>
              </a:rPr>
              <a:t>專業</a:t>
            </a:r>
            <a:r>
              <a:rPr lang="en-US" altLang="zh-TW" sz="4000" b="1" dirty="0">
                <a:solidFill>
                  <a:srgbClr val="FF0000"/>
                </a:solidFill>
                <a:latin typeface="標楷體" pitchFamily="65" charset="-120"/>
                <a:ea typeface="標楷體" pitchFamily="65" charset="-120"/>
              </a:rPr>
              <a:t>‧</a:t>
            </a:r>
            <a:r>
              <a:rPr lang="zh-TW" altLang="en-US" sz="4000" b="1" dirty="0">
                <a:solidFill>
                  <a:srgbClr val="FF0000"/>
                </a:solidFill>
                <a:latin typeface="標楷體" pitchFamily="65" charset="-120"/>
                <a:ea typeface="標楷體" pitchFamily="65" charset="-120"/>
              </a:rPr>
              <a:t>精進</a:t>
            </a:r>
            <a:r>
              <a:rPr lang="zh-TW" altLang="en-US" sz="4000" b="1" dirty="0" smtClean="0">
                <a:solidFill>
                  <a:srgbClr val="FF0000"/>
                </a:solidFill>
                <a:latin typeface="標楷體" pitchFamily="65" charset="-120"/>
                <a:ea typeface="標楷體" pitchFamily="65" charset="-120"/>
              </a:rPr>
              <a:t>教學 </a:t>
            </a:r>
            <a:r>
              <a:rPr lang="en-US" altLang="zh-TW" sz="2000" b="1" dirty="0" smtClean="0">
                <a:solidFill>
                  <a:srgbClr val="7030A0"/>
                </a:solidFill>
                <a:latin typeface="標楷體" pitchFamily="65" charset="-120"/>
                <a:ea typeface="標楷體" pitchFamily="65" charset="-120"/>
              </a:rPr>
              <a:t>2/7</a:t>
            </a:r>
            <a:endParaRPr lang="zh-TW" altLang="en-US" sz="4000" b="1" dirty="0">
              <a:solidFill>
                <a:srgbClr val="7030A0"/>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2723219150"/>
              </p:ext>
            </p:extLst>
          </p:nvPr>
        </p:nvGraphicFramePr>
        <p:xfrm>
          <a:off x="802432" y="1484784"/>
          <a:ext cx="7802014" cy="4963669"/>
        </p:xfrm>
        <a:graphic>
          <a:graphicData uri="http://schemas.openxmlformats.org/drawingml/2006/table">
            <a:tbl>
              <a:tblPr firstRow="1" firstCol="1" bandRow="1" bandCol="1"/>
              <a:tblGrid>
                <a:gridCol w="2185392"/>
                <a:gridCol w="5616622"/>
              </a:tblGrid>
              <a:tr h="3785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00" dirty="0" smtClean="0">
                          <a:effectLst/>
                          <a:latin typeface="標楷體" panose="03000509000000000000" pitchFamily="65" charset="-120"/>
                          <a:ea typeface="標楷體" panose="03000509000000000000" pitchFamily="65" charset="-120"/>
                          <a:cs typeface="Times New Roman"/>
                        </a:rPr>
                        <a:t>分支計畫編號及名稱</a:t>
                      </a:r>
                      <a:endParaRPr lang="zh-TW" sz="2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0"/>
                        </a:spcAft>
                      </a:pPr>
                      <a:r>
                        <a:rPr lang="en-US"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A-1</a:t>
                      </a:r>
                      <a:r>
                        <a:rPr lang="zh-TW"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提升專業‧精進教學</a:t>
                      </a:r>
                      <a:endParaRPr lang="zh-TW" altLang="zh-TW" sz="2800" kern="100" dirty="0" smtClean="0">
                        <a:effectLst/>
                        <a:latin typeface="標楷體" panose="03000509000000000000" pitchFamily="65" charset="-120"/>
                        <a:ea typeface="標楷體" panose="03000509000000000000" pitchFamily="65" charset="-120"/>
                        <a:cs typeface="Times New Roman"/>
                      </a:endParaRPr>
                    </a:p>
                    <a:p>
                      <a:pPr algn="just">
                        <a:lnSpc>
                          <a:spcPct val="100000"/>
                        </a:lnSpc>
                        <a:spcAft>
                          <a:spcPts val="0"/>
                        </a:spcAft>
                      </a:pPr>
                      <a:r>
                        <a:rPr lang="en-US"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A-1-2</a:t>
                      </a:r>
                      <a:r>
                        <a:rPr lang="zh-TW"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人文踏查˙文化深耕</a:t>
                      </a:r>
                      <a:endParaRPr lang="zh-TW" sz="2800"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7133">
                <a:tc>
                  <a:txBody>
                    <a:bodyPr/>
                    <a:lstStyle/>
                    <a:p>
                      <a:pPr algn="ctr">
                        <a:lnSpc>
                          <a:spcPct val="100000"/>
                        </a:lnSpc>
                        <a:spcAft>
                          <a:spcPts val="0"/>
                        </a:spcAft>
                      </a:pPr>
                      <a:r>
                        <a:rPr lang="zh-TW" altLang="en-US" sz="2800" kern="100" dirty="0" smtClean="0">
                          <a:effectLst/>
                          <a:latin typeface="標楷體" panose="03000509000000000000" pitchFamily="65" charset="-120"/>
                          <a:ea typeface="標楷體" panose="03000509000000000000" pitchFamily="65" charset="-120"/>
                          <a:cs typeface="Times New Roman"/>
                        </a:rPr>
                        <a:t>子計劃團隊社群建構</a:t>
                      </a:r>
                      <a:endParaRPr lang="zh-TW" sz="2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0"/>
                        </a:spcAft>
                      </a:pPr>
                      <a:r>
                        <a:rPr lang="zh-TW" altLang="en-US" sz="2800" kern="100" dirty="0" smtClean="0">
                          <a:effectLst/>
                          <a:latin typeface="標楷體" panose="03000509000000000000" pitchFamily="65" charset="-120"/>
                          <a:ea typeface="標楷體" panose="03000509000000000000" pitchFamily="65" charset="-120"/>
                          <a:cs typeface="Times New Roman"/>
                        </a:rPr>
                        <a:t>國文科</a:t>
                      </a:r>
                      <a:r>
                        <a:rPr lang="en-US" altLang="zh-TW" sz="2800" kern="100" dirty="0" smtClean="0">
                          <a:effectLst/>
                          <a:latin typeface="標楷體" panose="03000509000000000000" pitchFamily="65" charset="-120"/>
                          <a:ea typeface="標楷體" panose="03000509000000000000" pitchFamily="65" charset="-120"/>
                          <a:cs typeface="Times New Roman"/>
                        </a:rPr>
                        <a:t>+</a:t>
                      </a:r>
                      <a:r>
                        <a:rPr lang="zh-TW" altLang="en-US" sz="2800" kern="100" dirty="0" smtClean="0">
                          <a:effectLst/>
                          <a:latin typeface="標楷體" panose="03000509000000000000" pitchFamily="65" charset="-120"/>
                          <a:ea typeface="標楷體" panose="03000509000000000000" pitchFamily="65" charset="-120"/>
                          <a:cs typeface="Times New Roman"/>
                        </a:rPr>
                        <a:t>社會科</a:t>
                      </a:r>
                      <a:r>
                        <a:rPr lang="en-US" altLang="zh-TW" sz="2800" kern="100" dirty="0" smtClean="0">
                          <a:effectLst/>
                          <a:latin typeface="標楷體" panose="03000509000000000000" pitchFamily="65" charset="-120"/>
                          <a:ea typeface="標楷體" panose="03000509000000000000" pitchFamily="65" charset="-120"/>
                          <a:cs typeface="Times New Roman"/>
                        </a:rPr>
                        <a:t>/</a:t>
                      </a:r>
                      <a:r>
                        <a:rPr lang="zh-TW" altLang="en-US" sz="2800" kern="100" dirty="0" smtClean="0">
                          <a:effectLst/>
                          <a:latin typeface="標楷體" panose="03000509000000000000" pitchFamily="65" charset="-120"/>
                          <a:ea typeface="標楷體" panose="03000509000000000000" pitchFamily="65" charset="-120"/>
                          <a:cs typeface="Times New Roman"/>
                        </a:rPr>
                        <a:t>人文漫遊</a:t>
                      </a:r>
                      <a:endParaRPr lang="zh-TW" sz="2800" kern="100" dirty="0">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56789">
                <a:tc>
                  <a:txBody>
                    <a:bodyPr/>
                    <a:lstStyle/>
                    <a:p>
                      <a:pPr algn="ctr">
                        <a:lnSpc>
                          <a:spcPct val="100000"/>
                        </a:lnSpc>
                        <a:spcAft>
                          <a:spcPts val="0"/>
                        </a:spcAft>
                      </a:pPr>
                      <a:r>
                        <a:rPr lang="zh-TW" sz="2800" b="1" kern="100">
                          <a:effectLst/>
                          <a:latin typeface="標楷體" panose="03000509000000000000" pitchFamily="65" charset="-120"/>
                          <a:ea typeface="標楷體" panose="03000509000000000000" pitchFamily="65" charset="-120"/>
                          <a:cs typeface="Times New Roman"/>
                        </a:rPr>
                        <a:t>學生素養</a:t>
                      </a:r>
                      <a:endParaRPr lang="zh-TW" sz="2800" kern="100">
                        <a:effectLst/>
                        <a:latin typeface="標楷體" panose="03000509000000000000" pitchFamily="65" charset="-120"/>
                        <a:ea typeface="標楷體" panose="03000509000000000000" pitchFamily="65" charset="-120"/>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0"/>
                        </a:spcAft>
                      </a:pPr>
                      <a:r>
                        <a:rPr lang="en-US" sz="2800" dirty="0">
                          <a:solidFill>
                            <a:srgbClr val="000000"/>
                          </a:solidFill>
                          <a:effectLst/>
                          <a:latin typeface="標楷體" panose="03000509000000000000" pitchFamily="65" charset="-120"/>
                          <a:ea typeface="標楷體" panose="03000509000000000000" pitchFamily="65" charset="-120"/>
                          <a:cs typeface="標楷體"/>
                        </a:rPr>
                        <a:t>A1 </a:t>
                      </a:r>
                      <a:r>
                        <a:rPr lang="zh-TW" sz="2800" dirty="0">
                          <a:solidFill>
                            <a:srgbClr val="000000"/>
                          </a:solidFill>
                          <a:effectLst/>
                          <a:latin typeface="標楷體" panose="03000509000000000000" pitchFamily="65" charset="-120"/>
                          <a:ea typeface="標楷體" panose="03000509000000000000" pitchFamily="65" charset="-120"/>
                          <a:cs typeface="標楷體"/>
                        </a:rPr>
                        <a:t>身心素質與自我精進、</a:t>
                      </a:r>
                      <a:r>
                        <a:rPr lang="en-US" sz="2800" dirty="0">
                          <a:solidFill>
                            <a:srgbClr val="000000"/>
                          </a:solidFill>
                          <a:effectLst/>
                          <a:latin typeface="標楷體" panose="03000509000000000000" pitchFamily="65" charset="-120"/>
                          <a:ea typeface="標楷體" panose="03000509000000000000" pitchFamily="65" charset="-120"/>
                          <a:cs typeface="標楷體"/>
                        </a:rPr>
                        <a:t>A2 </a:t>
                      </a:r>
                      <a:r>
                        <a:rPr lang="zh-TW" sz="2800" dirty="0">
                          <a:solidFill>
                            <a:srgbClr val="000000"/>
                          </a:solidFill>
                          <a:effectLst/>
                          <a:latin typeface="標楷體" panose="03000509000000000000" pitchFamily="65" charset="-120"/>
                          <a:ea typeface="標楷體" panose="03000509000000000000" pitchFamily="65" charset="-120"/>
                          <a:cs typeface="標楷體"/>
                        </a:rPr>
                        <a:t>系統思考與解決問題、</a:t>
                      </a:r>
                      <a:r>
                        <a:rPr lang="en-US" sz="2800" dirty="0">
                          <a:solidFill>
                            <a:srgbClr val="000000"/>
                          </a:solidFill>
                          <a:effectLst/>
                          <a:latin typeface="標楷體" panose="03000509000000000000" pitchFamily="65" charset="-120"/>
                          <a:ea typeface="標楷體" panose="03000509000000000000" pitchFamily="65" charset="-120"/>
                          <a:cs typeface="標楷體"/>
                        </a:rPr>
                        <a:t>A3 </a:t>
                      </a:r>
                      <a:r>
                        <a:rPr lang="zh-TW" sz="2800" dirty="0">
                          <a:solidFill>
                            <a:srgbClr val="000000"/>
                          </a:solidFill>
                          <a:effectLst/>
                          <a:latin typeface="標楷體" panose="03000509000000000000" pitchFamily="65" charset="-120"/>
                          <a:ea typeface="標楷體" panose="03000509000000000000" pitchFamily="65" charset="-120"/>
                          <a:cs typeface="標楷體"/>
                        </a:rPr>
                        <a:t>規劃執行與創新應變、</a:t>
                      </a:r>
                      <a:r>
                        <a:rPr lang="en-US" sz="2800" dirty="0">
                          <a:solidFill>
                            <a:srgbClr val="000000"/>
                          </a:solidFill>
                          <a:effectLst/>
                          <a:latin typeface="標楷體" panose="03000509000000000000" pitchFamily="65" charset="-120"/>
                          <a:ea typeface="標楷體" panose="03000509000000000000" pitchFamily="65" charset="-120"/>
                          <a:cs typeface="標楷體"/>
                        </a:rPr>
                        <a:t>B1 </a:t>
                      </a:r>
                      <a:r>
                        <a:rPr lang="zh-TW" sz="2800" dirty="0">
                          <a:solidFill>
                            <a:srgbClr val="000000"/>
                          </a:solidFill>
                          <a:effectLst/>
                          <a:latin typeface="標楷體" panose="03000509000000000000" pitchFamily="65" charset="-120"/>
                          <a:ea typeface="標楷體" panose="03000509000000000000" pitchFamily="65" charset="-120"/>
                          <a:cs typeface="標楷體"/>
                        </a:rPr>
                        <a:t>符號運用與溝通表達、</a:t>
                      </a:r>
                      <a:r>
                        <a:rPr lang="en-US" sz="2800" dirty="0">
                          <a:solidFill>
                            <a:srgbClr val="000000"/>
                          </a:solidFill>
                          <a:effectLst/>
                          <a:latin typeface="標楷體" panose="03000509000000000000" pitchFamily="65" charset="-120"/>
                          <a:ea typeface="標楷體" panose="03000509000000000000" pitchFamily="65" charset="-120"/>
                          <a:cs typeface="標楷體"/>
                        </a:rPr>
                        <a:t>B2 </a:t>
                      </a:r>
                      <a:r>
                        <a:rPr lang="zh-TW" sz="2800" dirty="0">
                          <a:solidFill>
                            <a:srgbClr val="000000"/>
                          </a:solidFill>
                          <a:effectLst/>
                          <a:latin typeface="標楷體" panose="03000509000000000000" pitchFamily="65" charset="-120"/>
                          <a:ea typeface="標楷體" panose="03000509000000000000" pitchFamily="65" charset="-120"/>
                          <a:cs typeface="標楷體"/>
                        </a:rPr>
                        <a:t>科技資訊與媒體素養、</a:t>
                      </a:r>
                      <a:r>
                        <a:rPr lang="en-US" sz="2800" dirty="0">
                          <a:solidFill>
                            <a:srgbClr val="000000"/>
                          </a:solidFill>
                          <a:effectLst/>
                          <a:latin typeface="標楷體" panose="03000509000000000000" pitchFamily="65" charset="-120"/>
                          <a:ea typeface="標楷體" panose="03000509000000000000" pitchFamily="65" charset="-120"/>
                          <a:cs typeface="標楷體"/>
                        </a:rPr>
                        <a:t>B3 </a:t>
                      </a:r>
                      <a:r>
                        <a:rPr lang="zh-TW" sz="2800" dirty="0">
                          <a:solidFill>
                            <a:srgbClr val="000000"/>
                          </a:solidFill>
                          <a:effectLst/>
                          <a:latin typeface="標楷體" panose="03000509000000000000" pitchFamily="65" charset="-120"/>
                          <a:ea typeface="標楷體" panose="03000509000000000000" pitchFamily="65" charset="-120"/>
                          <a:cs typeface="標楷體"/>
                        </a:rPr>
                        <a:t>藝術涵養與美感素養、</a:t>
                      </a:r>
                      <a:r>
                        <a:rPr lang="en-US" sz="2800" dirty="0">
                          <a:solidFill>
                            <a:srgbClr val="000000"/>
                          </a:solidFill>
                          <a:effectLst/>
                          <a:latin typeface="標楷體" panose="03000509000000000000" pitchFamily="65" charset="-120"/>
                          <a:ea typeface="標楷體" panose="03000509000000000000" pitchFamily="65" charset="-120"/>
                          <a:cs typeface="標楷體"/>
                        </a:rPr>
                        <a:t>C1 </a:t>
                      </a:r>
                      <a:r>
                        <a:rPr lang="zh-TW" sz="2800" dirty="0">
                          <a:solidFill>
                            <a:srgbClr val="000000"/>
                          </a:solidFill>
                          <a:effectLst/>
                          <a:latin typeface="標楷體" panose="03000509000000000000" pitchFamily="65" charset="-120"/>
                          <a:ea typeface="標楷體" panose="03000509000000000000" pitchFamily="65" charset="-120"/>
                          <a:cs typeface="標楷體"/>
                        </a:rPr>
                        <a:t>道德實踐與公民意識、</a:t>
                      </a:r>
                      <a:r>
                        <a:rPr lang="en-US" sz="2800" dirty="0">
                          <a:solidFill>
                            <a:srgbClr val="000000"/>
                          </a:solidFill>
                          <a:effectLst/>
                          <a:latin typeface="標楷體" panose="03000509000000000000" pitchFamily="65" charset="-120"/>
                          <a:ea typeface="標楷體" panose="03000509000000000000" pitchFamily="65" charset="-120"/>
                          <a:cs typeface="標楷體"/>
                        </a:rPr>
                        <a:t>C2 </a:t>
                      </a:r>
                      <a:r>
                        <a:rPr lang="zh-TW" sz="2800" dirty="0">
                          <a:solidFill>
                            <a:srgbClr val="000000"/>
                          </a:solidFill>
                          <a:effectLst/>
                          <a:latin typeface="標楷體" panose="03000509000000000000" pitchFamily="65" charset="-120"/>
                          <a:ea typeface="標楷體" panose="03000509000000000000" pitchFamily="65" charset="-120"/>
                          <a:cs typeface="標楷體"/>
                        </a:rPr>
                        <a:t>人際關係與團隊合作、</a:t>
                      </a:r>
                      <a:r>
                        <a:rPr lang="en-US" sz="2800" dirty="0">
                          <a:solidFill>
                            <a:srgbClr val="000000"/>
                          </a:solidFill>
                          <a:effectLst/>
                          <a:latin typeface="標楷體" panose="03000509000000000000" pitchFamily="65" charset="-120"/>
                          <a:ea typeface="標楷體" panose="03000509000000000000" pitchFamily="65" charset="-120"/>
                          <a:cs typeface="標楷體"/>
                        </a:rPr>
                        <a:t>C3 </a:t>
                      </a:r>
                      <a:r>
                        <a:rPr lang="zh-TW" sz="2800" dirty="0">
                          <a:solidFill>
                            <a:srgbClr val="000000"/>
                          </a:solidFill>
                          <a:effectLst/>
                          <a:latin typeface="標楷體" panose="03000509000000000000" pitchFamily="65" charset="-120"/>
                          <a:ea typeface="標楷體" panose="03000509000000000000" pitchFamily="65" charset="-120"/>
                          <a:cs typeface="標楷體"/>
                        </a:rPr>
                        <a:t>多元文化與國際理解</a:t>
                      </a: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4" name="投影片編號版面配置區 3"/>
          <p:cNvSpPr>
            <a:spLocks noGrp="1"/>
          </p:cNvSpPr>
          <p:nvPr>
            <p:ph type="sldNum" sz="quarter" idx="12"/>
          </p:nvPr>
        </p:nvSpPr>
        <p:spPr/>
        <p:txBody>
          <a:bodyPr/>
          <a:lstStyle/>
          <a:p>
            <a:fld id="{B7D4DB41-1B23-4351-A976-04981B1A1839}" type="slidenum">
              <a:rPr lang="zh-TW" altLang="en-US" smtClean="0"/>
              <a:t>48</a:t>
            </a:fld>
            <a:endParaRPr lang="zh-TW" altLang="en-US"/>
          </a:p>
        </p:txBody>
      </p:sp>
    </p:spTree>
    <p:extLst>
      <p:ext uri="{BB962C8B-B14F-4D97-AF65-F5344CB8AC3E}">
        <p14:creationId xmlns:p14="http://schemas.microsoft.com/office/powerpoint/2010/main" val="40837975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子計畫</a:t>
            </a:r>
            <a:r>
              <a:rPr lang="en-US" altLang="zh-TW" sz="4000" b="1" dirty="0" smtClean="0">
                <a:solidFill>
                  <a:srgbClr val="7030A0"/>
                </a:solidFill>
                <a:latin typeface="標楷體" pitchFamily="65" charset="-120"/>
                <a:ea typeface="標楷體" pitchFamily="65" charset="-120"/>
              </a:rPr>
              <a:t>A</a:t>
            </a:r>
            <a:r>
              <a:rPr lang="zh-TW" altLang="en-US" sz="4000" b="1" dirty="0" smtClean="0">
                <a:solidFill>
                  <a:srgbClr val="7030A0"/>
                </a:solidFill>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提升</a:t>
            </a:r>
            <a:r>
              <a:rPr lang="zh-TW" altLang="en-US" sz="4000" b="1" dirty="0">
                <a:solidFill>
                  <a:srgbClr val="FF0000"/>
                </a:solidFill>
                <a:latin typeface="標楷體" pitchFamily="65" charset="-120"/>
                <a:ea typeface="標楷體" pitchFamily="65" charset="-120"/>
              </a:rPr>
              <a:t>專業</a:t>
            </a:r>
            <a:r>
              <a:rPr lang="en-US" altLang="zh-TW" sz="4000" b="1" dirty="0">
                <a:solidFill>
                  <a:srgbClr val="FF0000"/>
                </a:solidFill>
                <a:latin typeface="標楷體" pitchFamily="65" charset="-120"/>
                <a:ea typeface="標楷體" pitchFamily="65" charset="-120"/>
              </a:rPr>
              <a:t>‧</a:t>
            </a:r>
            <a:r>
              <a:rPr lang="zh-TW" altLang="en-US" sz="4000" b="1" dirty="0">
                <a:solidFill>
                  <a:srgbClr val="FF0000"/>
                </a:solidFill>
                <a:latin typeface="標楷體" pitchFamily="65" charset="-120"/>
                <a:ea typeface="標楷體" pitchFamily="65" charset="-120"/>
              </a:rPr>
              <a:t>精進</a:t>
            </a:r>
            <a:r>
              <a:rPr lang="zh-TW" altLang="en-US" sz="4000" b="1" dirty="0" smtClean="0">
                <a:solidFill>
                  <a:srgbClr val="FF0000"/>
                </a:solidFill>
                <a:latin typeface="標楷體" pitchFamily="65" charset="-120"/>
                <a:ea typeface="標楷體" pitchFamily="65" charset="-120"/>
              </a:rPr>
              <a:t>教學 </a:t>
            </a:r>
            <a:r>
              <a:rPr lang="en-US" altLang="zh-TW" sz="2000" b="1" dirty="0" smtClean="0">
                <a:solidFill>
                  <a:srgbClr val="7030A0"/>
                </a:solidFill>
                <a:latin typeface="標楷體" pitchFamily="65" charset="-120"/>
                <a:ea typeface="標楷體" pitchFamily="65" charset="-120"/>
              </a:rPr>
              <a:t>3/7</a:t>
            </a:r>
            <a:endParaRPr lang="zh-TW" altLang="en-US" sz="4000" b="1" dirty="0">
              <a:solidFill>
                <a:srgbClr val="7030A0"/>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3648168983"/>
              </p:ext>
            </p:extLst>
          </p:nvPr>
        </p:nvGraphicFramePr>
        <p:xfrm>
          <a:off x="793102" y="1484783"/>
          <a:ext cx="7883354" cy="4464497"/>
        </p:xfrm>
        <a:graphic>
          <a:graphicData uri="http://schemas.openxmlformats.org/drawingml/2006/table">
            <a:tbl>
              <a:tblPr firstRow="1" firstCol="1" bandRow="1" bandCol="1"/>
              <a:tblGrid>
                <a:gridCol w="1978698"/>
                <a:gridCol w="5904656"/>
              </a:tblGrid>
              <a:tr h="504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00" dirty="0" smtClean="0">
                          <a:effectLst/>
                          <a:latin typeface="Times New Roman"/>
                          <a:ea typeface="標楷體"/>
                          <a:cs typeface="Times New Roman"/>
                        </a:rPr>
                        <a:t>分支計畫編號及名稱</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en-US"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A-1</a:t>
                      </a:r>
                      <a:r>
                        <a:rPr lang="zh-TW"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提升專業‧精進教學</a:t>
                      </a:r>
                      <a:endParaRPr lang="zh-TW" altLang="zh-TW" sz="2800" kern="100" dirty="0" smtClean="0">
                        <a:effectLst/>
                        <a:latin typeface="標楷體" panose="03000509000000000000" pitchFamily="65" charset="-120"/>
                        <a:ea typeface="標楷體" panose="03000509000000000000" pitchFamily="65" charset="-120"/>
                        <a:cs typeface="Times New Roman"/>
                      </a:endParaRPr>
                    </a:p>
                    <a:p>
                      <a:pPr marR="533400" algn="just">
                        <a:lnSpc>
                          <a:spcPct val="100000"/>
                        </a:lnSpc>
                        <a:spcAft>
                          <a:spcPts val="0"/>
                        </a:spcAft>
                      </a:pPr>
                      <a:r>
                        <a:rPr lang="en-US" altLang="zh-TW" sz="2800" b="1" kern="0" dirty="0" smtClean="0">
                          <a:solidFill>
                            <a:srgbClr val="FF0000"/>
                          </a:solidFill>
                          <a:effectLst/>
                          <a:latin typeface="標楷體" panose="03000509000000000000" pitchFamily="65" charset="-120"/>
                          <a:ea typeface="標楷體" panose="03000509000000000000" pitchFamily="65" charset="-120"/>
                          <a:cs typeface="新細明體"/>
                        </a:rPr>
                        <a:t>A-1-3</a:t>
                      </a:r>
                      <a:r>
                        <a:rPr lang="zh-TW"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資訊科技活化高中數學教學</a:t>
                      </a:r>
                      <a:endParaRPr lang="zh-TW" sz="2800"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40121">
                <a:tc>
                  <a:txBody>
                    <a:bodyPr/>
                    <a:lstStyle/>
                    <a:p>
                      <a:pPr algn="ctr">
                        <a:lnSpc>
                          <a:spcPct val="100000"/>
                        </a:lnSpc>
                        <a:spcAft>
                          <a:spcPts val="0"/>
                        </a:spcAft>
                      </a:pPr>
                      <a:r>
                        <a:rPr lang="zh-TW" altLang="en-US" sz="2800" kern="100" dirty="0" smtClean="0">
                          <a:effectLst/>
                          <a:latin typeface="+mn-lt"/>
                          <a:ea typeface="標楷體"/>
                          <a:cs typeface="Times New Roman"/>
                        </a:rPr>
                        <a:t>子計劃團隊社群建構</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zh-TW" altLang="en-US" sz="2800" kern="100" dirty="0" smtClean="0">
                          <a:effectLst/>
                          <a:latin typeface="+mn-lt"/>
                          <a:ea typeface="標楷體"/>
                          <a:cs typeface="Times New Roman"/>
                        </a:rPr>
                        <a:t>數學科</a:t>
                      </a:r>
                      <a:r>
                        <a:rPr lang="en-US" altLang="zh-TW" sz="2800" kern="100" dirty="0" smtClean="0">
                          <a:effectLst/>
                          <a:latin typeface="+mn-lt"/>
                          <a:ea typeface="標楷體"/>
                          <a:cs typeface="Times New Roman"/>
                        </a:rPr>
                        <a:t>/TI</a:t>
                      </a:r>
                      <a:r>
                        <a:rPr lang="zh-TW" altLang="en-US" sz="2800" kern="100" dirty="0" smtClean="0">
                          <a:effectLst/>
                          <a:latin typeface="+mn-lt"/>
                          <a:ea typeface="標楷體"/>
                          <a:cs typeface="Times New Roman"/>
                        </a:rPr>
                        <a:t>教師專業學習社群</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70936">
                <a:tc>
                  <a:txBody>
                    <a:bodyPr/>
                    <a:lstStyle/>
                    <a:p>
                      <a:pPr algn="ctr">
                        <a:lnSpc>
                          <a:spcPct val="100000"/>
                        </a:lnSpc>
                        <a:spcAft>
                          <a:spcPts val="0"/>
                        </a:spcAft>
                      </a:pPr>
                      <a:r>
                        <a:rPr lang="zh-TW" sz="2800" b="1" kern="100">
                          <a:effectLst/>
                          <a:latin typeface="Calibri"/>
                          <a:ea typeface="標楷體"/>
                          <a:cs typeface="Times New Roman"/>
                        </a:rPr>
                        <a:t>學生素養</a:t>
                      </a:r>
                      <a:endParaRPr lang="zh-TW" sz="2800" kern="10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n-US" sz="2800" kern="100" dirty="0">
                          <a:effectLst/>
                          <a:latin typeface="標楷體"/>
                          <a:ea typeface="標楷體"/>
                          <a:cs typeface="Times New Roman"/>
                        </a:rPr>
                        <a:t>A1</a:t>
                      </a:r>
                      <a:r>
                        <a:rPr lang="zh-TW" sz="2800" kern="100" dirty="0">
                          <a:effectLst/>
                          <a:latin typeface="Calibri"/>
                          <a:ea typeface="標楷體"/>
                          <a:cs typeface="Times New Roman"/>
                        </a:rPr>
                        <a:t>身心素質與自我精進、</a:t>
                      </a:r>
                      <a:r>
                        <a:rPr lang="en-US" sz="2800" kern="100" dirty="0">
                          <a:effectLst/>
                          <a:latin typeface="Calibri"/>
                          <a:ea typeface="標楷體"/>
                          <a:cs typeface="Times New Roman"/>
                        </a:rPr>
                        <a:t>A2</a:t>
                      </a:r>
                      <a:r>
                        <a:rPr lang="zh-TW" sz="2800" kern="100" dirty="0">
                          <a:effectLst/>
                          <a:latin typeface="Calibri"/>
                          <a:ea typeface="標楷體"/>
                          <a:cs typeface="Times New Roman"/>
                        </a:rPr>
                        <a:t>系統思考與解決問題、</a:t>
                      </a:r>
                      <a:r>
                        <a:rPr lang="en-US" sz="2800" kern="100" dirty="0">
                          <a:effectLst/>
                          <a:latin typeface="Calibri"/>
                          <a:ea typeface="標楷體"/>
                          <a:cs typeface="Times New Roman"/>
                        </a:rPr>
                        <a:t>A3</a:t>
                      </a:r>
                      <a:r>
                        <a:rPr lang="zh-TW" sz="2800" kern="100" dirty="0">
                          <a:effectLst/>
                          <a:latin typeface="Calibri"/>
                          <a:ea typeface="標楷體"/>
                          <a:cs typeface="Times New Roman"/>
                        </a:rPr>
                        <a:t>規劃執行與創新應變、</a:t>
                      </a:r>
                      <a:r>
                        <a:rPr lang="en-US" sz="2800" kern="100" dirty="0">
                          <a:effectLst/>
                          <a:latin typeface="Calibri"/>
                          <a:ea typeface="標楷體"/>
                          <a:cs typeface="Times New Roman"/>
                        </a:rPr>
                        <a:t>B1</a:t>
                      </a:r>
                      <a:r>
                        <a:rPr lang="zh-TW" sz="2800" kern="100" dirty="0">
                          <a:effectLst/>
                          <a:latin typeface="Calibri"/>
                          <a:ea typeface="標楷體"/>
                          <a:cs typeface="Times New Roman"/>
                        </a:rPr>
                        <a:t>符號運用與溝通表達、</a:t>
                      </a:r>
                      <a:r>
                        <a:rPr lang="en-US" sz="2800" kern="100" dirty="0">
                          <a:effectLst/>
                          <a:latin typeface="Calibri"/>
                          <a:ea typeface="標楷體"/>
                          <a:cs typeface="Times New Roman"/>
                        </a:rPr>
                        <a:t>B2 </a:t>
                      </a:r>
                      <a:r>
                        <a:rPr lang="zh-TW" sz="2800" kern="100" dirty="0">
                          <a:effectLst/>
                          <a:latin typeface="Calibri"/>
                          <a:ea typeface="標楷體"/>
                          <a:cs typeface="Times New Roman"/>
                        </a:rPr>
                        <a:t>科技資訊與媒體素養、</a:t>
                      </a:r>
                      <a:r>
                        <a:rPr lang="en-US" sz="2800" kern="100" dirty="0">
                          <a:effectLst/>
                          <a:latin typeface="Calibri"/>
                          <a:ea typeface="標楷體"/>
                          <a:cs typeface="Times New Roman"/>
                        </a:rPr>
                        <a:t>C2 </a:t>
                      </a:r>
                      <a:r>
                        <a:rPr lang="zh-TW" sz="2800" kern="100" dirty="0">
                          <a:effectLst/>
                          <a:latin typeface="Calibri"/>
                          <a:ea typeface="標楷體"/>
                          <a:cs typeface="Times New Roman"/>
                        </a:rPr>
                        <a:t>人際關係與團隊合作、</a:t>
                      </a:r>
                      <a:r>
                        <a:rPr lang="en-US" sz="2800" kern="100" dirty="0">
                          <a:effectLst/>
                          <a:latin typeface="Calibri"/>
                          <a:ea typeface="標楷體"/>
                          <a:cs typeface="Times New Roman"/>
                        </a:rPr>
                        <a:t>C3 </a:t>
                      </a:r>
                      <a:r>
                        <a:rPr lang="zh-TW" sz="2800" kern="100" dirty="0">
                          <a:effectLst/>
                          <a:latin typeface="Calibri"/>
                          <a:ea typeface="標楷體"/>
                          <a:cs typeface="Times New Roman"/>
                        </a:rPr>
                        <a:t>多元文化與國際理解</a:t>
                      </a: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4" name="投影片編號版面配置區 3"/>
          <p:cNvSpPr>
            <a:spLocks noGrp="1"/>
          </p:cNvSpPr>
          <p:nvPr>
            <p:ph type="sldNum" sz="quarter" idx="12"/>
          </p:nvPr>
        </p:nvSpPr>
        <p:spPr/>
        <p:txBody>
          <a:bodyPr/>
          <a:lstStyle/>
          <a:p>
            <a:fld id="{B7D4DB41-1B23-4351-A976-04981B1A1839}" type="slidenum">
              <a:rPr lang="zh-TW" altLang="en-US" smtClean="0"/>
              <a:t>49</a:t>
            </a:fld>
            <a:endParaRPr lang="zh-TW" altLang="en-US"/>
          </a:p>
        </p:txBody>
      </p:sp>
    </p:spTree>
    <p:extLst>
      <p:ext uri="{BB962C8B-B14F-4D97-AF65-F5344CB8AC3E}">
        <p14:creationId xmlns:p14="http://schemas.microsoft.com/office/powerpoint/2010/main" val="4083797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tx1"/>
                </a:solidFill>
                <a:latin typeface="標楷體" panose="03000509000000000000" pitchFamily="65" charset="-120"/>
                <a:ea typeface="標楷體" panose="03000509000000000000" pitchFamily="65" charset="-120"/>
              </a:rPr>
              <a:t>組織架構</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0" y="1296955"/>
            <a:ext cx="7906072" cy="530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B7D4DB41-1B23-4351-A976-04981B1A1839}" type="slidenum">
              <a:rPr lang="zh-TW" altLang="en-US" smtClean="0"/>
              <a:t>5</a:t>
            </a:fld>
            <a:endParaRPr lang="zh-TW" altLang="en-US"/>
          </a:p>
        </p:txBody>
      </p:sp>
    </p:spTree>
    <p:extLst>
      <p:ext uri="{BB962C8B-B14F-4D97-AF65-F5344CB8AC3E}">
        <p14:creationId xmlns:p14="http://schemas.microsoft.com/office/powerpoint/2010/main" val="3419156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子計畫</a:t>
            </a:r>
            <a:r>
              <a:rPr lang="en-US" altLang="zh-TW" sz="4000" b="1" dirty="0" smtClean="0">
                <a:solidFill>
                  <a:srgbClr val="7030A0"/>
                </a:solidFill>
                <a:latin typeface="標楷體" pitchFamily="65" charset="-120"/>
                <a:ea typeface="標楷體" pitchFamily="65" charset="-120"/>
              </a:rPr>
              <a:t>A</a:t>
            </a:r>
            <a:r>
              <a:rPr lang="zh-TW" altLang="en-US" sz="4000" b="1" dirty="0" smtClean="0">
                <a:solidFill>
                  <a:srgbClr val="7030A0"/>
                </a:solidFill>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提升</a:t>
            </a:r>
            <a:r>
              <a:rPr lang="zh-TW" altLang="en-US" sz="4000" b="1" dirty="0">
                <a:solidFill>
                  <a:srgbClr val="FF0000"/>
                </a:solidFill>
                <a:latin typeface="標楷體" pitchFamily="65" charset="-120"/>
                <a:ea typeface="標楷體" pitchFamily="65" charset="-120"/>
              </a:rPr>
              <a:t>專業</a:t>
            </a:r>
            <a:r>
              <a:rPr lang="en-US" altLang="zh-TW" sz="4000" b="1" dirty="0">
                <a:solidFill>
                  <a:srgbClr val="FF0000"/>
                </a:solidFill>
                <a:latin typeface="標楷體" pitchFamily="65" charset="-120"/>
                <a:ea typeface="標楷體" pitchFamily="65" charset="-120"/>
              </a:rPr>
              <a:t>‧</a:t>
            </a:r>
            <a:r>
              <a:rPr lang="zh-TW" altLang="en-US" sz="4000" b="1" dirty="0">
                <a:solidFill>
                  <a:srgbClr val="FF0000"/>
                </a:solidFill>
                <a:latin typeface="標楷體" pitchFamily="65" charset="-120"/>
                <a:ea typeface="標楷體" pitchFamily="65" charset="-120"/>
              </a:rPr>
              <a:t>精進</a:t>
            </a:r>
            <a:r>
              <a:rPr lang="zh-TW" altLang="en-US" sz="4000" b="1" dirty="0" smtClean="0">
                <a:solidFill>
                  <a:srgbClr val="FF0000"/>
                </a:solidFill>
                <a:latin typeface="標楷體" pitchFamily="65" charset="-120"/>
                <a:ea typeface="標楷體" pitchFamily="65" charset="-120"/>
              </a:rPr>
              <a:t>教學 </a:t>
            </a:r>
            <a:r>
              <a:rPr lang="en-US" altLang="zh-TW" sz="2000" b="1" dirty="0" smtClean="0">
                <a:solidFill>
                  <a:srgbClr val="7030A0"/>
                </a:solidFill>
                <a:latin typeface="標楷體" pitchFamily="65" charset="-120"/>
                <a:ea typeface="標楷體" pitchFamily="65" charset="-120"/>
              </a:rPr>
              <a:t>4/7</a:t>
            </a:r>
            <a:endParaRPr lang="zh-TW" altLang="en-US" sz="4000" b="1" dirty="0">
              <a:solidFill>
                <a:srgbClr val="7030A0"/>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2694984948"/>
              </p:ext>
            </p:extLst>
          </p:nvPr>
        </p:nvGraphicFramePr>
        <p:xfrm>
          <a:off x="802432" y="1484784"/>
          <a:ext cx="7657999" cy="4752528"/>
        </p:xfrm>
        <a:graphic>
          <a:graphicData uri="http://schemas.openxmlformats.org/drawingml/2006/table">
            <a:tbl>
              <a:tblPr firstRow="1" firstCol="1" bandRow="1" bandCol="1"/>
              <a:tblGrid>
                <a:gridCol w="2113383"/>
                <a:gridCol w="5544616"/>
              </a:tblGrid>
              <a:tr h="1008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00" dirty="0" smtClean="0">
                          <a:effectLst/>
                          <a:latin typeface="Times New Roman"/>
                          <a:ea typeface="標楷體"/>
                          <a:cs typeface="Times New Roman"/>
                        </a:rPr>
                        <a:t>分支計畫編號及名稱</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en-US"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A-1</a:t>
                      </a:r>
                      <a:r>
                        <a:rPr lang="zh-TW"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提升專業‧精進教學</a:t>
                      </a:r>
                      <a:endParaRPr lang="zh-TW" altLang="zh-TW" sz="2800" kern="100" dirty="0" smtClean="0">
                        <a:effectLst/>
                        <a:latin typeface="標楷體" panose="03000509000000000000" pitchFamily="65" charset="-120"/>
                        <a:ea typeface="標楷體" panose="03000509000000000000" pitchFamily="65" charset="-120"/>
                        <a:cs typeface="Times New Roman"/>
                      </a:endParaRPr>
                    </a:p>
                    <a:p>
                      <a:pPr marR="533400" algn="just">
                        <a:lnSpc>
                          <a:spcPct val="100000"/>
                        </a:lnSpc>
                        <a:spcAft>
                          <a:spcPts val="0"/>
                        </a:spcAft>
                      </a:pPr>
                      <a:r>
                        <a:rPr lang="en-US" altLang="zh-TW" sz="2800" b="1" kern="0" dirty="0" smtClean="0">
                          <a:solidFill>
                            <a:srgbClr val="FF0000"/>
                          </a:solidFill>
                          <a:effectLst/>
                          <a:latin typeface="標楷體" panose="03000509000000000000" pitchFamily="65" charset="-120"/>
                          <a:ea typeface="標楷體" panose="03000509000000000000" pitchFamily="65" charset="-120"/>
                          <a:cs typeface="新細明體"/>
                        </a:rPr>
                        <a:t>A-1-4</a:t>
                      </a:r>
                      <a:r>
                        <a:rPr lang="zh-TW"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自然奧秘探索與運用</a:t>
                      </a:r>
                      <a:endParaRPr lang="zh-TW" sz="2800"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80120">
                <a:tc>
                  <a:txBody>
                    <a:bodyPr/>
                    <a:lstStyle/>
                    <a:p>
                      <a:pPr algn="ctr">
                        <a:lnSpc>
                          <a:spcPct val="100000"/>
                        </a:lnSpc>
                        <a:spcAft>
                          <a:spcPts val="0"/>
                        </a:spcAft>
                      </a:pPr>
                      <a:r>
                        <a:rPr lang="zh-TW" altLang="en-US" sz="2800" kern="100" dirty="0" smtClean="0">
                          <a:effectLst/>
                          <a:latin typeface="+mn-lt"/>
                          <a:ea typeface="標楷體"/>
                          <a:cs typeface="Times New Roman"/>
                        </a:rPr>
                        <a:t>子計劃團隊社群建構</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zh-TW" altLang="en-US" sz="2800" kern="100" dirty="0" smtClean="0">
                          <a:effectLst/>
                          <a:latin typeface="Calibri"/>
                          <a:ea typeface="標楷體"/>
                          <a:cs typeface="Times New Roman"/>
                        </a:rPr>
                        <a:t>自然科</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64296">
                <a:tc>
                  <a:txBody>
                    <a:bodyPr/>
                    <a:lstStyle/>
                    <a:p>
                      <a:pPr algn="ctr">
                        <a:lnSpc>
                          <a:spcPct val="100000"/>
                        </a:lnSpc>
                        <a:spcAft>
                          <a:spcPts val="0"/>
                        </a:spcAft>
                      </a:pPr>
                      <a:r>
                        <a:rPr lang="zh-TW" sz="2800" b="1" kern="100">
                          <a:effectLst/>
                          <a:latin typeface="Calibri"/>
                          <a:ea typeface="標楷體"/>
                          <a:cs typeface="Times New Roman"/>
                        </a:rPr>
                        <a:t>學生素養</a:t>
                      </a:r>
                      <a:endParaRPr lang="zh-TW" sz="2800" kern="10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n-US" sz="2800" kern="100" dirty="0">
                          <a:effectLst/>
                          <a:latin typeface="標楷體"/>
                          <a:ea typeface="標楷體"/>
                          <a:cs typeface="Times New Roman"/>
                        </a:rPr>
                        <a:t>A1</a:t>
                      </a:r>
                      <a:r>
                        <a:rPr lang="zh-TW" sz="2800" kern="100" dirty="0">
                          <a:effectLst/>
                          <a:latin typeface="Calibri"/>
                          <a:ea typeface="標楷體"/>
                          <a:cs typeface="Times New Roman"/>
                        </a:rPr>
                        <a:t>身心素質與自我精進 、</a:t>
                      </a:r>
                      <a:r>
                        <a:rPr lang="en-US" sz="2800" kern="100" dirty="0">
                          <a:effectLst/>
                          <a:latin typeface="Calibri"/>
                          <a:ea typeface="標楷體"/>
                          <a:cs typeface="Times New Roman"/>
                        </a:rPr>
                        <a:t>A2</a:t>
                      </a:r>
                      <a:r>
                        <a:rPr lang="zh-TW" sz="2800" kern="100" dirty="0">
                          <a:effectLst/>
                          <a:latin typeface="Calibri"/>
                          <a:ea typeface="標楷體"/>
                          <a:cs typeface="Times New Roman"/>
                        </a:rPr>
                        <a:t>系統思考與解決問題</a:t>
                      </a:r>
                      <a:r>
                        <a:rPr lang="en-US" sz="2800" kern="100" dirty="0">
                          <a:effectLst/>
                          <a:latin typeface="Calibri"/>
                          <a:ea typeface="標楷體"/>
                          <a:cs typeface="Times New Roman"/>
                        </a:rPr>
                        <a:t> A3</a:t>
                      </a:r>
                      <a:r>
                        <a:rPr lang="zh-TW" sz="2800" kern="100" dirty="0">
                          <a:effectLst/>
                          <a:latin typeface="Calibri"/>
                          <a:ea typeface="標楷體"/>
                          <a:cs typeface="Times New Roman"/>
                        </a:rPr>
                        <a:t>規劃執行與創新應變 、</a:t>
                      </a:r>
                      <a:r>
                        <a:rPr lang="en-US" sz="2800" kern="100" dirty="0">
                          <a:effectLst/>
                          <a:latin typeface="Calibri"/>
                          <a:ea typeface="標楷體"/>
                          <a:cs typeface="Times New Roman"/>
                        </a:rPr>
                        <a:t>B1</a:t>
                      </a:r>
                      <a:r>
                        <a:rPr lang="zh-TW" sz="2800" kern="100" dirty="0">
                          <a:effectLst/>
                          <a:latin typeface="Calibri"/>
                          <a:ea typeface="標楷體"/>
                          <a:cs typeface="Times New Roman"/>
                        </a:rPr>
                        <a:t>符號運用與溝通表達、</a:t>
                      </a:r>
                      <a:r>
                        <a:rPr lang="en-US" sz="2800" kern="100" dirty="0">
                          <a:effectLst/>
                          <a:latin typeface="Calibri"/>
                          <a:ea typeface="標楷體"/>
                          <a:cs typeface="Times New Roman"/>
                        </a:rPr>
                        <a:t>B2 </a:t>
                      </a:r>
                      <a:r>
                        <a:rPr lang="zh-TW" sz="2800" kern="100" dirty="0">
                          <a:effectLst/>
                          <a:latin typeface="Calibri"/>
                          <a:ea typeface="標楷體"/>
                          <a:cs typeface="Times New Roman"/>
                        </a:rPr>
                        <a:t>科技資訊與媒體素養、</a:t>
                      </a:r>
                      <a:r>
                        <a:rPr lang="en-US" sz="2800" kern="100" dirty="0">
                          <a:effectLst/>
                          <a:latin typeface="Calibri"/>
                          <a:ea typeface="標楷體"/>
                          <a:cs typeface="Times New Roman"/>
                        </a:rPr>
                        <a:t>C2 </a:t>
                      </a:r>
                      <a:r>
                        <a:rPr lang="zh-TW" sz="2800" kern="100" dirty="0">
                          <a:effectLst/>
                          <a:latin typeface="Calibri"/>
                          <a:ea typeface="標楷體"/>
                          <a:cs typeface="Times New Roman"/>
                        </a:rPr>
                        <a:t>人際關係與團隊合作、</a:t>
                      </a:r>
                      <a:r>
                        <a:rPr lang="en-US" sz="2800" kern="100" dirty="0">
                          <a:effectLst/>
                          <a:latin typeface="Calibri"/>
                          <a:ea typeface="標楷體"/>
                          <a:cs typeface="Times New Roman"/>
                        </a:rPr>
                        <a:t>C3 </a:t>
                      </a:r>
                      <a:r>
                        <a:rPr lang="zh-TW" sz="2800" kern="100" dirty="0">
                          <a:effectLst/>
                          <a:latin typeface="Calibri"/>
                          <a:ea typeface="標楷體"/>
                          <a:cs typeface="Times New Roman"/>
                        </a:rPr>
                        <a:t>多元文化與國際理解</a:t>
                      </a: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4" name="投影片編號版面配置區 3"/>
          <p:cNvSpPr>
            <a:spLocks noGrp="1"/>
          </p:cNvSpPr>
          <p:nvPr>
            <p:ph type="sldNum" sz="quarter" idx="12"/>
          </p:nvPr>
        </p:nvSpPr>
        <p:spPr/>
        <p:txBody>
          <a:bodyPr/>
          <a:lstStyle/>
          <a:p>
            <a:fld id="{B7D4DB41-1B23-4351-A976-04981B1A1839}" type="slidenum">
              <a:rPr lang="zh-TW" altLang="en-US" smtClean="0"/>
              <a:t>50</a:t>
            </a:fld>
            <a:endParaRPr lang="zh-TW" altLang="en-US"/>
          </a:p>
        </p:txBody>
      </p:sp>
    </p:spTree>
    <p:extLst>
      <p:ext uri="{BB962C8B-B14F-4D97-AF65-F5344CB8AC3E}">
        <p14:creationId xmlns:p14="http://schemas.microsoft.com/office/powerpoint/2010/main" val="4083797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子計畫</a:t>
            </a:r>
            <a:r>
              <a:rPr lang="en-US" altLang="zh-TW" sz="4000" b="1" dirty="0" smtClean="0">
                <a:solidFill>
                  <a:srgbClr val="7030A0"/>
                </a:solidFill>
                <a:latin typeface="標楷體" pitchFamily="65" charset="-120"/>
                <a:ea typeface="標楷體" pitchFamily="65" charset="-120"/>
              </a:rPr>
              <a:t>A</a:t>
            </a:r>
            <a:r>
              <a:rPr lang="zh-TW" altLang="en-US" sz="4000" b="1" dirty="0" smtClean="0">
                <a:solidFill>
                  <a:srgbClr val="7030A0"/>
                </a:solidFill>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提升</a:t>
            </a:r>
            <a:r>
              <a:rPr lang="zh-TW" altLang="en-US" sz="4000" b="1" dirty="0">
                <a:solidFill>
                  <a:srgbClr val="FF0000"/>
                </a:solidFill>
                <a:latin typeface="標楷體" pitchFamily="65" charset="-120"/>
                <a:ea typeface="標楷體" pitchFamily="65" charset="-120"/>
              </a:rPr>
              <a:t>專業</a:t>
            </a:r>
            <a:r>
              <a:rPr lang="en-US" altLang="zh-TW" sz="4000" b="1" dirty="0">
                <a:solidFill>
                  <a:srgbClr val="FF0000"/>
                </a:solidFill>
                <a:latin typeface="標楷體" pitchFamily="65" charset="-120"/>
                <a:ea typeface="標楷體" pitchFamily="65" charset="-120"/>
              </a:rPr>
              <a:t>‧</a:t>
            </a:r>
            <a:r>
              <a:rPr lang="zh-TW" altLang="en-US" sz="4000" b="1" dirty="0">
                <a:solidFill>
                  <a:srgbClr val="FF0000"/>
                </a:solidFill>
                <a:latin typeface="標楷體" pitchFamily="65" charset="-120"/>
                <a:ea typeface="標楷體" pitchFamily="65" charset="-120"/>
              </a:rPr>
              <a:t>精進</a:t>
            </a:r>
            <a:r>
              <a:rPr lang="zh-TW" altLang="en-US" sz="4000" b="1" dirty="0" smtClean="0">
                <a:solidFill>
                  <a:srgbClr val="FF0000"/>
                </a:solidFill>
                <a:latin typeface="標楷體" pitchFamily="65" charset="-120"/>
                <a:ea typeface="標楷體" pitchFamily="65" charset="-120"/>
              </a:rPr>
              <a:t>教學 </a:t>
            </a:r>
            <a:r>
              <a:rPr lang="en-US" altLang="zh-TW" sz="2000" b="1" dirty="0" smtClean="0">
                <a:solidFill>
                  <a:srgbClr val="7030A0"/>
                </a:solidFill>
                <a:latin typeface="標楷體" pitchFamily="65" charset="-120"/>
                <a:ea typeface="標楷體" pitchFamily="65" charset="-120"/>
              </a:rPr>
              <a:t>5/7</a:t>
            </a:r>
            <a:endParaRPr lang="zh-TW" altLang="en-US" sz="4000" b="1" dirty="0">
              <a:solidFill>
                <a:srgbClr val="7030A0"/>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2955520718"/>
              </p:ext>
            </p:extLst>
          </p:nvPr>
        </p:nvGraphicFramePr>
        <p:xfrm>
          <a:off x="793102" y="1484785"/>
          <a:ext cx="7667330" cy="3985496"/>
        </p:xfrm>
        <a:graphic>
          <a:graphicData uri="http://schemas.openxmlformats.org/drawingml/2006/table">
            <a:tbl>
              <a:tblPr firstRow="1" firstCol="1" bandRow="1" bandCol="1"/>
              <a:tblGrid>
                <a:gridCol w="2122714"/>
                <a:gridCol w="5544616"/>
              </a:tblGrid>
              <a:tr h="1141472">
                <a:tc>
                  <a:txBody>
                    <a:bodyPr/>
                    <a:lstStyle/>
                    <a:p>
                      <a:pPr algn="ctr">
                        <a:lnSpc>
                          <a:spcPct val="100000"/>
                        </a:lnSpc>
                        <a:spcAft>
                          <a:spcPts val="0"/>
                        </a:spcAft>
                      </a:pPr>
                      <a:r>
                        <a:rPr lang="zh-TW" altLang="zh-TW" sz="2800" b="1" kern="100" dirty="0" smtClean="0">
                          <a:effectLst/>
                          <a:latin typeface="Times New Roman"/>
                          <a:ea typeface="標楷體"/>
                          <a:cs typeface="Times New Roman"/>
                        </a:rPr>
                        <a:t>分支計畫編號及名稱</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en-US" altLang="zh-TW" sz="2800" b="1" kern="100" dirty="0" smtClean="0">
                          <a:solidFill>
                            <a:srgbClr val="FF0000"/>
                          </a:solidFill>
                          <a:effectLst/>
                          <a:latin typeface="標楷體"/>
                          <a:ea typeface="標楷體"/>
                          <a:cs typeface="Times New Roman"/>
                        </a:rPr>
                        <a:t>A-2</a:t>
                      </a:r>
                      <a:r>
                        <a:rPr lang="zh-TW" altLang="zh-TW" sz="2800" b="1" kern="100" dirty="0" smtClean="0">
                          <a:solidFill>
                            <a:srgbClr val="FF0000"/>
                          </a:solidFill>
                          <a:effectLst/>
                          <a:latin typeface="+mn-lt"/>
                          <a:ea typeface="標楷體"/>
                          <a:cs typeface="Times New Roman"/>
                        </a:rPr>
                        <a:t>教師協作與增能</a:t>
                      </a:r>
                      <a:endParaRPr lang="zh-TW" altLang="zh-TW" sz="2800" kern="100" dirty="0" smtClean="0">
                        <a:effectLst/>
                        <a:latin typeface="+mn-lt"/>
                        <a:ea typeface="標楷體"/>
                        <a:cs typeface="Times New Roman"/>
                      </a:endParaRPr>
                    </a:p>
                    <a:p>
                      <a:pPr marR="533400" algn="just">
                        <a:lnSpc>
                          <a:spcPct val="100000"/>
                        </a:lnSpc>
                        <a:spcAft>
                          <a:spcPts val="0"/>
                        </a:spcAft>
                      </a:pPr>
                      <a:r>
                        <a:rPr lang="en-US" altLang="zh-TW" sz="2800" b="1" kern="100" dirty="0" smtClean="0">
                          <a:solidFill>
                            <a:srgbClr val="FF0000"/>
                          </a:solidFill>
                          <a:effectLst/>
                          <a:latin typeface="標楷體"/>
                          <a:ea typeface="標楷體"/>
                          <a:cs typeface="Times New Roman"/>
                        </a:rPr>
                        <a:t>A-2-1</a:t>
                      </a:r>
                      <a:r>
                        <a:rPr lang="zh-TW" altLang="zh-TW" sz="2800" b="1" kern="100" dirty="0" smtClean="0">
                          <a:solidFill>
                            <a:srgbClr val="FF0000"/>
                          </a:solidFill>
                          <a:effectLst/>
                          <a:latin typeface="+mn-lt"/>
                          <a:ea typeface="標楷體"/>
                          <a:cs typeface="Times New Roman"/>
                        </a:rPr>
                        <a:t>教師專業成長計畫</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22823">
                <a:tc>
                  <a:txBody>
                    <a:bodyPr/>
                    <a:lstStyle/>
                    <a:p>
                      <a:pPr algn="ctr">
                        <a:lnSpc>
                          <a:spcPct val="100000"/>
                        </a:lnSpc>
                        <a:spcAft>
                          <a:spcPts val="0"/>
                        </a:spcAft>
                      </a:pPr>
                      <a:r>
                        <a:rPr lang="zh-TW" altLang="en-US" sz="2800" kern="100" dirty="0" smtClean="0">
                          <a:effectLst/>
                          <a:latin typeface="+mn-lt"/>
                          <a:ea typeface="標楷體"/>
                          <a:cs typeface="Times New Roman"/>
                        </a:rPr>
                        <a:t>子計劃團隊社群建構</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zh-TW" altLang="en-US" sz="2800" kern="100" dirty="0" smtClean="0">
                          <a:effectLst/>
                          <a:latin typeface="+mn-lt"/>
                          <a:ea typeface="標楷體"/>
                          <a:cs typeface="Times New Roman"/>
                        </a:rPr>
                        <a:t>國文科</a:t>
                      </a:r>
                      <a:r>
                        <a:rPr lang="en-US" altLang="zh-TW" sz="2800" kern="100" dirty="0" smtClean="0">
                          <a:effectLst/>
                          <a:latin typeface="+mn-lt"/>
                          <a:ea typeface="標楷體"/>
                          <a:cs typeface="Times New Roman"/>
                        </a:rPr>
                        <a:t>/</a:t>
                      </a:r>
                      <a:r>
                        <a:rPr lang="zh-TW" altLang="en-US" sz="2800" kern="100" dirty="0" smtClean="0">
                          <a:effectLst/>
                          <a:latin typeface="+mn-lt"/>
                          <a:ea typeface="標楷體"/>
                          <a:cs typeface="Times New Roman"/>
                        </a:rPr>
                        <a:t>國文領域社群</a:t>
                      </a:r>
                      <a:endParaRPr lang="en-US" altLang="zh-TW" sz="2800" kern="100" dirty="0" smtClean="0">
                        <a:effectLst/>
                        <a:latin typeface="+mn-lt"/>
                        <a:ea typeface="標楷體"/>
                        <a:cs typeface="Times New Roman"/>
                      </a:endParaRPr>
                    </a:p>
                    <a:p>
                      <a:pPr marR="533400" algn="just">
                        <a:lnSpc>
                          <a:spcPct val="100000"/>
                        </a:lnSpc>
                        <a:spcAft>
                          <a:spcPts val="0"/>
                        </a:spcAft>
                      </a:pPr>
                      <a:r>
                        <a:rPr lang="zh-TW" altLang="en-US" sz="2800" kern="100" dirty="0" smtClean="0">
                          <a:effectLst/>
                          <a:latin typeface="+mn-lt"/>
                          <a:ea typeface="標楷體"/>
                          <a:cs typeface="Times New Roman"/>
                        </a:rPr>
                        <a:t>英文科</a:t>
                      </a:r>
                      <a:r>
                        <a:rPr lang="en-US" altLang="zh-TW" sz="2800" kern="100" dirty="0" smtClean="0">
                          <a:effectLst/>
                          <a:latin typeface="+mn-lt"/>
                          <a:ea typeface="標楷體"/>
                          <a:cs typeface="Times New Roman"/>
                        </a:rPr>
                        <a:t>/</a:t>
                      </a:r>
                      <a:r>
                        <a:rPr lang="zh-TW" altLang="en-US" sz="2800" kern="100" dirty="0" smtClean="0">
                          <a:effectLst/>
                          <a:latin typeface="+mn-lt"/>
                          <a:ea typeface="標楷體"/>
                          <a:cs typeface="Times New Roman"/>
                        </a:rPr>
                        <a:t>英文領域社群</a:t>
                      </a:r>
                      <a:endParaRPr lang="en-US" altLang="zh-TW" sz="2800" kern="100" dirty="0" smtClean="0">
                        <a:effectLst/>
                        <a:latin typeface="+mn-lt"/>
                        <a:ea typeface="標楷體"/>
                        <a:cs typeface="Times New Roman"/>
                      </a:endParaRPr>
                    </a:p>
                    <a:p>
                      <a:pPr>
                        <a:lnSpc>
                          <a:spcPct val="100000"/>
                        </a:lnSpc>
                        <a:spcAft>
                          <a:spcPts val="0"/>
                        </a:spcAft>
                      </a:pPr>
                      <a:r>
                        <a:rPr lang="zh-TW" altLang="en-US" sz="2800" kern="100" dirty="0" smtClean="0">
                          <a:effectLst/>
                          <a:latin typeface="+mn-lt"/>
                          <a:ea typeface="標楷體"/>
                          <a:cs typeface="DFKaiShu-SB-Estd-BF"/>
                        </a:rPr>
                        <a:t>數學科</a:t>
                      </a:r>
                      <a:r>
                        <a:rPr lang="en-US" altLang="zh-TW" sz="2800" kern="100" dirty="0" smtClean="0">
                          <a:effectLst/>
                          <a:latin typeface="+mn-lt"/>
                          <a:ea typeface="標楷體"/>
                          <a:cs typeface="DFKaiShu-SB-Estd-BF"/>
                        </a:rPr>
                        <a:t>/</a:t>
                      </a:r>
                      <a:r>
                        <a:rPr lang="zh-TW" altLang="zh-TW" sz="2800" kern="100" dirty="0" smtClean="0">
                          <a:effectLst/>
                          <a:latin typeface="+mn-lt"/>
                          <a:ea typeface="標楷體"/>
                          <a:cs typeface="DFKaiShu-SB-Estd-BF"/>
                        </a:rPr>
                        <a:t>魔數社群</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1201">
                <a:tc>
                  <a:txBody>
                    <a:bodyPr/>
                    <a:lstStyle/>
                    <a:p>
                      <a:pPr algn="ctr">
                        <a:lnSpc>
                          <a:spcPct val="100000"/>
                        </a:lnSpc>
                        <a:spcAft>
                          <a:spcPts val="0"/>
                        </a:spcAft>
                      </a:pPr>
                      <a:r>
                        <a:rPr lang="zh-TW" sz="2800" b="1" kern="100">
                          <a:effectLst/>
                          <a:latin typeface="Calibri"/>
                          <a:ea typeface="標楷體"/>
                          <a:cs typeface="Times New Roman"/>
                        </a:rPr>
                        <a:t>學生素養</a:t>
                      </a:r>
                      <a:endParaRPr lang="zh-TW" sz="2800" kern="10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n-US" sz="2800" kern="100" dirty="0">
                          <a:effectLst/>
                          <a:latin typeface="標楷體"/>
                          <a:ea typeface="標楷體"/>
                          <a:cs typeface="Times New Roman"/>
                        </a:rPr>
                        <a:t>(</a:t>
                      </a:r>
                      <a:r>
                        <a:rPr lang="zh-TW" sz="2800" kern="100" dirty="0">
                          <a:effectLst/>
                          <a:latin typeface="Calibri"/>
                          <a:ea typeface="標楷體"/>
                          <a:cs typeface="Times New Roman"/>
                        </a:rPr>
                        <a:t>若計畫與學生學習無關，則不需填此欄</a:t>
                      </a:r>
                      <a:r>
                        <a:rPr lang="en-US" sz="2800" kern="100" dirty="0">
                          <a:effectLst/>
                          <a:latin typeface="Calibri"/>
                          <a:ea typeface="標楷體"/>
                          <a:cs typeface="Times New Roman"/>
                        </a:rPr>
                        <a:t>)</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4" name="投影片編號版面配置區 3"/>
          <p:cNvSpPr>
            <a:spLocks noGrp="1"/>
          </p:cNvSpPr>
          <p:nvPr>
            <p:ph type="sldNum" sz="quarter" idx="12"/>
          </p:nvPr>
        </p:nvSpPr>
        <p:spPr/>
        <p:txBody>
          <a:bodyPr/>
          <a:lstStyle/>
          <a:p>
            <a:fld id="{B7D4DB41-1B23-4351-A976-04981B1A1839}" type="slidenum">
              <a:rPr lang="zh-TW" altLang="en-US" smtClean="0"/>
              <a:t>51</a:t>
            </a:fld>
            <a:endParaRPr lang="zh-TW" altLang="en-US"/>
          </a:p>
        </p:txBody>
      </p:sp>
    </p:spTree>
    <p:extLst>
      <p:ext uri="{BB962C8B-B14F-4D97-AF65-F5344CB8AC3E}">
        <p14:creationId xmlns:p14="http://schemas.microsoft.com/office/powerpoint/2010/main" val="1757237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子計畫</a:t>
            </a:r>
            <a:r>
              <a:rPr lang="en-US" altLang="zh-TW" sz="4000" b="1" dirty="0" smtClean="0">
                <a:solidFill>
                  <a:srgbClr val="7030A0"/>
                </a:solidFill>
                <a:latin typeface="標楷體" pitchFamily="65" charset="-120"/>
                <a:ea typeface="標楷體" pitchFamily="65" charset="-120"/>
              </a:rPr>
              <a:t>A</a:t>
            </a:r>
            <a:r>
              <a:rPr lang="zh-TW" altLang="en-US" sz="4000" b="1" dirty="0" smtClean="0">
                <a:solidFill>
                  <a:srgbClr val="7030A0"/>
                </a:solidFill>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提升</a:t>
            </a:r>
            <a:r>
              <a:rPr lang="zh-TW" altLang="en-US" sz="4000" b="1" dirty="0">
                <a:solidFill>
                  <a:srgbClr val="FF0000"/>
                </a:solidFill>
                <a:latin typeface="標楷體" pitchFamily="65" charset="-120"/>
                <a:ea typeface="標楷體" pitchFamily="65" charset="-120"/>
              </a:rPr>
              <a:t>專業</a:t>
            </a:r>
            <a:r>
              <a:rPr lang="en-US" altLang="zh-TW" sz="4000" b="1" dirty="0">
                <a:solidFill>
                  <a:srgbClr val="FF0000"/>
                </a:solidFill>
                <a:latin typeface="標楷體" pitchFamily="65" charset="-120"/>
                <a:ea typeface="標楷體" pitchFamily="65" charset="-120"/>
              </a:rPr>
              <a:t>‧</a:t>
            </a:r>
            <a:r>
              <a:rPr lang="zh-TW" altLang="en-US" sz="4000" b="1" dirty="0">
                <a:solidFill>
                  <a:srgbClr val="FF0000"/>
                </a:solidFill>
                <a:latin typeface="標楷體" pitchFamily="65" charset="-120"/>
                <a:ea typeface="標楷體" pitchFamily="65" charset="-120"/>
              </a:rPr>
              <a:t>精進</a:t>
            </a:r>
            <a:r>
              <a:rPr lang="zh-TW" altLang="en-US" sz="4000" b="1" dirty="0" smtClean="0">
                <a:solidFill>
                  <a:srgbClr val="FF0000"/>
                </a:solidFill>
                <a:latin typeface="標楷體" pitchFamily="65" charset="-120"/>
                <a:ea typeface="標楷體" pitchFamily="65" charset="-120"/>
              </a:rPr>
              <a:t>教學 </a:t>
            </a:r>
            <a:r>
              <a:rPr lang="en-US" altLang="zh-TW" sz="2000" b="1" dirty="0" smtClean="0">
                <a:solidFill>
                  <a:srgbClr val="7030A0"/>
                </a:solidFill>
                <a:latin typeface="標楷體" pitchFamily="65" charset="-120"/>
                <a:ea typeface="標楷體" pitchFamily="65" charset="-120"/>
              </a:rPr>
              <a:t>6/7</a:t>
            </a:r>
            <a:endParaRPr lang="zh-TW" altLang="en-US" sz="4000" b="1" dirty="0">
              <a:solidFill>
                <a:srgbClr val="7030A0"/>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1105103311"/>
              </p:ext>
            </p:extLst>
          </p:nvPr>
        </p:nvGraphicFramePr>
        <p:xfrm>
          <a:off x="802432" y="1700808"/>
          <a:ext cx="7730007" cy="3456384"/>
        </p:xfrm>
        <a:graphic>
          <a:graphicData uri="http://schemas.openxmlformats.org/drawingml/2006/table">
            <a:tbl>
              <a:tblPr firstRow="1" firstCol="1" bandRow="1" bandCol="1"/>
              <a:tblGrid>
                <a:gridCol w="2689447"/>
                <a:gridCol w="5040560"/>
              </a:tblGrid>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00" dirty="0" smtClean="0">
                          <a:effectLst/>
                          <a:latin typeface="Times New Roman"/>
                          <a:ea typeface="標楷體"/>
                          <a:cs typeface="Times New Roman"/>
                        </a:rPr>
                        <a:t>分支計畫編號及名稱</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en-US" altLang="zh-TW" sz="2800" b="1" kern="100" dirty="0" smtClean="0">
                          <a:solidFill>
                            <a:srgbClr val="FF0000"/>
                          </a:solidFill>
                          <a:effectLst/>
                          <a:latin typeface="標楷體"/>
                          <a:ea typeface="標楷體"/>
                          <a:cs typeface="Times New Roman"/>
                        </a:rPr>
                        <a:t>A-2</a:t>
                      </a:r>
                      <a:r>
                        <a:rPr lang="zh-TW" altLang="zh-TW" sz="2800" b="1" kern="100" dirty="0" smtClean="0">
                          <a:solidFill>
                            <a:srgbClr val="FF0000"/>
                          </a:solidFill>
                          <a:effectLst/>
                          <a:latin typeface="+mn-lt"/>
                          <a:ea typeface="標楷體"/>
                          <a:cs typeface="Times New Roman"/>
                        </a:rPr>
                        <a:t>教師協作與增能</a:t>
                      </a:r>
                      <a:endParaRPr lang="zh-TW" altLang="zh-TW" sz="2800" kern="100" dirty="0" smtClean="0">
                        <a:effectLst/>
                        <a:latin typeface="+mn-lt"/>
                        <a:ea typeface="標楷體"/>
                        <a:cs typeface="Times New Roman"/>
                      </a:endParaRPr>
                    </a:p>
                    <a:p>
                      <a:pPr marR="533400" algn="just">
                        <a:lnSpc>
                          <a:spcPct val="100000"/>
                        </a:lnSpc>
                        <a:spcAft>
                          <a:spcPts val="0"/>
                        </a:spcAft>
                      </a:pPr>
                      <a:r>
                        <a:rPr lang="en-US" altLang="zh-TW" sz="2800" b="1" kern="100" dirty="0" smtClean="0">
                          <a:solidFill>
                            <a:srgbClr val="FF0000"/>
                          </a:solidFill>
                          <a:effectLst/>
                          <a:latin typeface="標楷體"/>
                          <a:ea typeface="標楷體"/>
                          <a:cs typeface="Times New Roman"/>
                        </a:rPr>
                        <a:t>A-2-2</a:t>
                      </a:r>
                      <a:r>
                        <a:rPr lang="zh-TW" altLang="zh-TW" sz="2800" b="1" kern="100" dirty="0" smtClean="0">
                          <a:solidFill>
                            <a:srgbClr val="FF0000"/>
                          </a:solidFill>
                          <a:effectLst/>
                          <a:latin typeface="+mn-lt"/>
                          <a:ea typeface="標楷體"/>
                          <a:cs typeface="Times New Roman"/>
                        </a:rPr>
                        <a:t>行政革新</a:t>
                      </a:r>
                      <a:endParaRPr lang="zh-TW" sz="28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52128">
                <a:tc>
                  <a:txBody>
                    <a:bodyPr/>
                    <a:lstStyle/>
                    <a:p>
                      <a:pPr algn="ctr">
                        <a:lnSpc>
                          <a:spcPct val="100000"/>
                        </a:lnSpc>
                        <a:spcAft>
                          <a:spcPts val="0"/>
                        </a:spcAft>
                      </a:pPr>
                      <a:r>
                        <a:rPr lang="zh-TW" altLang="en-US" sz="2800" kern="100" dirty="0" smtClean="0">
                          <a:effectLst/>
                          <a:latin typeface="+mn-lt"/>
                          <a:ea typeface="標楷體"/>
                          <a:cs typeface="Times New Roman"/>
                        </a:rPr>
                        <a:t>子計劃團隊社群建構</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zh-TW" altLang="en-US" sz="2800" kern="100" dirty="0" smtClean="0">
                          <a:effectLst/>
                          <a:latin typeface="Calibri"/>
                          <a:ea typeface="標楷體"/>
                          <a:cs typeface="Times New Roman"/>
                        </a:rPr>
                        <a:t>全校各處室</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52128">
                <a:tc>
                  <a:txBody>
                    <a:bodyPr/>
                    <a:lstStyle/>
                    <a:p>
                      <a:pPr algn="ctr">
                        <a:lnSpc>
                          <a:spcPct val="100000"/>
                        </a:lnSpc>
                        <a:spcAft>
                          <a:spcPts val="0"/>
                        </a:spcAft>
                      </a:pPr>
                      <a:r>
                        <a:rPr lang="zh-TW" sz="2800" b="1" kern="100">
                          <a:effectLst/>
                          <a:latin typeface="Calibri"/>
                          <a:ea typeface="標楷體"/>
                          <a:cs typeface="Times New Roman"/>
                        </a:rPr>
                        <a:t>學生素養</a:t>
                      </a:r>
                      <a:endParaRPr lang="zh-TW" sz="2800" kern="10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n-US" sz="2800" kern="100" dirty="0">
                          <a:effectLst/>
                          <a:latin typeface="標楷體"/>
                          <a:ea typeface="標楷體"/>
                          <a:cs typeface="Times New Roman"/>
                        </a:rPr>
                        <a:t>(</a:t>
                      </a:r>
                      <a:r>
                        <a:rPr lang="zh-TW" sz="2800" kern="100" dirty="0">
                          <a:effectLst/>
                          <a:latin typeface="Calibri"/>
                          <a:ea typeface="標楷體"/>
                          <a:cs typeface="Times New Roman"/>
                        </a:rPr>
                        <a:t>若計畫與學生學習無關，則不需填此欄</a:t>
                      </a:r>
                      <a:r>
                        <a:rPr lang="en-US" sz="2800" kern="100" dirty="0">
                          <a:effectLst/>
                          <a:latin typeface="Calibri"/>
                          <a:ea typeface="標楷體"/>
                          <a:cs typeface="Times New Roman"/>
                        </a:rPr>
                        <a:t>)</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4" name="投影片編號版面配置區 3"/>
          <p:cNvSpPr>
            <a:spLocks noGrp="1"/>
          </p:cNvSpPr>
          <p:nvPr>
            <p:ph type="sldNum" sz="quarter" idx="12"/>
          </p:nvPr>
        </p:nvSpPr>
        <p:spPr/>
        <p:txBody>
          <a:bodyPr/>
          <a:lstStyle/>
          <a:p>
            <a:fld id="{B7D4DB41-1B23-4351-A976-04981B1A1839}" type="slidenum">
              <a:rPr lang="zh-TW" altLang="en-US" smtClean="0"/>
              <a:t>52</a:t>
            </a:fld>
            <a:endParaRPr lang="zh-TW" altLang="en-US"/>
          </a:p>
        </p:txBody>
      </p:sp>
    </p:spTree>
    <p:extLst>
      <p:ext uri="{BB962C8B-B14F-4D97-AF65-F5344CB8AC3E}">
        <p14:creationId xmlns:p14="http://schemas.microsoft.com/office/powerpoint/2010/main" val="17572372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子計畫</a:t>
            </a:r>
            <a:r>
              <a:rPr lang="en-US" altLang="zh-TW" sz="4000" b="1" dirty="0" smtClean="0">
                <a:solidFill>
                  <a:srgbClr val="7030A0"/>
                </a:solidFill>
                <a:latin typeface="標楷體" pitchFamily="65" charset="-120"/>
                <a:ea typeface="標楷體" pitchFamily="65" charset="-120"/>
              </a:rPr>
              <a:t>A</a:t>
            </a:r>
            <a:r>
              <a:rPr lang="zh-TW" altLang="en-US" sz="4000" b="1" dirty="0" smtClean="0">
                <a:solidFill>
                  <a:srgbClr val="7030A0"/>
                </a:solidFill>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提升</a:t>
            </a:r>
            <a:r>
              <a:rPr lang="zh-TW" altLang="en-US" sz="4000" b="1" dirty="0">
                <a:solidFill>
                  <a:srgbClr val="FF0000"/>
                </a:solidFill>
                <a:latin typeface="標楷體" pitchFamily="65" charset="-120"/>
                <a:ea typeface="標楷體" pitchFamily="65" charset="-120"/>
              </a:rPr>
              <a:t>專業</a:t>
            </a:r>
            <a:r>
              <a:rPr lang="en-US" altLang="zh-TW" sz="4000" b="1" dirty="0">
                <a:solidFill>
                  <a:srgbClr val="FF0000"/>
                </a:solidFill>
                <a:latin typeface="標楷體" pitchFamily="65" charset="-120"/>
                <a:ea typeface="標楷體" pitchFamily="65" charset="-120"/>
              </a:rPr>
              <a:t>‧</a:t>
            </a:r>
            <a:r>
              <a:rPr lang="zh-TW" altLang="en-US" sz="4000" b="1" dirty="0">
                <a:solidFill>
                  <a:srgbClr val="FF0000"/>
                </a:solidFill>
                <a:latin typeface="標楷體" pitchFamily="65" charset="-120"/>
                <a:ea typeface="標楷體" pitchFamily="65" charset="-120"/>
              </a:rPr>
              <a:t>精進</a:t>
            </a:r>
            <a:r>
              <a:rPr lang="zh-TW" altLang="en-US" sz="4000" b="1" dirty="0" smtClean="0">
                <a:solidFill>
                  <a:srgbClr val="FF0000"/>
                </a:solidFill>
                <a:latin typeface="標楷體" pitchFamily="65" charset="-120"/>
                <a:ea typeface="標楷體" pitchFamily="65" charset="-120"/>
              </a:rPr>
              <a:t>教學 </a:t>
            </a:r>
            <a:r>
              <a:rPr lang="en-US" altLang="zh-TW" sz="2000" b="1" dirty="0" smtClean="0">
                <a:solidFill>
                  <a:srgbClr val="7030A0"/>
                </a:solidFill>
                <a:latin typeface="標楷體" pitchFamily="65" charset="-120"/>
                <a:ea typeface="標楷體" pitchFamily="65" charset="-120"/>
              </a:rPr>
              <a:t>7/7</a:t>
            </a:r>
            <a:endParaRPr lang="zh-TW" altLang="en-US" sz="4000" b="1" dirty="0">
              <a:solidFill>
                <a:srgbClr val="7030A0"/>
              </a:solidFill>
              <a:latin typeface="標楷體" pitchFamily="65" charset="-120"/>
              <a:ea typeface="標楷體" pitchFamily="65"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2400212831"/>
              </p:ext>
            </p:extLst>
          </p:nvPr>
        </p:nvGraphicFramePr>
        <p:xfrm>
          <a:off x="793103" y="1700808"/>
          <a:ext cx="7739338" cy="3708413"/>
        </p:xfrm>
        <a:graphic>
          <a:graphicData uri="http://schemas.openxmlformats.org/drawingml/2006/table">
            <a:tbl>
              <a:tblPr firstRow="1" firstCol="1" bandRow="1" bandCol="1"/>
              <a:tblGrid>
                <a:gridCol w="2554762"/>
                <a:gridCol w="5184576"/>
              </a:tblGrid>
              <a:tr h="882098">
                <a:tc>
                  <a:txBody>
                    <a:bodyPr/>
                    <a:lstStyle/>
                    <a:p>
                      <a:pPr algn="ctr">
                        <a:lnSpc>
                          <a:spcPct val="100000"/>
                        </a:lnSpc>
                        <a:spcAft>
                          <a:spcPts val="0"/>
                        </a:spcAft>
                      </a:pPr>
                      <a:r>
                        <a:rPr lang="zh-TW" altLang="zh-TW" sz="2800" b="1" kern="100" dirty="0" smtClean="0">
                          <a:effectLst/>
                          <a:latin typeface="Times New Roman"/>
                          <a:ea typeface="標楷體"/>
                          <a:cs typeface="Times New Roman"/>
                        </a:rPr>
                        <a:t>分支計畫編號及名稱</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A-3</a:t>
                      </a:r>
                      <a:r>
                        <a:rPr lang="zh-TW" altLang="zh-TW" sz="2800" b="1" kern="100" dirty="0" smtClean="0">
                          <a:solidFill>
                            <a:srgbClr val="FF0000"/>
                          </a:solidFill>
                          <a:effectLst/>
                          <a:latin typeface="標楷體" panose="03000509000000000000" pitchFamily="65" charset="-120"/>
                          <a:ea typeface="標楷體" panose="03000509000000000000" pitchFamily="65" charset="-120"/>
                          <a:cs typeface="Times New Roman"/>
                        </a:rPr>
                        <a:t>核心小組發展課程</a:t>
                      </a:r>
                      <a:endParaRPr lang="zh-TW" sz="2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62118">
                <a:tc>
                  <a:txBody>
                    <a:bodyPr/>
                    <a:lstStyle/>
                    <a:p>
                      <a:pPr algn="ctr">
                        <a:lnSpc>
                          <a:spcPct val="100000"/>
                        </a:lnSpc>
                        <a:spcAft>
                          <a:spcPts val="0"/>
                        </a:spcAft>
                      </a:pPr>
                      <a:r>
                        <a:rPr lang="zh-TW" altLang="en-US" sz="2800" b="1" kern="100" dirty="0" smtClean="0">
                          <a:effectLst/>
                          <a:latin typeface="Times New Roman"/>
                          <a:ea typeface="標楷體"/>
                          <a:cs typeface="Times New Roman"/>
                        </a:rPr>
                        <a:t>子計劃團隊建構</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0"/>
                        </a:spcAft>
                      </a:pPr>
                      <a:r>
                        <a:rPr lang="zh-TW" altLang="en-US" sz="2800" kern="100" dirty="0" smtClean="0">
                          <a:effectLst/>
                          <a:latin typeface="+mn-lt"/>
                          <a:ea typeface="標楷體"/>
                          <a:cs typeface="Times New Roman"/>
                        </a:rPr>
                        <a:t>核心小組</a:t>
                      </a:r>
                      <a:r>
                        <a:rPr lang="en-US" altLang="zh-TW" sz="2800" kern="100" dirty="0" smtClean="0">
                          <a:effectLst/>
                          <a:latin typeface="+mn-lt"/>
                          <a:ea typeface="標楷體"/>
                          <a:cs typeface="Times New Roman"/>
                        </a:rPr>
                        <a:t>/</a:t>
                      </a:r>
                      <a:r>
                        <a:rPr lang="zh-TW" altLang="en-US" sz="2800" kern="100" dirty="0" smtClean="0">
                          <a:effectLst/>
                          <a:latin typeface="+mn-lt"/>
                          <a:ea typeface="標楷體"/>
                          <a:cs typeface="Times New Roman"/>
                        </a:rPr>
                        <a:t>校長、各處室主任、組長及各領域召集人、家長代表。</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764197">
                <a:tc>
                  <a:txBody>
                    <a:bodyPr/>
                    <a:lstStyle/>
                    <a:p>
                      <a:pPr algn="ctr">
                        <a:lnSpc>
                          <a:spcPct val="100000"/>
                        </a:lnSpc>
                        <a:spcAft>
                          <a:spcPts val="0"/>
                        </a:spcAft>
                      </a:pPr>
                      <a:r>
                        <a:rPr lang="zh-TW" sz="2800" b="1" kern="0" dirty="0">
                          <a:effectLst/>
                          <a:latin typeface="Times New Roman"/>
                          <a:ea typeface="標楷體"/>
                          <a:cs typeface="Times New Roman"/>
                        </a:rPr>
                        <a:t>優質化輔助方案目標</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FF"/>
                    </a:solidFill>
                  </a:tcPr>
                </a:tc>
                <a:tc>
                  <a:txBody>
                    <a:bodyPr/>
                    <a:lstStyle/>
                    <a:p>
                      <a:pPr>
                        <a:lnSpc>
                          <a:spcPct val="100000"/>
                        </a:lnSpc>
                        <a:spcAft>
                          <a:spcPts val="0"/>
                        </a:spcAft>
                      </a:pPr>
                      <a:r>
                        <a:rPr lang="zh-TW" sz="2800" kern="100" dirty="0">
                          <a:effectLst/>
                          <a:latin typeface="Times New Roman"/>
                          <a:ea typeface="標楷體"/>
                          <a:cs typeface="Times New Roman"/>
                        </a:rPr>
                        <a:t>教師專業發展、配合</a:t>
                      </a:r>
                      <a:r>
                        <a:rPr lang="en-US" sz="2800" kern="100" dirty="0">
                          <a:effectLst/>
                          <a:latin typeface="Times New Roman"/>
                          <a:ea typeface="標楷體"/>
                          <a:cs typeface="Times New Roman"/>
                        </a:rPr>
                        <a:t>12</a:t>
                      </a:r>
                      <a:r>
                        <a:rPr lang="zh-TW" sz="2800" kern="100" dirty="0">
                          <a:effectLst/>
                          <a:latin typeface="Times New Roman"/>
                          <a:ea typeface="標楷體"/>
                          <a:cs typeface="Times New Roman"/>
                        </a:rPr>
                        <a:t>年國教相關政策</a:t>
                      </a:r>
                      <a:r>
                        <a:rPr lang="en-US" sz="2800" kern="100" dirty="0">
                          <a:effectLst/>
                          <a:latin typeface="Times New Roman"/>
                          <a:ea typeface="標楷體"/>
                          <a:cs typeface="Times New Roman"/>
                        </a:rPr>
                        <a:t>(107</a:t>
                      </a:r>
                      <a:r>
                        <a:rPr lang="zh-TW" sz="2800" kern="100" dirty="0">
                          <a:effectLst/>
                          <a:latin typeface="Times New Roman"/>
                          <a:ea typeface="標楷體"/>
                          <a:cs typeface="Times New Roman"/>
                        </a:rPr>
                        <a:t>課綱</a:t>
                      </a:r>
                      <a:r>
                        <a:rPr lang="en-US" sz="2800" kern="100" dirty="0">
                          <a:effectLst/>
                          <a:latin typeface="Times New Roman"/>
                          <a:ea typeface="標楷體"/>
                          <a:cs typeface="Times New Roman"/>
                        </a:rPr>
                        <a:t>)</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FF"/>
                    </a:solidFill>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53</a:t>
            </a:fld>
            <a:endParaRPr lang="zh-TW" altLang="en-US"/>
          </a:p>
        </p:txBody>
      </p:sp>
    </p:spTree>
    <p:extLst>
      <p:ext uri="{BB962C8B-B14F-4D97-AF65-F5344CB8AC3E}">
        <p14:creationId xmlns:p14="http://schemas.microsoft.com/office/powerpoint/2010/main" val="40756883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a:t>
            </a:r>
            <a:r>
              <a:rPr lang="zh-TW" altLang="en-US" sz="4000" b="1" dirty="0" smtClean="0">
                <a:solidFill>
                  <a:srgbClr val="7030A0"/>
                </a:solidFill>
                <a:latin typeface="標楷體" pitchFamily="65" charset="-120"/>
                <a:ea typeface="標楷體" pitchFamily="65" charset="-120"/>
              </a:rPr>
              <a:t>計畫</a:t>
            </a:r>
            <a:r>
              <a:rPr lang="en-US" altLang="zh-TW" sz="4000" b="1" dirty="0" smtClean="0">
                <a:solidFill>
                  <a:srgbClr val="7030A0"/>
                </a:solidFill>
                <a:latin typeface="標楷體" pitchFamily="65" charset="-120"/>
                <a:ea typeface="標楷體" pitchFamily="65" charset="-120"/>
              </a:rPr>
              <a:t>B</a:t>
            </a:r>
            <a:r>
              <a:rPr lang="zh-TW" altLang="en-US" sz="4000" b="1" dirty="0" smtClean="0">
                <a:solidFill>
                  <a:srgbClr val="7030A0"/>
                </a:solidFill>
                <a:latin typeface="標楷體" pitchFamily="65" charset="-120"/>
                <a:ea typeface="標楷體" pitchFamily="65" charset="-120"/>
              </a:rPr>
              <a:t> </a:t>
            </a:r>
            <a:r>
              <a:rPr lang="zh-TW" altLang="zh-TW" sz="4000" b="1" kern="100" dirty="0" smtClean="0">
                <a:solidFill>
                  <a:srgbClr val="FF0000"/>
                </a:solidFill>
                <a:ea typeface="標楷體"/>
                <a:cs typeface="Times New Roman"/>
              </a:rPr>
              <a:t>放眼</a:t>
            </a:r>
            <a:r>
              <a:rPr lang="zh-TW" altLang="zh-TW" sz="4000" b="1" kern="100" dirty="0">
                <a:solidFill>
                  <a:srgbClr val="FF0000"/>
                </a:solidFill>
                <a:ea typeface="標楷體"/>
                <a:cs typeface="Times New Roman"/>
              </a:rPr>
              <a:t>國際，生命</a:t>
            </a:r>
            <a:r>
              <a:rPr lang="zh-TW" altLang="zh-TW" sz="4000" b="1" kern="100" dirty="0" smtClean="0">
                <a:solidFill>
                  <a:srgbClr val="FF0000"/>
                </a:solidFill>
                <a:ea typeface="標楷體"/>
                <a:cs typeface="Times New Roman"/>
              </a:rPr>
              <a:t>飛揚</a:t>
            </a:r>
            <a:r>
              <a:rPr lang="zh-TW" altLang="en-US" sz="4000" b="1" kern="100" dirty="0" smtClean="0">
                <a:solidFill>
                  <a:srgbClr val="FF0000"/>
                </a:solidFill>
                <a:ea typeface="標楷體"/>
                <a:cs typeface="Times New Roman"/>
              </a:rPr>
              <a:t>  </a:t>
            </a:r>
            <a:r>
              <a:rPr lang="en-US" altLang="zh-TW" sz="2000" b="1" dirty="0" smtClean="0">
                <a:solidFill>
                  <a:srgbClr val="7030A0"/>
                </a:solidFill>
                <a:latin typeface="標楷體" pitchFamily="65" charset="-120"/>
                <a:ea typeface="標楷體" pitchFamily="65" charset="-120"/>
              </a:rPr>
              <a:t>1/3</a:t>
            </a:r>
            <a:endParaRPr lang="zh-TW" altLang="en-US" sz="4000" b="1" dirty="0">
              <a:solidFill>
                <a:srgbClr val="7030A0"/>
              </a:solidFill>
              <a:latin typeface="標楷體" pitchFamily="65" charset="-120"/>
              <a:ea typeface="標楷體" pitchFamily="65"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3514987883"/>
              </p:ext>
            </p:extLst>
          </p:nvPr>
        </p:nvGraphicFramePr>
        <p:xfrm>
          <a:off x="783772" y="1700808"/>
          <a:ext cx="7604653" cy="3744416"/>
        </p:xfrm>
        <a:graphic>
          <a:graphicData uri="http://schemas.openxmlformats.org/drawingml/2006/table">
            <a:tbl>
              <a:tblPr firstRow="1" firstCol="1" bandRow="1" bandCol="1"/>
              <a:tblGrid>
                <a:gridCol w="2348069"/>
                <a:gridCol w="5256584"/>
              </a:tblGrid>
              <a:tr h="12241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00" dirty="0" smtClean="0">
                          <a:solidFill>
                            <a:schemeClr val="tx1"/>
                          </a:solidFill>
                          <a:effectLst/>
                          <a:latin typeface="Times New Roman"/>
                          <a:ea typeface="標楷體"/>
                          <a:cs typeface="Times New Roman"/>
                        </a:rPr>
                        <a:t>分支計畫編號及名稱</a:t>
                      </a:r>
                      <a:endParaRPr lang="zh-TW" sz="2800" kern="100" dirty="0">
                        <a:solidFill>
                          <a:schemeClr val="tx1"/>
                        </a:solidFill>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533400" indent="0" algn="l" defTabSz="914400" rtl="0" eaLnBrk="1" fontAlgn="auto" latinLnBrk="0" hangingPunct="1">
                        <a:lnSpc>
                          <a:spcPct val="100000"/>
                        </a:lnSpc>
                        <a:spcBef>
                          <a:spcPts val="0"/>
                        </a:spcBef>
                        <a:spcAft>
                          <a:spcPts val="0"/>
                        </a:spcAft>
                        <a:buClrTx/>
                        <a:buSzTx/>
                        <a:buFontTx/>
                        <a:buNone/>
                        <a:tabLst/>
                        <a:defRPr/>
                      </a:pPr>
                      <a:r>
                        <a:rPr lang="en-US" altLang="zh-TW" sz="2800" b="1" kern="100" dirty="0" smtClean="0">
                          <a:solidFill>
                            <a:srgbClr val="FF0000"/>
                          </a:solidFill>
                          <a:effectLst/>
                          <a:latin typeface="標楷體"/>
                          <a:ea typeface="標楷體"/>
                          <a:cs typeface="Times New Roman"/>
                        </a:rPr>
                        <a:t>B-1</a:t>
                      </a:r>
                      <a:r>
                        <a:rPr lang="zh-TW" altLang="zh-TW" sz="2800" b="1" kern="100" dirty="0" smtClean="0">
                          <a:solidFill>
                            <a:srgbClr val="FF0000"/>
                          </a:solidFill>
                          <a:effectLst/>
                          <a:latin typeface="+mn-lt"/>
                          <a:ea typeface="標楷體"/>
                          <a:cs typeface="Times New Roman"/>
                        </a:rPr>
                        <a:t>世界「英」我而在</a:t>
                      </a:r>
                      <a:endParaRPr lang="zh-TW" sz="28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80120">
                <a:tc>
                  <a:txBody>
                    <a:bodyPr/>
                    <a:lstStyle/>
                    <a:p>
                      <a:pPr algn="ctr">
                        <a:lnSpc>
                          <a:spcPct val="100000"/>
                        </a:lnSpc>
                        <a:spcAft>
                          <a:spcPts val="0"/>
                        </a:spcAft>
                      </a:pPr>
                      <a:r>
                        <a:rPr lang="zh-TW" altLang="en-US" sz="2800" kern="100" dirty="0" smtClean="0">
                          <a:solidFill>
                            <a:schemeClr val="tx1"/>
                          </a:solidFill>
                          <a:effectLst/>
                          <a:latin typeface="+mn-lt"/>
                          <a:ea typeface="標楷體"/>
                          <a:cs typeface="Times New Roman"/>
                        </a:rPr>
                        <a:t>子計劃團隊社群建構</a:t>
                      </a:r>
                      <a:endParaRPr lang="zh-TW" sz="2800" kern="100" dirty="0">
                        <a:solidFill>
                          <a:schemeClr val="tx1"/>
                        </a:solidFill>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zh-TW" altLang="en-US" sz="2800" kern="100" dirty="0" smtClean="0">
                          <a:effectLst/>
                          <a:latin typeface="+mn-lt"/>
                          <a:ea typeface="標楷體"/>
                          <a:cs typeface="Times New Roman"/>
                        </a:rPr>
                        <a:t>社群名單</a:t>
                      </a:r>
                      <a:r>
                        <a:rPr lang="en-US" altLang="zh-TW" sz="2800" kern="100" dirty="0" smtClean="0">
                          <a:effectLst/>
                          <a:latin typeface="+mn-lt"/>
                          <a:ea typeface="標楷體"/>
                          <a:cs typeface="Times New Roman"/>
                        </a:rPr>
                        <a:t>:</a:t>
                      </a:r>
                      <a:r>
                        <a:rPr lang="zh-TW" altLang="en-US" sz="2800" kern="100" dirty="0" smtClean="0">
                          <a:effectLst/>
                          <a:latin typeface="+mn-lt"/>
                          <a:ea typeface="標楷體"/>
                          <a:cs typeface="Times New Roman"/>
                        </a:rPr>
                        <a:t>教學組、訓育組、英文科教師、音樂老師</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0160">
                <a:tc>
                  <a:txBody>
                    <a:bodyPr/>
                    <a:lstStyle/>
                    <a:p>
                      <a:pPr algn="ctr">
                        <a:lnSpc>
                          <a:spcPct val="100000"/>
                        </a:lnSpc>
                        <a:spcAft>
                          <a:spcPts val="0"/>
                        </a:spcAft>
                      </a:pPr>
                      <a:r>
                        <a:rPr lang="zh-TW" sz="2800" b="1" kern="100" dirty="0">
                          <a:solidFill>
                            <a:schemeClr val="tx1"/>
                          </a:solidFill>
                          <a:effectLst/>
                          <a:latin typeface="Calibri"/>
                          <a:ea typeface="標楷體"/>
                          <a:cs typeface="Times New Roman"/>
                        </a:rPr>
                        <a:t>學生素養</a:t>
                      </a:r>
                      <a:endParaRPr lang="zh-TW" sz="2800" kern="100" dirty="0">
                        <a:solidFill>
                          <a:schemeClr val="tx1"/>
                        </a:solidFill>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n-US" sz="2800" kern="100" dirty="0">
                          <a:solidFill>
                            <a:schemeClr val="tx1"/>
                          </a:solidFill>
                          <a:effectLst/>
                          <a:latin typeface="Calibri"/>
                          <a:ea typeface="標楷體"/>
                          <a:cs typeface="Times New Roman"/>
                        </a:rPr>
                        <a:t>B1</a:t>
                      </a:r>
                      <a:r>
                        <a:rPr lang="zh-TW" sz="2800" kern="100" dirty="0">
                          <a:solidFill>
                            <a:schemeClr val="tx1"/>
                          </a:solidFill>
                          <a:effectLst/>
                          <a:latin typeface="Calibri"/>
                          <a:ea typeface="標楷體"/>
                          <a:cs typeface="Times New Roman"/>
                        </a:rPr>
                        <a:t>符號運用與溝通表達、</a:t>
                      </a:r>
                      <a:r>
                        <a:rPr lang="en-US" sz="2800" kern="100" dirty="0">
                          <a:solidFill>
                            <a:schemeClr val="tx1"/>
                          </a:solidFill>
                          <a:effectLst/>
                          <a:latin typeface="Calibri"/>
                          <a:ea typeface="標楷體"/>
                          <a:cs typeface="Times New Roman"/>
                        </a:rPr>
                        <a:t>B3</a:t>
                      </a:r>
                      <a:r>
                        <a:rPr lang="zh-TW" sz="2800" kern="100" dirty="0">
                          <a:solidFill>
                            <a:schemeClr val="tx1"/>
                          </a:solidFill>
                          <a:effectLst/>
                          <a:latin typeface="Calibri"/>
                          <a:ea typeface="標楷體"/>
                          <a:cs typeface="Times New Roman"/>
                        </a:rPr>
                        <a:t>藝術涵養與美感素養、</a:t>
                      </a:r>
                      <a:r>
                        <a:rPr lang="en-US" sz="2800" kern="100" dirty="0">
                          <a:solidFill>
                            <a:schemeClr val="tx1"/>
                          </a:solidFill>
                          <a:effectLst/>
                          <a:latin typeface="Calibri"/>
                          <a:ea typeface="標楷體"/>
                          <a:cs typeface="Times New Roman"/>
                        </a:rPr>
                        <a:t>C2</a:t>
                      </a:r>
                      <a:r>
                        <a:rPr lang="zh-TW" sz="2800" kern="100" dirty="0">
                          <a:solidFill>
                            <a:schemeClr val="tx1"/>
                          </a:solidFill>
                          <a:effectLst/>
                          <a:latin typeface="Calibri"/>
                          <a:ea typeface="標楷體"/>
                          <a:cs typeface="Times New Roman"/>
                        </a:rPr>
                        <a:t>人際關係與團隊合作</a:t>
                      </a: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54</a:t>
            </a:fld>
            <a:endParaRPr lang="zh-TW" altLang="en-US"/>
          </a:p>
        </p:txBody>
      </p:sp>
    </p:spTree>
    <p:extLst>
      <p:ext uri="{BB962C8B-B14F-4D97-AF65-F5344CB8AC3E}">
        <p14:creationId xmlns:p14="http://schemas.microsoft.com/office/powerpoint/2010/main" val="40756883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a:t>
            </a:r>
            <a:r>
              <a:rPr lang="zh-TW" altLang="en-US" sz="4000" b="1" dirty="0" smtClean="0">
                <a:solidFill>
                  <a:srgbClr val="7030A0"/>
                </a:solidFill>
                <a:latin typeface="標楷體" pitchFamily="65" charset="-120"/>
                <a:ea typeface="標楷體" pitchFamily="65" charset="-120"/>
              </a:rPr>
              <a:t>計畫</a:t>
            </a:r>
            <a:r>
              <a:rPr lang="en-US" altLang="zh-TW" sz="4000" b="1" dirty="0" smtClean="0">
                <a:solidFill>
                  <a:srgbClr val="7030A0"/>
                </a:solidFill>
                <a:latin typeface="標楷體" pitchFamily="65" charset="-120"/>
                <a:ea typeface="標楷體" pitchFamily="65" charset="-120"/>
              </a:rPr>
              <a:t>B</a:t>
            </a:r>
            <a:r>
              <a:rPr lang="zh-TW" altLang="en-US" sz="4000" b="1" dirty="0" smtClean="0">
                <a:solidFill>
                  <a:srgbClr val="7030A0"/>
                </a:solidFill>
                <a:latin typeface="標楷體" pitchFamily="65" charset="-120"/>
                <a:ea typeface="標楷體" pitchFamily="65" charset="-120"/>
              </a:rPr>
              <a:t> </a:t>
            </a:r>
            <a:r>
              <a:rPr lang="zh-TW" altLang="zh-TW" sz="4000" b="1" kern="100" dirty="0" smtClean="0">
                <a:solidFill>
                  <a:srgbClr val="FF0000"/>
                </a:solidFill>
                <a:ea typeface="標楷體"/>
                <a:cs typeface="Times New Roman"/>
              </a:rPr>
              <a:t>放眼</a:t>
            </a:r>
            <a:r>
              <a:rPr lang="zh-TW" altLang="zh-TW" sz="4000" b="1" kern="100" dirty="0">
                <a:solidFill>
                  <a:srgbClr val="FF0000"/>
                </a:solidFill>
                <a:ea typeface="標楷體"/>
                <a:cs typeface="Times New Roman"/>
              </a:rPr>
              <a:t>國際，生命</a:t>
            </a:r>
            <a:r>
              <a:rPr lang="zh-TW" altLang="zh-TW" sz="4000" b="1" kern="100" dirty="0" smtClean="0">
                <a:solidFill>
                  <a:srgbClr val="FF0000"/>
                </a:solidFill>
                <a:ea typeface="標楷體"/>
                <a:cs typeface="Times New Roman"/>
              </a:rPr>
              <a:t>飛揚</a:t>
            </a:r>
            <a:r>
              <a:rPr lang="zh-TW" altLang="en-US" sz="4000" b="1" kern="100" dirty="0" smtClean="0">
                <a:solidFill>
                  <a:srgbClr val="FF0000"/>
                </a:solidFill>
                <a:ea typeface="標楷體"/>
                <a:cs typeface="Times New Roman"/>
              </a:rPr>
              <a:t>  </a:t>
            </a:r>
            <a:r>
              <a:rPr lang="en-US" altLang="zh-TW" sz="2000" b="1" dirty="0" smtClean="0">
                <a:solidFill>
                  <a:srgbClr val="7030A0"/>
                </a:solidFill>
                <a:latin typeface="標楷體" pitchFamily="65" charset="-120"/>
                <a:ea typeface="標楷體" pitchFamily="65" charset="-120"/>
              </a:rPr>
              <a:t>2/3</a:t>
            </a:r>
            <a:endParaRPr lang="zh-TW" altLang="en-US" sz="4000" b="1" dirty="0">
              <a:solidFill>
                <a:srgbClr val="7030A0"/>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3500185066"/>
              </p:ext>
            </p:extLst>
          </p:nvPr>
        </p:nvGraphicFramePr>
        <p:xfrm>
          <a:off x="802432" y="1700808"/>
          <a:ext cx="7585991" cy="3600401"/>
        </p:xfrm>
        <a:graphic>
          <a:graphicData uri="http://schemas.openxmlformats.org/drawingml/2006/table">
            <a:tbl>
              <a:tblPr firstRow="1" firstCol="1" bandRow="1" bandCol="1"/>
              <a:tblGrid>
                <a:gridCol w="2041375"/>
                <a:gridCol w="5544616"/>
              </a:tblGrid>
              <a:tr h="8838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00" dirty="0" smtClean="0">
                          <a:solidFill>
                            <a:schemeClr val="tx1"/>
                          </a:solidFill>
                          <a:effectLst/>
                          <a:latin typeface="Times New Roman"/>
                          <a:ea typeface="標楷體"/>
                          <a:cs typeface="Times New Roman"/>
                        </a:rPr>
                        <a:t>分支計畫編號及名稱</a:t>
                      </a:r>
                      <a:endParaRPr lang="zh-TW" sz="2800" kern="100" dirty="0">
                        <a:solidFill>
                          <a:schemeClr val="tx1"/>
                        </a:solidFill>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533400" indent="0" algn="just" defTabSz="914400" rtl="0" eaLnBrk="1" fontAlgn="auto" latinLnBrk="0" hangingPunct="1">
                        <a:lnSpc>
                          <a:spcPct val="100000"/>
                        </a:lnSpc>
                        <a:spcBef>
                          <a:spcPts val="0"/>
                        </a:spcBef>
                        <a:spcAft>
                          <a:spcPts val="0"/>
                        </a:spcAft>
                        <a:buClrTx/>
                        <a:buSzTx/>
                        <a:buFontTx/>
                        <a:buNone/>
                        <a:tabLst/>
                        <a:defRPr/>
                      </a:pPr>
                      <a:r>
                        <a:rPr lang="en-US" altLang="zh-TW" sz="2800" b="1" kern="100" dirty="0" smtClean="0">
                          <a:solidFill>
                            <a:srgbClr val="FF0000"/>
                          </a:solidFill>
                          <a:effectLst/>
                          <a:latin typeface="標楷體"/>
                          <a:ea typeface="標楷體"/>
                          <a:cs typeface="Times New Roman"/>
                        </a:rPr>
                        <a:t>B-2</a:t>
                      </a:r>
                      <a:r>
                        <a:rPr lang="zh-TW" altLang="zh-TW" sz="2800" b="1" kern="100" dirty="0" smtClean="0">
                          <a:solidFill>
                            <a:srgbClr val="FF0000"/>
                          </a:solidFill>
                          <a:effectLst/>
                          <a:latin typeface="+mn-lt"/>
                          <a:ea typeface="標楷體"/>
                          <a:cs typeface="Times New Roman"/>
                        </a:rPr>
                        <a:t>海海世界，永續人生</a:t>
                      </a:r>
                      <a:endParaRPr lang="zh-TW" sz="28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83896">
                <a:tc>
                  <a:txBody>
                    <a:bodyPr/>
                    <a:lstStyle/>
                    <a:p>
                      <a:pPr algn="ctr">
                        <a:lnSpc>
                          <a:spcPct val="100000"/>
                        </a:lnSpc>
                        <a:spcAft>
                          <a:spcPts val="0"/>
                        </a:spcAft>
                      </a:pPr>
                      <a:r>
                        <a:rPr lang="zh-TW" altLang="en-US" sz="2800" kern="100" dirty="0" smtClean="0">
                          <a:solidFill>
                            <a:schemeClr val="tx1"/>
                          </a:solidFill>
                          <a:effectLst/>
                          <a:latin typeface="+mn-lt"/>
                          <a:ea typeface="標楷體"/>
                          <a:cs typeface="Times New Roman"/>
                        </a:rPr>
                        <a:t>子計劃團隊社群建構</a:t>
                      </a:r>
                      <a:endParaRPr lang="zh-TW" sz="2800" kern="100" dirty="0">
                        <a:solidFill>
                          <a:schemeClr val="tx1"/>
                        </a:solidFill>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zh-TW" altLang="en-US" sz="2800" kern="100" dirty="0" smtClean="0">
                          <a:effectLst/>
                          <a:latin typeface="+mn-lt"/>
                          <a:ea typeface="標楷體"/>
                          <a:cs typeface="Times New Roman"/>
                        </a:rPr>
                        <a:t>社群名單</a:t>
                      </a:r>
                      <a:r>
                        <a:rPr lang="en-US" altLang="zh-TW" sz="2800" kern="100" dirty="0" smtClean="0">
                          <a:effectLst/>
                          <a:latin typeface="+mn-lt"/>
                          <a:ea typeface="標楷體"/>
                          <a:cs typeface="Times New Roman"/>
                        </a:rPr>
                        <a:t>:</a:t>
                      </a:r>
                      <a:r>
                        <a:rPr lang="zh-TW" altLang="en-US" sz="2800" kern="100" dirty="0" smtClean="0">
                          <a:effectLst/>
                          <a:latin typeface="+mn-lt"/>
                          <a:ea typeface="標楷體"/>
                          <a:cs typeface="Times New Roman"/>
                        </a:rPr>
                        <a:t>訓育組、社會科</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32609">
                <a:tc>
                  <a:txBody>
                    <a:bodyPr/>
                    <a:lstStyle/>
                    <a:p>
                      <a:pPr algn="ctr">
                        <a:lnSpc>
                          <a:spcPct val="100000"/>
                        </a:lnSpc>
                        <a:spcAft>
                          <a:spcPts val="0"/>
                        </a:spcAft>
                      </a:pPr>
                      <a:r>
                        <a:rPr lang="zh-TW" sz="2800" b="1" kern="100" dirty="0">
                          <a:solidFill>
                            <a:schemeClr val="tx1"/>
                          </a:solidFill>
                          <a:effectLst/>
                          <a:latin typeface="Calibri"/>
                          <a:ea typeface="標楷體"/>
                          <a:cs typeface="Times New Roman"/>
                        </a:rPr>
                        <a:t>學生素養</a:t>
                      </a:r>
                      <a:endParaRPr lang="zh-TW" sz="2800" kern="100" dirty="0">
                        <a:solidFill>
                          <a:schemeClr val="tx1"/>
                        </a:solidFill>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n-US" sz="2800" kern="100" dirty="0">
                          <a:solidFill>
                            <a:schemeClr val="tx1"/>
                          </a:solidFill>
                          <a:effectLst/>
                          <a:latin typeface="Calibri"/>
                          <a:ea typeface="標楷體"/>
                          <a:cs typeface="Times New Roman"/>
                        </a:rPr>
                        <a:t>A2</a:t>
                      </a:r>
                      <a:r>
                        <a:rPr lang="zh-TW" sz="2800" kern="100" dirty="0">
                          <a:solidFill>
                            <a:schemeClr val="tx1"/>
                          </a:solidFill>
                          <a:effectLst/>
                          <a:latin typeface="Calibri"/>
                          <a:ea typeface="標楷體"/>
                          <a:cs typeface="Times New Roman"/>
                        </a:rPr>
                        <a:t>系統思考與解決問題、</a:t>
                      </a:r>
                      <a:r>
                        <a:rPr lang="en-US" sz="2800" kern="100" dirty="0">
                          <a:solidFill>
                            <a:schemeClr val="tx1"/>
                          </a:solidFill>
                          <a:effectLst/>
                          <a:latin typeface="Calibri"/>
                          <a:ea typeface="標楷體"/>
                          <a:cs typeface="Times New Roman"/>
                        </a:rPr>
                        <a:t>A3</a:t>
                      </a:r>
                      <a:r>
                        <a:rPr lang="zh-TW" sz="2800" kern="100" dirty="0">
                          <a:solidFill>
                            <a:schemeClr val="tx1"/>
                          </a:solidFill>
                          <a:effectLst/>
                          <a:latin typeface="Calibri"/>
                          <a:ea typeface="標楷體"/>
                          <a:cs typeface="Times New Roman"/>
                        </a:rPr>
                        <a:t>規劃執行與創新</a:t>
                      </a:r>
                      <a:r>
                        <a:rPr lang="zh-TW" sz="2800" kern="100" dirty="0" smtClean="0">
                          <a:solidFill>
                            <a:schemeClr val="tx1"/>
                          </a:solidFill>
                          <a:effectLst/>
                          <a:latin typeface="Calibri"/>
                          <a:ea typeface="標楷體"/>
                          <a:cs typeface="Times New Roman"/>
                        </a:rPr>
                        <a:t>應變</a:t>
                      </a:r>
                      <a:r>
                        <a:rPr lang="zh-TW" altLang="en-US" sz="2800" kern="100" dirty="0" smtClean="0">
                          <a:solidFill>
                            <a:schemeClr val="tx1"/>
                          </a:solidFill>
                          <a:effectLst/>
                          <a:latin typeface="+mn-lt"/>
                          <a:ea typeface="標楷體"/>
                          <a:cs typeface="Times New Roman"/>
                        </a:rPr>
                        <a:t>、</a:t>
                      </a:r>
                      <a:r>
                        <a:rPr lang="en-US" sz="2800" kern="100" dirty="0" smtClean="0">
                          <a:solidFill>
                            <a:schemeClr val="tx1"/>
                          </a:solidFill>
                          <a:effectLst/>
                          <a:latin typeface="Calibri"/>
                          <a:ea typeface="標楷體"/>
                          <a:cs typeface="Times New Roman"/>
                        </a:rPr>
                        <a:t>C1</a:t>
                      </a:r>
                      <a:r>
                        <a:rPr lang="zh-TW" sz="2800" kern="100" dirty="0">
                          <a:solidFill>
                            <a:schemeClr val="tx1"/>
                          </a:solidFill>
                          <a:effectLst/>
                          <a:latin typeface="Calibri"/>
                          <a:ea typeface="標楷體"/>
                          <a:cs typeface="Times New Roman"/>
                        </a:rPr>
                        <a:t>道德實踐與公民意識、</a:t>
                      </a:r>
                      <a:r>
                        <a:rPr lang="en-US" sz="2800" kern="100" dirty="0">
                          <a:solidFill>
                            <a:schemeClr val="tx1"/>
                          </a:solidFill>
                          <a:effectLst/>
                          <a:latin typeface="Calibri"/>
                          <a:ea typeface="標楷體"/>
                          <a:cs typeface="Times New Roman"/>
                        </a:rPr>
                        <a:t>C2</a:t>
                      </a:r>
                      <a:r>
                        <a:rPr lang="zh-TW" sz="2800" kern="100" dirty="0">
                          <a:solidFill>
                            <a:schemeClr val="tx1"/>
                          </a:solidFill>
                          <a:effectLst/>
                          <a:latin typeface="Calibri"/>
                          <a:ea typeface="標楷體"/>
                          <a:cs typeface="Times New Roman"/>
                        </a:rPr>
                        <a:t>人際關係與團隊合作</a:t>
                      </a:r>
                    </a:p>
                  </a:txBody>
                  <a:tcPr marL="68580" marR="68580" marT="0" marB="0">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4" name="投影片編號版面配置區 3"/>
          <p:cNvSpPr>
            <a:spLocks noGrp="1"/>
          </p:cNvSpPr>
          <p:nvPr>
            <p:ph type="sldNum" sz="quarter" idx="12"/>
          </p:nvPr>
        </p:nvSpPr>
        <p:spPr/>
        <p:txBody>
          <a:bodyPr/>
          <a:lstStyle/>
          <a:p>
            <a:fld id="{B7D4DB41-1B23-4351-A976-04981B1A1839}" type="slidenum">
              <a:rPr lang="zh-TW" altLang="en-US" smtClean="0"/>
              <a:t>55</a:t>
            </a:fld>
            <a:endParaRPr lang="zh-TW" altLang="en-US"/>
          </a:p>
        </p:txBody>
      </p:sp>
    </p:spTree>
    <p:extLst>
      <p:ext uri="{BB962C8B-B14F-4D97-AF65-F5344CB8AC3E}">
        <p14:creationId xmlns:p14="http://schemas.microsoft.com/office/powerpoint/2010/main" val="13799686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a:t>
            </a:r>
            <a:r>
              <a:rPr lang="zh-TW" altLang="en-US" sz="4000" b="1" dirty="0" smtClean="0">
                <a:solidFill>
                  <a:srgbClr val="7030A0"/>
                </a:solidFill>
                <a:latin typeface="標楷體" pitchFamily="65" charset="-120"/>
                <a:ea typeface="標楷體" pitchFamily="65" charset="-120"/>
              </a:rPr>
              <a:t>計畫</a:t>
            </a:r>
            <a:r>
              <a:rPr lang="en-US" altLang="zh-TW" sz="4000" b="1" dirty="0" smtClean="0">
                <a:solidFill>
                  <a:srgbClr val="7030A0"/>
                </a:solidFill>
                <a:latin typeface="標楷體" pitchFamily="65" charset="-120"/>
                <a:ea typeface="標楷體" pitchFamily="65" charset="-120"/>
              </a:rPr>
              <a:t>B</a:t>
            </a:r>
            <a:r>
              <a:rPr lang="zh-TW" altLang="en-US" sz="4000" b="1" dirty="0" smtClean="0">
                <a:solidFill>
                  <a:srgbClr val="7030A0"/>
                </a:solidFill>
                <a:latin typeface="標楷體" pitchFamily="65" charset="-120"/>
                <a:ea typeface="標楷體" pitchFamily="65" charset="-120"/>
              </a:rPr>
              <a:t> </a:t>
            </a:r>
            <a:r>
              <a:rPr lang="zh-TW" altLang="zh-TW" sz="4000" b="1" kern="100" dirty="0" smtClean="0">
                <a:solidFill>
                  <a:srgbClr val="FF0000"/>
                </a:solidFill>
                <a:ea typeface="標楷體"/>
                <a:cs typeface="Times New Roman"/>
              </a:rPr>
              <a:t>放眼</a:t>
            </a:r>
            <a:r>
              <a:rPr lang="zh-TW" altLang="zh-TW" sz="4000" b="1" kern="100" dirty="0">
                <a:solidFill>
                  <a:srgbClr val="FF0000"/>
                </a:solidFill>
                <a:ea typeface="標楷體"/>
                <a:cs typeface="Times New Roman"/>
              </a:rPr>
              <a:t>國際，生命</a:t>
            </a:r>
            <a:r>
              <a:rPr lang="zh-TW" altLang="zh-TW" sz="4000" b="1" kern="100" dirty="0" smtClean="0">
                <a:solidFill>
                  <a:srgbClr val="FF0000"/>
                </a:solidFill>
                <a:ea typeface="標楷體"/>
                <a:cs typeface="Times New Roman"/>
              </a:rPr>
              <a:t>飛揚</a:t>
            </a:r>
            <a:r>
              <a:rPr lang="zh-TW" altLang="en-US" sz="4000" b="1" kern="100" dirty="0" smtClean="0">
                <a:solidFill>
                  <a:srgbClr val="FF0000"/>
                </a:solidFill>
                <a:ea typeface="標楷體"/>
                <a:cs typeface="Times New Roman"/>
              </a:rPr>
              <a:t>  </a:t>
            </a:r>
            <a:r>
              <a:rPr lang="en-US" altLang="zh-TW" sz="2000" b="1" dirty="0" smtClean="0">
                <a:solidFill>
                  <a:srgbClr val="7030A0"/>
                </a:solidFill>
                <a:latin typeface="標楷體" pitchFamily="65" charset="-120"/>
                <a:ea typeface="標楷體" pitchFamily="65" charset="-120"/>
              </a:rPr>
              <a:t>3/3</a:t>
            </a:r>
            <a:endParaRPr lang="zh-TW" altLang="en-US" sz="4000" b="1" dirty="0">
              <a:solidFill>
                <a:srgbClr val="7030A0"/>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1001046658"/>
              </p:ext>
            </p:extLst>
          </p:nvPr>
        </p:nvGraphicFramePr>
        <p:xfrm>
          <a:off x="802432" y="1700808"/>
          <a:ext cx="7585991" cy="3600401"/>
        </p:xfrm>
        <a:graphic>
          <a:graphicData uri="http://schemas.openxmlformats.org/drawingml/2006/table">
            <a:tbl>
              <a:tblPr firstRow="1" firstCol="1" bandRow="1" bandCol="1"/>
              <a:tblGrid>
                <a:gridCol w="2041375"/>
                <a:gridCol w="5544616"/>
              </a:tblGrid>
              <a:tr h="8838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00" dirty="0" smtClean="0">
                          <a:solidFill>
                            <a:schemeClr val="tx1"/>
                          </a:solidFill>
                          <a:effectLst/>
                          <a:latin typeface="Times New Roman"/>
                          <a:ea typeface="標楷體"/>
                          <a:cs typeface="Times New Roman"/>
                        </a:rPr>
                        <a:t>分支計畫編號及名稱</a:t>
                      </a:r>
                      <a:endParaRPr lang="zh-TW" sz="2800" kern="100" dirty="0">
                        <a:solidFill>
                          <a:schemeClr val="tx1"/>
                        </a:solidFill>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533400" indent="0" algn="just"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rgbClr val="FF0000"/>
                          </a:solidFill>
                          <a:effectLst/>
                          <a:latin typeface="標楷體" panose="03000509000000000000" pitchFamily="65" charset="-120"/>
                          <a:ea typeface="標楷體" panose="03000509000000000000" pitchFamily="65" charset="-120"/>
                          <a:cs typeface="Times New Roman"/>
                        </a:rPr>
                        <a:t>B-3</a:t>
                      </a:r>
                      <a:r>
                        <a:rPr lang="zh-TW" altLang="en-US" sz="2800" b="1" dirty="0" smtClean="0">
                          <a:solidFill>
                            <a:srgbClr val="FF0000"/>
                          </a:solidFill>
                          <a:effectLst/>
                          <a:latin typeface="標楷體" panose="03000509000000000000" pitchFamily="65" charset="-120"/>
                          <a:ea typeface="標楷體" panose="03000509000000000000" pitchFamily="65" charset="-120"/>
                          <a:cs typeface="Times New Roman"/>
                        </a:rPr>
                        <a:t>雲腳世界</a:t>
                      </a:r>
                      <a:endParaRPr lang="zh-TW" sz="2800" b="1" dirty="0">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83896">
                <a:tc>
                  <a:txBody>
                    <a:bodyPr/>
                    <a:lstStyle/>
                    <a:p>
                      <a:pPr algn="ctr">
                        <a:lnSpc>
                          <a:spcPct val="100000"/>
                        </a:lnSpc>
                        <a:spcAft>
                          <a:spcPts val="0"/>
                        </a:spcAft>
                      </a:pPr>
                      <a:r>
                        <a:rPr lang="zh-TW" altLang="en-US" sz="2800" kern="100" dirty="0" smtClean="0">
                          <a:effectLst/>
                          <a:latin typeface="+mn-lt"/>
                          <a:ea typeface="標楷體"/>
                          <a:cs typeface="Times New Roman"/>
                        </a:rPr>
                        <a:t>子計劃團隊社群建構</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zh-TW" altLang="en-US" sz="2800" kern="100" dirty="0" smtClean="0">
                          <a:effectLst/>
                          <a:latin typeface="+mn-lt"/>
                          <a:ea typeface="標楷體"/>
                          <a:cs typeface="Times New Roman"/>
                        </a:rPr>
                        <a:t>社群名單</a:t>
                      </a:r>
                      <a:r>
                        <a:rPr lang="en-US" altLang="zh-TW" sz="2800" kern="100" dirty="0" smtClean="0">
                          <a:effectLst/>
                          <a:latin typeface="+mn-lt"/>
                          <a:ea typeface="標楷體"/>
                          <a:cs typeface="Times New Roman"/>
                        </a:rPr>
                        <a:t>:</a:t>
                      </a:r>
                      <a:r>
                        <a:rPr lang="zh-TW" altLang="en-US" sz="2800" kern="100" dirty="0" smtClean="0">
                          <a:effectLst/>
                          <a:latin typeface="+mn-lt"/>
                          <a:ea typeface="標楷體"/>
                          <a:cs typeface="Times New Roman"/>
                        </a:rPr>
                        <a:t>訓育組、英文科教師</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32609">
                <a:tc>
                  <a:txBody>
                    <a:bodyPr/>
                    <a:lstStyle/>
                    <a:p>
                      <a:pPr algn="ctr">
                        <a:lnSpc>
                          <a:spcPct val="100000"/>
                        </a:lnSpc>
                        <a:spcAft>
                          <a:spcPts val="0"/>
                        </a:spcAft>
                      </a:pPr>
                      <a:r>
                        <a:rPr lang="zh-TW" sz="2800" b="1" kern="100" dirty="0">
                          <a:solidFill>
                            <a:schemeClr val="tx1"/>
                          </a:solidFill>
                          <a:effectLst/>
                          <a:latin typeface="Calibri"/>
                          <a:ea typeface="標楷體"/>
                          <a:cs typeface="Times New Roman"/>
                        </a:rPr>
                        <a:t>學生素養</a:t>
                      </a:r>
                      <a:endParaRPr lang="zh-TW" sz="2800" kern="100" dirty="0">
                        <a:solidFill>
                          <a:schemeClr val="tx1"/>
                        </a:solidFill>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n-US" sz="2800" kern="100" dirty="0">
                          <a:solidFill>
                            <a:schemeClr val="tx1"/>
                          </a:solidFill>
                          <a:effectLst/>
                          <a:latin typeface="Calibri"/>
                          <a:ea typeface="標楷體"/>
                          <a:cs typeface="Times New Roman"/>
                        </a:rPr>
                        <a:t>A2</a:t>
                      </a:r>
                      <a:r>
                        <a:rPr lang="zh-TW" sz="2800" kern="100" dirty="0">
                          <a:solidFill>
                            <a:schemeClr val="tx1"/>
                          </a:solidFill>
                          <a:effectLst/>
                          <a:latin typeface="Calibri"/>
                          <a:ea typeface="標楷體"/>
                          <a:cs typeface="Times New Roman"/>
                        </a:rPr>
                        <a:t>系統思考與解決問題、</a:t>
                      </a:r>
                      <a:r>
                        <a:rPr lang="en-US" sz="2800" kern="100" dirty="0">
                          <a:solidFill>
                            <a:schemeClr val="tx1"/>
                          </a:solidFill>
                          <a:effectLst/>
                          <a:latin typeface="Calibri"/>
                          <a:ea typeface="標楷體"/>
                          <a:cs typeface="Times New Roman"/>
                        </a:rPr>
                        <a:t>A3</a:t>
                      </a:r>
                      <a:r>
                        <a:rPr lang="zh-TW" sz="2800" kern="100" dirty="0">
                          <a:solidFill>
                            <a:schemeClr val="tx1"/>
                          </a:solidFill>
                          <a:effectLst/>
                          <a:latin typeface="Calibri"/>
                          <a:ea typeface="標楷體"/>
                          <a:cs typeface="Times New Roman"/>
                        </a:rPr>
                        <a:t>規劃執行與創新</a:t>
                      </a:r>
                      <a:r>
                        <a:rPr lang="zh-TW" sz="2800" kern="100" dirty="0" smtClean="0">
                          <a:solidFill>
                            <a:schemeClr val="tx1"/>
                          </a:solidFill>
                          <a:effectLst/>
                          <a:latin typeface="Calibri"/>
                          <a:ea typeface="標楷體"/>
                          <a:cs typeface="Times New Roman"/>
                        </a:rPr>
                        <a:t>應變</a:t>
                      </a:r>
                      <a:r>
                        <a:rPr lang="zh-TW" altLang="en-US" sz="2800" kern="100" dirty="0" smtClean="0">
                          <a:solidFill>
                            <a:schemeClr val="tx1"/>
                          </a:solidFill>
                          <a:effectLst/>
                          <a:latin typeface="+mn-lt"/>
                          <a:ea typeface="標楷體"/>
                          <a:cs typeface="Times New Roman"/>
                        </a:rPr>
                        <a:t>、</a:t>
                      </a:r>
                      <a:r>
                        <a:rPr lang="en-US" sz="2800" kern="100" dirty="0" smtClean="0">
                          <a:solidFill>
                            <a:schemeClr val="tx1"/>
                          </a:solidFill>
                          <a:effectLst/>
                          <a:latin typeface="Calibri"/>
                          <a:ea typeface="標楷體"/>
                          <a:cs typeface="Times New Roman"/>
                        </a:rPr>
                        <a:t>C1</a:t>
                      </a:r>
                      <a:r>
                        <a:rPr lang="zh-TW" sz="2800" kern="100" dirty="0">
                          <a:solidFill>
                            <a:schemeClr val="tx1"/>
                          </a:solidFill>
                          <a:effectLst/>
                          <a:latin typeface="Calibri"/>
                          <a:ea typeface="標楷體"/>
                          <a:cs typeface="Times New Roman"/>
                        </a:rPr>
                        <a:t>道德實踐與公民意識、</a:t>
                      </a:r>
                      <a:r>
                        <a:rPr lang="en-US" sz="2800" kern="100" dirty="0">
                          <a:solidFill>
                            <a:schemeClr val="tx1"/>
                          </a:solidFill>
                          <a:effectLst/>
                          <a:latin typeface="Calibri"/>
                          <a:ea typeface="標楷體"/>
                          <a:cs typeface="Times New Roman"/>
                        </a:rPr>
                        <a:t>C2</a:t>
                      </a:r>
                      <a:r>
                        <a:rPr lang="zh-TW" sz="2800" kern="100" dirty="0">
                          <a:solidFill>
                            <a:schemeClr val="tx1"/>
                          </a:solidFill>
                          <a:effectLst/>
                          <a:latin typeface="Calibri"/>
                          <a:ea typeface="標楷體"/>
                          <a:cs typeface="Times New Roman"/>
                        </a:rPr>
                        <a:t>人際關係與團隊合作</a:t>
                      </a: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4" name="投影片編號版面配置區 3"/>
          <p:cNvSpPr>
            <a:spLocks noGrp="1"/>
          </p:cNvSpPr>
          <p:nvPr>
            <p:ph type="sldNum" sz="quarter" idx="12"/>
          </p:nvPr>
        </p:nvSpPr>
        <p:spPr/>
        <p:txBody>
          <a:bodyPr/>
          <a:lstStyle/>
          <a:p>
            <a:fld id="{B7D4DB41-1B23-4351-A976-04981B1A1839}" type="slidenum">
              <a:rPr lang="zh-TW" altLang="en-US" smtClean="0"/>
              <a:t>56</a:t>
            </a:fld>
            <a:endParaRPr lang="zh-TW" altLang="en-US"/>
          </a:p>
        </p:txBody>
      </p:sp>
    </p:spTree>
    <p:extLst>
      <p:ext uri="{BB962C8B-B14F-4D97-AF65-F5344CB8AC3E}">
        <p14:creationId xmlns:p14="http://schemas.microsoft.com/office/powerpoint/2010/main" val="25224650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a:t>
            </a:r>
            <a:r>
              <a:rPr lang="zh-TW" altLang="en-US" sz="4000" b="1" dirty="0" smtClean="0">
                <a:solidFill>
                  <a:srgbClr val="7030A0"/>
                </a:solidFill>
                <a:latin typeface="標楷體" pitchFamily="65" charset="-120"/>
                <a:ea typeface="標楷體" pitchFamily="65" charset="-120"/>
              </a:rPr>
              <a:t>計畫</a:t>
            </a:r>
            <a:r>
              <a:rPr lang="en-US" altLang="zh-TW" sz="4000" b="1" dirty="0" smtClean="0">
                <a:solidFill>
                  <a:srgbClr val="7030A0"/>
                </a:solidFill>
                <a:latin typeface="標楷體" pitchFamily="65" charset="-120"/>
                <a:ea typeface="標楷體" pitchFamily="65" charset="-120"/>
              </a:rPr>
              <a:t>C</a:t>
            </a:r>
            <a:r>
              <a:rPr lang="zh-TW" altLang="en-US" sz="4000" b="1" dirty="0" smtClean="0">
                <a:solidFill>
                  <a:srgbClr val="7030A0"/>
                </a:solidFill>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小</a:t>
            </a:r>
            <a:r>
              <a:rPr lang="zh-TW" altLang="en-US" sz="4000" b="1" dirty="0">
                <a:solidFill>
                  <a:srgbClr val="FF0000"/>
                </a:solidFill>
                <a:latin typeface="標楷體" pitchFamily="65" charset="-120"/>
                <a:ea typeface="標楷體" pitchFamily="65" charset="-120"/>
              </a:rPr>
              <a:t>世界˙大</a:t>
            </a:r>
            <a:r>
              <a:rPr lang="zh-TW" altLang="en-US" sz="4000" b="1" dirty="0" smtClean="0">
                <a:solidFill>
                  <a:srgbClr val="FF0000"/>
                </a:solidFill>
                <a:latin typeface="標楷體" pitchFamily="65" charset="-120"/>
                <a:ea typeface="標楷體" pitchFamily="65" charset="-120"/>
              </a:rPr>
              <a:t>未來 </a:t>
            </a:r>
            <a:r>
              <a:rPr lang="en-US" altLang="zh-TW" sz="2000" b="1" dirty="0" smtClean="0">
                <a:solidFill>
                  <a:srgbClr val="7030A0"/>
                </a:solidFill>
                <a:latin typeface="標楷體" pitchFamily="65" charset="-120"/>
                <a:ea typeface="標楷體" pitchFamily="65" charset="-120"/>
              </a:rPr>
              <a:t>1/3</a:t>
            </a:r>
            <a:endParaRPr lang="zh-TW" altLang="en-US" sz="4000" b="1" dirty="0">
              <a:solidFill>
                <a:srgbClr val="7030A0"/>
              </a:solidFill>
              <a:latin typeface="標楷體" pitchFamily="65" charset="-120"/>
              <a:ea typeface="標楷體" pitchFamily="65" charset="-120"/>
            </a:endParaRPr>
          </a:p>
        </p:txBody>
      </p:sp>
      <p:graphicFrame>
        <p:nvGraphicFramePr>
          <p:cNvPr id="4" name="內容版面配置區 3"/>
          <p:cNvGraphicFramePr>
            <a:graphicFrameLocks noGrp="1"/>
          </p:cNvGraphicFramePr>
          <p:nvPr>
            <p:ph sz="quarter" idx="1"/>
            <p:extLst>
              <p:ext uri="{D42A27DB-BD31-4B8C-83A1-F6EECF244321}">
                <p14:modId xmlns:p14="http://schemas.microsoft.com/office/powerpoint/2010/main" val="795791914"/>
              </p:ext>
            </p:extLst>
          </p:nvPr>
        </p:nvGraphicFramePr>
        <p:xfrm>
          <a:off x="793103" y="1700808"/>
          <a:ext cx="7595322" cy="3888433"/>
        </p:xfrm>
        <a:graphic>
          <a:graphicData uri="http://schemas.openxmlformats.org/drawingml/2006/table">
            <a:tbl>
              <a:tblPr firstRow="1" firstCol="1" bandRow="1" bandCol="1"/>
              <a:tblGrid>
                <a:gridCol w="2359116"/>
                <a:gridCol w="5236206"/>
              </a:tblGrid>
              <a:tr h="9721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00" dirty="0" smtClean="0">
                          <a:effectLst/>
                          <a:latin typeface="Times New Roman"/>
                          <a:ea typeface="標楷體"/>
                          <a:cs typeface="Times New Roman"/>
                        </a:rPr>
                        <a:t>分支計畫編號及名稱</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533400" indent="0" algn="just" defTabSz="914400" rtl="0" eaLnBrk="1" fontAlgn="auto" latinLnBrk="0" hangingPunct="1">
                        <a:lnSpc>
                          <a:spcPct val="100000"/>
                        </a:lnSpc>
                        <a:spcBef>
                          <a:spcPts val="0"/>
                        </a:spcBef>
                        <a:spcAft>
                          <a:spcPts val="0"/>
                        </a:spcAft>
                        <a:buClrTx/>
                        <a:buSzTx/>
                        <a:buFontTx/>
                        <a:buNone/>
                        <a:tabLst/>
                        <a:defRPr/>
                      </a:pPr>
                      <a:r>
                        <a:rPr lang="en-US" altLang="zh-TW" sz="2800" b="1" kern="100" dirty="0" smtClean="0">
                          <a:solidFill>
                            <a:srgbClr val="FF0000"/>
                          </a:solidFill>
                          <a:effectLst/>
                          <a:latin typeface="標楷體"/>
                          <a:ea typeface="標楷體"/>
                          <a:cs typeface="Times New Roman"/>
                        </a:rPr>
                        <a:t>C-1</a:t>
                      </a:r>
                      <a:r>
                        <a:rPr lang="zh-TW" altLang="zh-TW" sz="2800" b="1" kern="100" dirty="0" smtClean="0">
                          <a:solidFill>
                            <a:srgbClr val="FF0000"/>
                          </a:solidFill>
                          <a:effectLst/>
                          <a:latin typeface="+mn-lt"/>
                          <a:ea typeface="標楷體"/>
                          <a:cs typeface="Times New Roman"/>
                        </a:rPr>
                        <a:t>資訊小尖兵</a:t>
                      </a:r>
                      <a:endParaRPr lang="zh-TW" sz="2800" dirty="0">
                        <a:solidFill>
                          <a:srgbClr val="FF0000"/>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72108">
                <a:tc>
                  <a:txBody>
                    <a:bodyPr/>
                    <a:lstStyle/>
                    <a:p>
                      <a:pPr algn="ctr">
                        <a:lnSpc>
                          <a:spcPct val="100000"/>
                        </a:lnSpc>
                        <a:spcAft>
                          <a:spcPts val="0"/>
                        </a:spcAft>
                      </a:pPr>
                      <a:r>
                        <a:rPr lang="zh-TW" altLang="en-US" sz="2800" kern="100" dirty="0" smtClean="0">
                          <a:effectLst/>
                          <a:latin typeface="+mn-lt"/>
                          <a:ea typeface="標楷體"/>
                          <a:cs typeface="Times New Roman"/>
                        </a:rPr>
                        <a:t>子計劃團隊社群建構</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zh-TW" altLang="en-US" sz="2800" kern="100" dirty="0" smtClean="0">
                          <a:effectLst/>
                          <a:latin typeface="Calibri"/>
                          <a:ea typeface="標楷體"/>
                          <a:cs typeface="Times New Roman"/>
                        </a:rPr>
                        <a:t>專業科</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44217">
                <a:tc>
                  <a:txBody>
                    <a:bodyPr/>
                    <a:lstStyle/>
                    <a:p>
                      <a:pPr algn="ctr">
                        <a:lnSpc>
                          <a:spcPct val="100000"/>
                        </a:lnSpc>
                        <a:spcAft>
                          <a:spcPts val="0"/>
                        </a:spcAft>
                      </a:pPr>
                      <a:r>
                        <a:rPr lang="zh-TW" sz="2800" b="1" kern="100">
                          <a:effectLst/>
                          <a:latin typeface="Calibri"/>
                          <a:ea typeface="標楷體"/>
                          <a:cs typeface="Times New Roman"/>
                        </a:rPr>
                        <a:t>學生素養</a:t>
                      </a:r>
                      <a:endParaRPr lang="zh-TW" sz="2800" kern="10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n-US" sz="2800" kern="100" dirty="0">
                          <a:effectLst/>
                          <a:latin typeface="Calibri"/>
                          <a:ea typeface="標楷體"/>
                          <a:cs typeface="Times New Roman"/>
                        </a:rPr>
                        <a:t>A-2</a:t>
                      </a:r>
                      <a:r>
                        <a:rPr lang="zh-TW" sz="2800" kern="100" dirty="0">
                          <a:effectLst/>
                          <a:latin typeface="Calibri"/>
                          <a:ea typeface="標楷體"/>
                          <a:cs typeface="Times New Roman"/>
                        </a:rPr>
                        <a:t>系統思考與解決問題、</a:t>
                      </a:r>
                      <a:r>
                        <a:rPr lang="en-US" sz="2800" kern="100" dirty="0">
                          <a:effectLst/>
                          <a:latin typeface="Calibri"/>
                          <a:ea typeface="標楷體"/>
                          <a:cs typeface="Times New Roman"/>
                        </a:rPr>
                        <a:t>A-3</a:t>
                      </a:r>
                      <a:r>
                        <a:rPr lang="zh-TW" sz="2800" kern="100" dirty="0">
                          <a:effectLst/>
                          <a:latin typeface="Calibri"/>
                          <a:ea typeface="標楷體"/>
                          <a:cs typeface="Times New Roman"/>
                        </a:rPr>
                        <a:t>規劃執行與創新應變、</a:t>
                      </a:r>
                      <a:r>
                        <a:rPr lang="en-US" sz="2800" kern="100" dirty="0">
                          <a:effectLst/>
                          <a:latin typeface="Calibri"/>
                          <a:ea typeface="標楷體"/>
                          <a:cs typeface="Times New Roman"/>
                        </a:rPr>
                        <a:t>B-2</a:t>
                      </a:r>
                      <a:r>
                        <a:rPr lang="zh-TW" sz="2800" kern="100" dirty="0">
                          <a:effectLst/>
                          <a:latin typeface="Calibri"/>
                          <a:ea typeface="標楷體"/>
                          <a:cs typeface="Times New Roman"/>
                        </a:rPr>
                        <a:t>科技資訊與媒體素養</a:t>
                      </a: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57</a:t>
            </a:fld>
            <a:endParaRPr lang="zh-TW" altLang="en-US"/>
          </a:p>
        </p:txBody>
      </p:sp>
    </p:spTree>
    <p:extLst>
      <p:ext uri="{BB962C8B-B14F-4D97-AF65-F5344CB8AC3E}">
        <p14:creationId xmlns:p14="http://schemas.microsoft.com/office/powerpoint/2010/main" val="13725546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a:t>
            </a:r>
            <a:r>
              <a:rPr lang="zh-TW" altLang="en-US" sz="4000" b="1" dirty="0" smtClean="0">
                <a:solidFill>
                  <a:srgbClr val="7030A0"/>
                </a:solidFill>
                <a:latin typeface="標楷體" pitchFamily="65" charset="-120"/>
                <a:ea typeface="標楷體" pitchFamily="65" charset="-120"/>
              </a:rPr>
              <a:t>計畫</a:t>
            </a:r>
            <a:r>
              <a:rPr lang="en-US" altLang="zh-TW" sz="4000" b="1" dirty="0" smtClean="0">
                <a:solidFill>
                  <a:srgbClr val="7030A0"/>
                </a:solidFill>
                <a:latin typeface="標楷體" pitchFamily="65" charset="-120"/>
                <a:ea typeface="標楷體" pitchFamily="65" charset="-120"/>
              </a:rPr>
              <a:t>C</a:t>
            </a:r>
            <a:r>
              <a:rPr lang="zh-TW" altLang="en-US" sz="4000" b="1" dirty="0" smtClean="0">
                <a:solidFill>
                  <a:srgbClr val="7030A0"/>
                </a:solidFill>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小</a:t>
            </a:r>
            <a:r>
              <a:rPr lang="zh-TW" altLang="en-US" sz="4000" b="1" dirty="0">
                <a:solidFill>
                  <a:srgbClr val="FF0000"/>
                </a:solidFill>
                <a:latin typeface="標楷體" pitchFamily="65" charset="-120"/>
                <a:ea typeface="標楷體" pitchFamily="65" charset="-120"/>
              </a:rPr>
              <a:t>世界˙大</a:t>
            </a:r>
            <a:r>
              <a:rPr lang="zh-TW" altLang="en-US" sz="4000" b="1" dirty="0" smtClean="0">
                <a:solidFill>
                  <a:srgbClr val="FF0000"/>
                </a:solidFill>
                <a:latin typeface="標楷體" pitchFamily="65" charset="-120"/>
                <a:ea typeface="標楷體" pitchFamily="65" charset="-120"/>
              </a:rPr>
              <a:t>未來 </a:t>
            </a:r>
            <a:r>
              <a:rPr lang="en-US" altLang="zh-TW" sz="2000" b="1" dirty="0" smtClean="0">
                <a:solidFill>
                  <a:srgbClr val="7030A0"/>
                </a:solidFill>
                <a:latin typeface="標楷體" pitchFamily="65" charset="-120"/>
                <a:ea typeface="標楷體" pitchFamily="65" charset="-120"/>
              </a:rPr>
              <a:t>2/3</a:t>
            </a:r>
            <a:endParaRPr lang="zh-TW" altLang="en-US" sz="4000" b="1" dirty="0">
              <a:solidFill>
                <a:srgbClr val="7030A0"/>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1270850927"/>
              </p:ext>
            </p:extLst>
          </p:nvPr>
        </p:nvGraphicFramePr>
        <p:xfrm>
          <a:off x="811763" y="1700808"/>
          <a:ext cx="7576661" cy="3852429"/>
        </p:xfrm>
        <a:graphic>
          <a:graphicData uri="http://schemas.openxmlformats.org/drawingml/2006/table">
            <a:tbl>
              <a:tblPr firstRow="1" firstCol="1" bandRow="1" bandCol="1"/>
              <a:tblGrid>
                <a:gridCol w="2320077"/>
                <a:gridCol w="5256584"/>
              </a:tblGrid>
              <a:tr h="9541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00" dirty="0" smtClean="0">
                          <a:effectLst/>
                          <a:latin typeface="Times New Roman"/>
                          <a:ea typeface="標楷體"/>
                          <a:cs typeface="Times New Roman"/>
                        </a:rPr>
                        <a:t>分支計畫編號及名稱</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533400" indent="0" algn="just" defTabSz="914400" rtl="0" eaLnBrk="1" fontAlgn="auto" latinLnBrk="0" hangingPunct="1">
                        <a:lnSpc>
                          <a:spcPct val="100000"/>
                        </a:lnSpc>
                        <a:spcBef>
                          <a:spcPts val="0"/>
                        </a:spcBef>
                        <a:spcAft>
                          <a:spcPts val="0"/>
                        </a:spcAft>
                        <a:buClrTx/>
                        <a:buSzTx/>
                        <a:buFontTx/>
                        <a:buNone/>
                        <a:tabLst/>
                        <a:defRPr/>
                      </a:pPr>
                      <a:r>
                        <a:rPr lang="en-US" altLang="zh-TW" sz="2800" b="1" kern="100" dirty="0" smtClean="0">
                          <a:solidFill>
                            <a:srgbClr val="FF0000"/>
                          </a:solidFill>
                          <a:effectLst/>
                          <a:latin typeface="標楷體"/>
                          <a:ea typeface="標楷體"/>
                          <a:cs typeface="Times New Roman"/>
                        </a:rPr>
                        <a:t>C-2</a:t>
                      </a:r>
                      <a:r>
                        <a:rPr lang="zh-TW" altLang="zh-TW" sz="2800" b="1" kern="100" dirty="0" smtClean="0">
                          <a:solidFill>
                            <a:srgbClr val="FF0000"/>
                          </a:solidFill>
                          <a:effectLst/>
                          <a:latin typeface="+mn-lt"/>
                          <a:ea typeface="標楷體"/>
                          <a:cs typeface="Times New Roman"/>
                        </a:rPr>
                        <a:t>記帳小高手</a:t>
                      </a:r>
                      <a:endParaRPr lang="zh-TW" sz="2800" dirty="0">
                        <a:solidFill>
                          <a:srgbClr val="FF0000"/>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0110">
                <a:tc>
                  <a:txBody>
                    <a:bodyPr/>
                    <a:lstStyle/>
                    <a:p>
                      <a:pPr algn="ctr">
                        <a:lnSpc>
                          <a:spcPct val="100000"/>
                        </a:lnSpc>
                        <a:spcAft>
                          <a:spcPts val="0"/>
                        </a:spcAft>
                      </a:pPr>
                      <a:r>
                        <a:rPr lang="zh-TW" altLang="en-US" sz="2800" kern="100" dirty="0" smtClean="0">
                          <a:effectLst/>
                          <a:latin typeface="+mn-lt"/>
                          <a:ea typeface="標楷體"/>
                          <a:cs typeface="Times New Roman"/>
                        </a:rPr>
                        <a:t>子計劃團隊社群建構</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zh-TW" altLang="en-US" sz="2800" kern="100" dirty="0" smtClean="0">
                          <a:effectLst/>
                          <a:latin typeface="+mn-lt"/>
                          <a:ea typeface="標楷體"/>
                          <a:cs typeface="Times New Roman"/>
                        </a:rPr>
                        <a:t>專業科</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08213">
                <a:tc>
                  <a:txBody>
                    <a:bodyPr/>
                    <a:lstStyle/>
                    <a:p>
                      <a:pPr algn="ctr">
                        <a:lnSpc>
                          <a:spcPct val="100000"/>
                        </a:lnSpc>
                        <a:spcAft>
                          <a:spcPts val="0"/>
                        </a:spcAft>
                      </a:pPr>
                      <a:r>
                        <a:rPr lang="zh-TW" sz="2800" b="1" kern="100">
                          <a:effectLst/>
                          <a:latin typeface="Calibri"/>
                          <a:ea typeface="標楷體"/>
                          <a:cs typeface="Times New Roman"/>
                        </a:rPr>
                        <a:t>學生素養</a:t>
                      </a:r>
                      <a:endParaRPr lang="zh-TW" sz="2800" kern="10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en-US" sz="2800" kern="100" dirty="0">
                          <a:effectLst/>
                          <a:latin typeface="Calibri"/>
                          <a:ea typeface="標楷體"/>
                          <a:cs typeface="Times New Roman"/>
                        </a:rPr>
                        <a:t>A2</a:t>
                      </a:r>
                      <a:r>
                        <a:rPr lang="zh-TW" sz="2800" kern="100" dirty="0">
                          <a:effectLst/>
                          <a:latin typeface="Calibri"/>
                          <a:ea typeface="標楷體"/>
                          <a:cs typeface="Times New Roman"/>
                        </a:rPr>
                        <a:t>系統思考與解決問題、</a:t>
                      </a:r>
                      <a:r>
                        <a:rPr lang="en-US" sz="2800" kern="100" dirty="0">
                          <a:effectLst/>
                          <a:latin typeface="Calibri"/>
                          <a:ea typeface="標楷體"/>
                          <a:cs typeface="Times New Roman"/>
                        </a:rPr>
                        <a:t>B2</a:t>
                      </a:r>
                      <a:r>
                        <a:rPr lang="zh-TW" sz="2800" kern="100" dirty="0">
                          <a:effectLst/>
                          <a:latin typeface="Calibri"/>
                          <a:ea typeface="標楷體"/>
                          <a:cs typeface="Times New Roman"/>
                        </a:rPr>
                        <a:t>科技資訊與媒體素養</a:t>
                      </a: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4" name="投影片編號版面配置區 3"/>
          <p:cNvSpPr>
            <a:spLocks noGrp="1"/>
          </p:cNvSpPr>
          <p:nvPr>
            <p:ph type="sldNum" sz="quarter" idx="12"/>
          </p:nvPr>
        </p:nvSpPr>
        <p:spPr/>
        <p:txBody>
          <a:bodyPr/>
          <a:lstStyle/>
          <a:p>
            <a:fld id="{B7D4DB41-1B23-4351-A976-04981B1A1839}" type="slidenum">
              <a:rPr lang="zh-TW" altLang="en-US" smtClean="0"/>
              <a:t>58</a:t>
            </a:fld>
            <a:endParaRPr lang="zh-TW" altLang="en-US"/>
          </a:p>
        </p:txBody>
      </p:sp>
    </p:spTree>
    <p:extLst>
      <p:ext uri="{BB962C8B-B14F-4D97-AF65-F5344CB8AC3E}">
        <p14:creationId xmlns:p14="http://schemas.microsoft.com/office/powerpoint/2010/main" val="11760988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a:solidFill>
                  <a:srgbClr val="7030A0"/>
                </a:solidFill>
                <a:latin typeface="標楷體" pitchFamily="65" charset="-120"/>
                <a:ea typeface="標楷體" pitchFamily="65" charset="-120"/>
              </a:rPr>
              <a:t>子計畫</a:t>
            </a:r>
            <a:r>
              <a:rPr lang="en-US" altLang="zh-TW" sz="4000" b="1" dirty="0" smtClean="0">
                <a:solidFill>
                  <a:srgbClr val="7030A0"/>
                </a:solidFill>
                <a:latin typeface="標楷體" pitchFamily="65" charset="-120"/>
                <a:ea typeface="標楷體" pitchFamily="65" charset="-120"/>
              </a:rPr>
              <a:t>C</a:t>
            </a:r>
            <a:r>
              <a:rPr lang="zh-TW" altLang="en-US" sz="4000" b="1" dirty="0" smtClean="0">
                <a:solidFill>
                  <a:srgbClr val="7030A0"/>
                </a:solidFill>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小</a:t>
            </a:r>
            <a:r>
              <a:rPr lang="zh-TW" altLang="en-US" sz="4000" b="1" dirty="0">
                <a:solidFill>
                  <a:srgbClr val="FF0000"/>
                </a:solidFill>
                <a:latin typeface="標楷體" pitchFamily="65" charset="-120"/>
                <a:ea typeface="標楷體" pitchFamily="65" charset="-120"/>
              </a:rPr>
              <a:t>世界˙大</a:t>
            </a:r>
            <a:r>
              <a:rPr lang="zh-TW" altLang="en-US" sz="4000" b="1" dirty="0" smtClean="0">
                <a:solidFill>
                  <a:srgbClr val="FF0000"/>
                </a:solidFill>
                <a:latin typeface="標楷體" pitchFamily="65" charset="-120"/>
                <a:ea typeface="標楷體" pitchFamily="65" charset="-120"/>
              </a:rPr>
              <a:t>未來 </a:t>
            </a:r>
            <a:r>
              <a:rPr lang="en-US" altLang="zh-TW" sz="2000" b="1" dirty="0" smtClean="0">
                <a:solidFill>
                  <a:srgbClr val="7030A0"/>
                </a:solidFill>
                <a:latin typeface="標楷體" pitchFamily="65" charset="-120"/>
                <a:ea typeface="標楷體" pitchFamily="65" charset="-120"/>
              </a:rPr>
              <a:t>3/3</a:t>
            </a:r>
            <a:endParaRPr lang="zh-TW" altLang="en-US" sz="4000" b="1" dirty="0">
              <a:solidFill>
                <a:srgbClr val="7030A0"/>
              </a:solidFill>
              <a:latin typeface="標楷體" pitchFamily="65" charset="-120"/>
              <a:ea typeface="標楷體" pitchFamily="65" charset="-120"/>
            </a:endParaRPr>
          </a:p>
        </p:txBody>
      </p:sp>
      <p:graphicFrame>
        <p:nvGraphicFramePr>
          <p:cNvPr id="5" name="內容版面配置區 4"/>
          <p:cNvGraphicFramePr>
            <a:graphicFrameLocks noGrp="1"/>
          </p:cNvGraphicFramePr>
          <p:nvPr>
            <p:ph sz="quarter" idx="1"/>
            <p:extLst>
              <p:ext uri="{D42A27DB-BD31-4B8C-83A1-F6EECF244321}">
                <p14:modId xmlns:p14="http://schemas.microsoft.com/office/powerpoint/2010/main" val="1806210450"/>
              </p:ext>
            </p:extLst>
          </p:nvPr>
        </p:nvGraphicFramePr>
        <p:xfrm>
          <a:off x="811763" y="1700807"/>
          <a:ext cx="7720677" cy="3984377"/>
        </p:xfrm>
        <a:graphic>
          <a:graphicData uri="http://schemas.openxmlformats.org/drawingml/2006/table">
            <a:tbl>
              <a:tblPr firstRow="1" firstCol="1" bandRow="1" bandCol="1"/>
              <a:tblGrid>
                <a:gridCol w="2030889"/>
                <a:gridCol w="5689788"/>
              </a:tblGrid>
              <a:tr h="8640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2800" b="1" kern="100" dirty="0" smtClean="0">
                          <a:effectLst/>
                          <a:latin typeface="Times New Roman"/>
                          <a:ea typeface="標楷體"/>
                          <a:cs typeface="Times New Roman"/>
                        </a:rPr>
                        <a:t>分支計畫編號及名稱</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04800" marR="533400" indent="0" algn="just" defTabSz="914400" rtl="0" eaLnBrk="1" fontAlgn="auto" latinLnBrk="0" hangingPunct="1">
                        <a:lnSpc>
                          <a:spcPct val="100000"/>
                        </a:lnSpc>
                        <a:spcBef>
                          <a:spcPts val="0"/>
                        </a:spcBef>
                        <a:spcAft>
                          <a:spcPts val="0"/>
                        </a:spcAft>
                        <a:buClrTx/>
                        <a:buSzTx/>
                        <a:buFontTx/>
                        <a:buNone/>
                        <a:tabLst/>
                        <a:defRPr/>
                      </a:pPr>
                      <a:r>
                        <a:rPr lang="en-US" altLang="zh-TW" sz="2800" b="1" kern="100" dirty="0" smtClean="0">
                          <a:solidFill>
                            <a:srgbClr val="FF0000"/>
                          </a:solidFill>
                          <a:effectLst/>
                          <a:latin typeface="標楷體"/>
                          <a:ea typeface="標楷體"/>
                          <a:cs typeface="新細明體"/>
                        </a:rPr>
                        <a:t>C-3</a:t>
                      </a:r>
                      <a:r>
                        <a:rPr lang="zh-TW" altLang="zh-TW" sz="2800" b="1" kern="100" dirty="0" smtClean="0">
                          <a:solidFill>
                            <a:srgbClr val="FF0000"/>
                          </a:solidFill>
                          <a:effectLst/>
                          <a:latin typeface="+mn-lt"/>
                          <a:ea typeface="標楷體"/>
                          <a:cs typeface="新細明體"/>
                        </a:rPr>
                        <a:t>行銷小達人</a:t>
                      </a:r>
                      <a:endParaRPr lang="zh-TW" sz="2800" dirty="0">
                        <a:solidFill>
                          <a:srgbClr val="FF0000"/>
                        </a:solidFill>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52128">
                <a:tc>
                  <a:txBody>
                    <a:bodyPr/>
                    <a:lstStyle/>
                    <a:p>
                      <a:pPr algn="ctr">
                        <a:lnSpc>
                          <a:spcPct val="100000"/>
                        </a:lnSpc>
                        <a:spcAft>
                          <a:spcPts val="0"/>
                        </a:spcAft>
                      </a:pPr>
                      <a:r>
                        <a:rPr lang="zh-TW" altLang="en-US" sz="2800" kern="100" dirty="0" smtClean="0">
                          <a:effectLst/>
                          <a:latin typeface="+mn-lt"/>
                          <a:ea typeface="標楷體"/>
                          <a:cs typeface="Times New Roman"/>
                        </a:rPr>
                        <a:t>子計劃團隊社群建構</a:t>
                      </a:r>
                      <a:endParaRPr lang="zh-TW" sz="2800" kern="100" dirty="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533400" algn="just">
                        <a:lnSpc>
                          <a:spcPct val="100000"/>
                        </a:lnSpc>
                        <a:spcAft>
                          <a:spcPts val="0"/>
                        </a:spcAft>
                      </a:pPr>
                      <a:r>
                        <a:rPr lang="zh-TW" altLang="en-US" sz="2800" kern="100" dirty="0" smtClean="0">
                          <a:effectLst/>
                          <a:latin typeface="+mn-lt"/>
                          <a:ea typeface="標楷體"/>
                          <a:cs typeface="Times New Roman"/>
                        </a:rPr>
                        <a:t>專業科</a:t>
                      </a:r>
                      <a:r>
                        <a:rPr lang="en-US" altLang="zh-TW" sz="2800" kern="100" dirty="0" smtClean="0">
                          <a:effectLst/>
                          <a:latin typeface="+mn-lt"/>
                          <a:ea typeface="標楷體"/>
                          <a:cs typeface="Times New Roman"/>
                        </a:rPr>
                        <a:t>/</a:t>
                      </a:r>
                      <a:r>
                        <a:rPr lang="zh-TW" altLang="en-US" sz="2800" kern="100" dirty="0" smtClean="0">
                          <a:effectLst/>
                          <a:latin typeface="+mn-lt"/>
                          <a:ea typeface="標楷體"/>
                          <a:cs typeface="Times New Roman"/>
                        </a:rPr>
                        <a:t>陳羿彣</a:t>
                      </a:r>
                      <a:r>
                        <a:rPr kumimoji="0" lang="zh-TW" altLang="en-US" sz="2800" b="0" i="0" u="none" strike="noStrike" kern="100" cap="none" spc="0" normalizeH="0" baseline="0" noProof="0" dirty="0" smtClean="0">
                          <a:ln>
                            <a:noFill/>
                          </a:ln>
                          <a:solidFill>
                            <a:prstClr val="black"/>
                          </a:solidFill>
                          <a:effectLst/>
                          <a:uLnTx/>
                          <a:uFillTx/>
                          <a:latin typeface="+mn-lt"/>
                          <a:ea typeface="標楷體"/>
                          <a:cs typeface="Times New Roman"/>
                        </a:rPr>
                        <a:t>、</a:t>
                      </a:r>
                      <a:r>
                        <a:rPr lang="zh-TW" altLang="en-US" sz="2800" kern="100" dirty="0" smtClean="0">
                          <a:effectLst/>
                          <a:latin typeface="+mn-lt"/>
                          <a:ea typeface="標楷體"/>
                          <a:cs typeface="Times New Roman"/>
                        </a:rPr>
                        <a:t>洪睿妤</a:t>
                      </a:r>
                      <a:r>
                        <a:rPr kumimoji="0" lang="zh-TW" altLang="en-US" sz="2800" b="0" i="0" u="none" strike="noStrike" kern="100" cap="none" spc="0" normalizeH="0" baseline="0" noProof="0" dirty="0" smtClean="0">
                          <a:ln>
                            <a:noFill/>
                          </a:ln>
                          <a:solidFill>
                            <a:prstClr val="black"/>
                          </a:solidFill>
                          <a:effectLst/>
                          <a:uLnTx/>
                          <a:uFillTx/>
                          <a:latin typeface="+mn-lt"/>
                          <a:ea typeface="標楷體"/>
                          <a:cs typeface="Times New Roman"/>
                        </a:rPr>
                        <a:t>、</a:t>
                      </a:r>
                      <a:r>
                        <a:rPr lang="zh-TW" altLang="en-US" sz="2800" kern="100" dirty="0" smtClean="0">
                          <a:effectLst/>
                          <a:latin typeface="+mn-lt"/>
                          <a:ea typeface="標楷體"/>
                          <a:cs typeface="Times New Roman"/>
                        </a:rPr>
                        <a:t>楊志中</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68152">
                <a:tc>
                  <a:txBody>
                    <a:bodyPr/>
                    <a:lstStyle/>
                    <a:p>
                      <a:pPr algn="ctr">
                        <a:lnSpc>
                          <a:spcPct val="100000"/>
                        </a:lnSpc>
                        <a:spcAft>
                          <a:spcPts val="0"/>
                        </a:spcAft>
                      </a:pPr>
                      <a:r>
                        <a:rPr lang="zh-TW" sz="2800" b="1" kern="100">
                          <a:effectLst/>
                          <a:latin typeface="Calibri"/>
                          <a:ea typeface="標楷體"/>
                          <a:cs typeface="Times New Roman"/>
                        </a:rPr>
                        <a:t>學生素養</a:t>
                      </a:r>
                      <a:endParaRPr lang="zh-TW" sz="2800" kern="100">
                        <a:effectLst/>
                        <a:latin typeface="Calibri"/>
                        <a:ea typeface="標楷體"/>
                        <a:cs typeface="Times New Roman"/>
                      </a:endParaRPr>
                    </a:p>
                  </a:txBody>
                  <a:tcPr marL="68580" marR="68580" marT="0" marB="0" anchor="ctr">
                    <a:lnL w="571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c>
                  <a:txBody>
                    <a:bodyPr/>
                    <a:lstStyle/>
                    <a:p>
                      <a:pPr algn="just">
                        <a:lnSpc>
                          <a:spcPct val="100000"/>
                        </a:lnSpc>
                        <a:spcAft>
                          <a:spcPts val="0"/>
                        </a:spcAft>
                      </a:pPr>
                      <a:r>
                        <a:rPr lang="en-US" sz="2800" kern="100" dirty="0">
                          <a:effectLst/>
                          <a:latin typeface="Calibri"/>
                          <a:ea typeface="標楷體"/>
                          <a:cs typeface="Times New Roman"/>
                        </a:rPr>
                        <a:t>A1</a:t>
                      </a:r>
                      <a:r>
                        <a:rPr lang="zh-TW" sz="2800" kern="100" dirty="0">
                          <a:effectLst/>
                          <a:latin typeface="Calibri"/>
                          <a:ea typeface="標楷體"/>
                          <a:cs typeface="新細明體"/>
                        </a:rPr>
                        <a:t>身心素質與自我精進</a:t>
                      </a:r>
                      <a:r>
                        <a:rPr lang="zh-TW" sz="2800" kern="100" dirty="0">
                          <a:effectLst/>
                          <a:latin typeface="Calibri"/>
                          <a:ea typeface="標楷體"/>
                          <a:cs typeface="Times New Roman"/>
                        </a:rPr>
                        <a:t> 、</a:t>
                      </a:r>
                      <a:r>
                        <a:rPr lang="en-US" sz="2800" kern="100" dirty="0">
                          <a:effectLst/>
                          <a:latin typeface="Calibri"/>
                          <a:ea typeface="標楷體"/>
                          <a:cs typeface="Times New Roman"/>
                        </a:rPr>
                        <a:t>A2</a:t>
                      </a:r>
                      <a:r>
                        <a:rPr lang="zh-TW" sz="2800" kern="100" dirty="0">
                          <a:effectLst/>
                          <a:latin typeface="Calibri"/>
                          <a:ea typeface="標楷體"/>
                          <a:cs typeface="新細明體"/>
                        </a:rPr>
                        <a:t>系統思考與解決</a:t>
                      </a:r>
                      <a:r>
                        <a:rPr lang="zh-TW" sz="2800" kern="100" dirty="0" smtClean="0">
                          <a:effectLst/>
                          <a:latin typeface="Calibri"/>
                          <a:ea typeface="標楷體"/>
                          <a:cs typeface="新細明體"/>
                        </a:rPr>
                        <a:t>問題</a:t>
                      </a:r>
                      <a:r>
                        <a:rPr kumimoji="0" lang="zh-TW" altLang="en-US" sz="2800" b="0" i="0" u="none" strike="noStrike" kern="100" cap="none" spc="0" normalizeH="0" baseline="0" noProof="0" dirty="0" smtClean="0">
                          <a:ln>
                            <a:noFill/>
                          </a:ln>
                          <a:solidFill>
                            <a:prstClr val="black"/>
                          </a:solidFill>
                          <a:effectLst/>
                          <a:uLnTx/>
                          <a:uFillTx/>
                          <a:latin typeface="+mn-lt"/>
                          <a:ea typeface="標楷體"/>
                          <a:cs typeface="Times New Roman"/>
                        </a:rPr>
                        <a:t>、</a:t>
                      </a:r>
                      <a:r>
                        <a:rPr lang="en-US" sz="2800" kern="100" dirty="0" smtClean="0">
                          <a:effectLst/>
                          <a:latin typeface="Calibri"/>
                          <a:ea typeface="標楷體"/>
                          <a:cs typeface="Times New Roman"/>
                        </a:rPr>
                        <a:t>A-3</a:t>
                      </a:r>
                      <a:r>
                        <a:rPr lang="zh-TW" sz="2800" kern="100" dirty="0">
                          <a:effectLst/>
                          <a:latin typeface="Calibri"/>
                          <a:ea typeface="標楷體"/>
                          <a:cs typeface="新細明體"/>
                        </a:rPr>
                        <a:t>規劃執行與創新應變、</a:t>
                      </a:r>
                      <a:r>
                        <a:rPr lang="en-US" sz="2800" kern="100" dirty="0">
                          <a:effectLst/>
                          <a:latin typeface="Calibri"/>
                          <a:ea typeface="標楷體"/>
                          <a:cs typeface="Times New Roman"/>
                        </a:rPr>
                        <a:t> B-1</a:t>
                      </a:r>
                      <a:r>
                        <a:rPr lang="zh-TW" sz="2800" kern="100" dirty="0">
                          <a:effectLst/>
                          <a:latin typeface="Calibri"/>
                          <a:ea typeface="標楷體"/>
                          <a:cs typeface="新細明體"/>
                        </a:rPr>
                        <a:t>符號運用與溝通表達</a:t>
                      </a:r>
                      <a:endParaRPr lang="zh-TW" sz="2800" kern="100" dirty="0">
                        <a:effectLst/>
                        <a:latin typeface="Calibri"/>
                        <a:ea typeface="標楷體"/>
                        <a:cs typeface="Times New Roman"/>
                      </a:endParaRPr>
                    </a:p>
                  </a:txBody>
                  <a:tcPr marL="68580" marR="68580" marT="0" marB="0" anchor="ctr">
                    <a:lnL w="12700" cap="flat" cmpd="sng"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FFF"/>
                    </a:solidFill>
                  </a:tcPr>
                </a:tc>
              </a:tr>
            </a:tbl>
          </a:graphicData>
        </a:graphic>
      </p:graphicFrame>
      <p:sp>
        <p:nvSpPr>
          <p:cNvPr id="4" name="投影片編號版面配置區 3"/>
          <p:cNvSpPr>
            <a:spLocks noGrp="1"/>
          </p:cNvSpPr>
          <p:nvPr>
            <p:ph type="sldNum" sz="quarter" idx="12"/>
          </p:nvPr>
        </p:nvSpPr>
        <p:spPr/>
        <p:txBody>
          <a:bodyPr/>
          <a:lstStyle/>
          <a:p>
            <a:fld id="{B7D4DB41-1B23-4351-A976-04981B1A1839}" type="slidenum">
              <a:rPr lang="zh-TW" altLang="en-US" smtClean="0"/>
              <a:t>59</a:t>
            </a:fld>
            <a:endParaRPr lang="zh-TW" altLang="en-US"/>
          </a:p>
        </p:txBody>
      </p:sp>
    </p:spTree>
    <p:extLst>
      <p:ext uri="{BB962C8B-B14F-4D97-AF65-F5344CB8AC3E}">
        <p14:creationId xmlns:p14="http://schemas.microsoft.com/office/powerpoint/2010/main" val="1176098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tx1"/>
                </a:solidFill>
                <a:latin typeface="標楷體" panose="03000509000000000000" pitchFamily="65" charset="-120"/>
                <a:ea typeface="標楷體" panose="03000509000000000000" pitchFamily="65" charset="-120"/>
              </a:rPr>
              <a:t>流程與時程</a:t>
            </a:r>
          </a:p>
        </p:txBody>
      </p:sp>
      <p:sp>
        <p:nvSpPr>
          <p:cNvPr id="3" name="內容版面配置區 2"/>
          <p:cNvSpPr>
            <a:spLocks noGrp="1"/>
          </p:cNvSpPr>
          <p:nvPr>
            <p:ph sz="quarter" idx="1"/>
          </p:nvPr>
        </p:nvSpPr>
        <p:spPr/>
        <p:txBody>
          <a:bodyPr>
            <a:noAutofit/>
          </a:bodyPr>
          <a:lstStyle/>
          <a:p>
            <a:pPr marL="0" indent="0">
              <a:buNone/>
            </a:pPr>
            <a:r>
              <a:rPr lang="zh-TW" altLang="en-US" sz="2800" dirty="0" smtClean="0">
                <a:latin typeface="標楷體" panose="03000509000000000000" pitchFamily="65" charset="-120"/>
                <a:ea typeface="標楷體" panose="03000509000000000000" pitchFamily="65" charset="-120"/>
              </a:rPr>
              <a:t>一</a:t>
            </a:r>
            <a:r>
              <a:rPr lang="zh-TW" altLang="en-US" sz="2800" dirty="0">
                <a:latin typeface="標楷體" panose="03000509000000000000" pitchFamily="65" charset="-120"/>
                <a:ea typeface="標楷體" panose="03000509000000000000" pitchFamily="65" charset="-120"/>
              </a:rPr>
              <a:t>、第一期程為</a:t>
            </a:r>
            <a:r>
              <a:rPr lang="zh-TW" altLang="en-US" sz="2800" dirty="0">
                <a:solidFill>
                  <a:srgbClr val="FF0000"/>
                </a:solidFill>
                <a:latin typeface="標楷體" panose="03000509000000000000" pitchFamily="65" charset="-120"/>
                <a:ea typeface="標楷體" panose="03000509000000000000" pitchFamily="65" charset="-120"/>
              </a:rPr>
              <a:t>基礎發展</a:t>
            </a:r>
            <a:r>
              <a:rPr lang="zh-TW" altLang="en-US" sz="2800" dirty="0" smtClean="0">
                <a:latin typeface="標楷體" panose="03000509000000000000" pitchFamily="65" charset="-120"/>
                <a:ea typeface="標楷體" panose="03000509000000000000" pitchFamily="65" charset="-120"/>
              </a:rPr>
              <a:t>階段</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自</a:t>
            </a:r>
            <a:r>
              <a:rPr lang="en-US" altLang="zh-TW" sz="2800" dirty="0">
                <a:latin typeface="標楷體" panose="03000509000000000000" pitchFamily="65" charset="-120"/>
                <a:ea typeface="標楷體" panose="03000509000000000000" pitchFamily="65" charset="-120"/>
              </a:rPr>
              <a:t>96</a:t>
            </a:r>
            <a:r>
              <a:rPr lang="zh-TW" altLang="en-US" sz="2800" dirty="0">
                <a:latin typeface="標楷體" panose="03000509000000000000" pitchFamily="65" charset="-120"/>
                <a:ea typeface="標楷體" panose="03000509000000000000" pitchFamily="65" charset="-120"/>
              </a:rPr>
              <a:t>學年度</a:t>
            </a:r>
            <a:r>
              <a:rPr lang="zh-TW" altLang="en-US" sz="2800" dirty="0" smtClean="0">
                <a:latin typeface="標楷體" panose="03000509000000000000" pitchFamily="65" charset="-120"/>
                <a:ea typeface="標楷體" panose="03000509000000000000" pitchFamily="65" charset="-120"/>
              </a:rPr>
              <a:t>起</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二、第二期程為</a:t>
            </a:r>
            <a:r>
              <a:rPr lang="zh-TW" altLang="en-US" sz="2800" dirty="0">
                <a:solidFill>
                  <a:srgbClr val="FF0000"/>
                </a:solidFill>
                <a:latin typeface="標楷體" panose="03000509000000000000" pitchFamily="65" charset="-120"/>
                <a:ea typeface="標楷體" panose="03000509000000000000" pitchFamily="65" charset="-120"/>
              </a:rPr>
              <a:t>焦點創新</a:t>
            </a:r>
            <a:r>
              <a:rPr lang="zh-TW" altLang="en-US" sz="2800" dirty="0" smtClean="0">
                <a:latin typeface="標楷體" panose="03000509000000000000" pitchFamily="65" charset="-120"/>
                <a:ea typeface="標楷體" panose="03000509000000000000" pitchFamily="65" charset="-120"/>
              </a:rPr>
              <a:t>階段</a:t>
            </a:r>
            <a:r>
              <a:rPr lang="en-US" altLang="zh-TW" sz="2800" dirty="0" smtClean="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自</a:t>
            </a:r>
            <a:r>
              <a:rPr lang="en-US" altLang="zh-TW" sz="2800" dirty="0">
                <a:latin typeface="標楷體" panose="03000509000000000000" pitchFamily="65" charset="-120"/>
                <a:ea typeface="標楷體" panose="03000509000000000000" pitchFamily="65" charset="-120"/>
              </a:rPr>
              <a:t>99</a:t>
            </a:r>
            <a:r>
              <a:rPr lang="zh-TW" altLang="en-US" sz="2800" dirty="0">
                <a:latin typeface="標楷體" panose="03000509000000000000" pitchFamily="65" charset="-120"/>
                <a:ea typeface="標楷體" panose="03000509000000000000" pitchFamily="65" charset="-120"/>
              </a:rPr>
              <a:t>學年度</a:t>
            </a:r>
            <a:r>
              <a:rPr lang="zh-TW" altLang="en-US" sz="2800" dirty="0" smtClean="0">
                <a:latin typeface="標楷體" panose="03000509000000000000" pitchFamily="65" charset="-120"/>
                <a:ea typeface="標楷體" panose="03000509000000000000" pitchFamily="65" charset="-120"/>
              </a:rPr>
              <a:t>起</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。三、第三期程為</a:t>
            </a:r>
            <a:r>
              <a:rPr lang="zh-TW" altLang="en-US" sz="2800" dirty="0" smtClean="0">
                <a:solidFill>
                  <a:srgbClr val="FF0000"/>
                </a:solidFill>
                <a:latin typeface="標楷體" panose="03000509000000000000" pitchFamily="65" charset="-120"/>
                <a:ea typeface="標楷體" panose="03000509000000000000" pitchFamily="65" charset="-120"/>
              </a:rPr>
              <a:t>特色領航</a:t>
            </a:r>
            <a:r>
              <a:rPr lang="zh-TW" altLang="en-US" sz="2800" dirty="0" smtClean="0">
                <a:latin typeface="標楷體" panose="03000509000000000000" pitchFamily="65" charset="-120"/>
                <a:ea typeface="標楷體" panose="03000509000000000000" pitchFamily="65" charset="-120"/>
              </a:rPr>
              <a:t>階段</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自</a:t>
            </a:r>
            <a:r>
              <a:rPr lang="en-US" altLang="zh-TW" sz="2800" dirty="0">
                <a:latin typeface="標楷體" panose="03000509000000000000" pitchFamily="65" charset="-120"/>
                <a:ea typeface="標楷體" panose="03000509000000000000" pitchFamily="65" charset="-120"/>
              </a:rPr>
              <a:t>102</a:t>
            </a:r>
            <a:r>
              <a:rPr lang="zh-TW" altLang="en-US" sz="2800" dirty="0">
                <a:latin typeface="標楷體" panose="03000509000000000000" pitchFamily="65" charset="-120"/>
                <a:ea typeface="標楷體" panose="03000509000000000000" pitchFamily="65" charset="-120"/>
              </a:rPr>
              <a:t>學年度</a:t>
            </a:r>
            <a:r>
              <a:rPr lang="zh-TW" altLang="en-US" sz="2800" dirty="0" smtClean="0">
                <a:latin typeface="標楷體" panose="03000509000000000000" pitchFamily="65" charset="-120"/>
                <a:ea typeface="標楷體" panose="03000509000000000000" pitchFamily="65" charset="-120"/>
              </a:rPr>
              <a:t>起</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。四</a:t>
            </a:r>
            <a:r>
              <a:rPr lang="zh-TW" altLang="en-US" sz="2800" dirty="0">
                <a:latin typeface="標楷體" panose="03000509000000000000" pitchFamily="65" charset="-120"/>
                <a:ea typeface="標楷體" panose="03000509000000000000" pitchFamily="65" charset="-120"/>
              </a:rPr>
              <a:t>、教育部國民及學前教育署得依據政策需求</a:t>
            </a:r>
            <a:r>
              <a:rPr lang="zh-TW" altLang="en-US" sz="2800" dirty="0" smtClean="0">
                <a:latin typeface="標楷體" panose="03000509000000000000" pitchFamily="65" charset="-120"/>
                <a:ea typeface="標楷體" panose="03000509000000000000" pitchFamily="65" charset="-120"/>
              </a:rPr>
              <a:t>指</a:t>
            </a:r>
            <a:endParaRPr lang="en-US" altLang="zh-TW" sz="2800" dirty="0" smtClean="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zh-TW" altLang="en-US" sz="2800" dirty="0" smtClean="0">
                <a:latin typeface="標楷體" panose="03000509000000000000" pitchFamily="65" charset="-120"/>
                <a:ea typeface="標楷體" panose="03000509000000000000" pitchFamily="65" charset="-120"/>
              </a:rPr>
              <a:t>   定</a:t>
            </a:r>
            <a:r>
              <a:rPr lang="zh-TW" altLang="en-US" sz="2800" dirty="0">
                <a:latin typeface="標楷體" panose="03000509000000000000" pitchFamily="65" charset="-120"/>
                <a:ea typeface="標楷體" panose="03000509000000000000" pitchFamily="65" charset="-120"/>
              </a:rPr>
              <a:t>學校辦理特定計畫。 </a:t>
            </a: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6</a:t>
            </a:fld>
            <a:endParaRPr lang="zh-TW" altLang="en-US"/>
          </a:p>
        </p:txBody>
      </p:sp>
    </p:spTree>
    <p:extLst>
      <p:ext uri="{BB962C8B-B14F-4D97-AF65-F5344CB8AC3E}">
        <p14:creationId xmlns:p14="http://schemas.microsoft.com/office/powerpoint/2010/main" val="12709204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2994" y="3664458"/>
            <a:ext cx="5705310" cy="1769715"/>
          </a:xfrm>
          <a:prstGeom prst="rect">
            <a:avLst/>
          </a:prstGeom>
        </p:spPr>
        <p:txBody>
          <a:bodyPr vert="horz" wrap="square" lIns="0" tIns="0" rIns="0" bIns="0" rtlCol="0">
            <a:spAutoFit/>
          </a:bodyPr>
          <a:lstStyle/>
          <a:p>
            <a:pPr marL="12700" marR="5080" algn="ctr">
              <a:lnSpc>
                <a:spcPts val="3460"/>
              </a:lnSpc>
            </a:pPr>
            <a:r>
              <a:rPr sz="3200" b="1" dirty="0">
                <a:solidFill>
                  <a:prstClr val="black"/>
                </a:solidFill>
                <a:latin typeface="標楷體" panose="03000509000000000000" pitchFamily="65" charset="-120"/>
                <a:ea typeface="標楷體" panose="03000509000000000000" pitchFamily="65" charset="-120"/>
                <a:cs typeface="Microsoft YaHei"/>
              </a:rPr>
              <a:t>教育部高中優質化核心團隊  國立臺灣師範大學 陳佩英</a:t>
            </a:r>
            <a:r>
              <a:rPr sz="3200" b="1" spc="-315" dirty="0">
                <a:solidFill>
                  <a:prstClr val="black"/>
                </a:solidFill>
                <a:latin typeface="標楷體" panose="03000509000000000000" pitchFamily="65" charset="-120"/>
                <a:ea typeface="標楷體" panose="03000509000000000000" pitchFamily="65" charset="-120"/>
                <a:cs typeface="Microsoft YaHei"/>
              </a:rPr>
              <a:t> </a:t>
            </a:r>
            <a:r>
              <a:rPr sz="3200" b="1" dirty="0">
                <a:solidFill>
                  <a:prstClr val="black"/>
                </a:solidFill>
                <a:latin typeface="標楷體" panose="03000509000000000000" pitchFamily="65" charset="-120"/>
                <a:ea typeface="標楷體" panose="03000509000000000000" pitchFamily="65" charset="-120"/>
                <a:cs typeface="Microsoft YaHei"/>
              </a:rPr>
              <a:t>教授  </a:t>
            </a:r>
            <a:r>
              <a:rPr sz="3200" b="1" spc="5" dirty="0">
                <a:solidFill>
                  <a:prstClr val="black"/>
                </a:solidFill>
                <a:latin typeface="標楷體" panose="03000509000000000000" pitchFamily="65" charset="-120"/>
                <a:ea typeface="標楷體" panose="03000509000000000000" pitchFamily="65" charset="-120"/>
                <a:cs typeface="Microsoft YaHei"/>
              </a:rPr>
              <a:t>國立高雄師範大學 </a:t>
            </a:r>
            <a:r>
              <a:rPr sz="3200" b="1" dirty="0">
                <a:solidFill>
                  <a:prstClr val="black"/>
                </a:solidFill>
                <a:latin typeface="標楷體" panose="03000509000000000000" pitchFamily="65" charset="-120"/>
                <a:ea typeface="標楷體" panose="03000509000000000000" pitchFamily="65" charset="-120"/>
                <a:cs typeface="Microsoft YaHei"/>
              </a:rPr>
              <a:t>鍾蔚起</a:t>
            </a:r>
            <a:r>
              <a:rPr sz="3200" b="1" spc="-360" dirty="0">
                <a:solidFill>
                  <a:prstClr val="black"/>
                </a:solidFill>
                <a:latin typeface="標楷體" panose="03000509000000000000" pitchFamily="65" charset="-120"/>
                <a:ea typeface="標楷體" panose="03000509000000000000" pitchFamily="65" charset="-120"/>
                <a:cs typeface="Microsoft YaHei"/>
              </a:rPr>
              <a:t> </a:t>
            </a:r>
            <a:r>
              <a:rPr sz="3200" b="1" dirty="0">
                <a:solidFill>
                  <a:prstClr val="black"/>
                </a:solidFill>
                <a:latin typeface="標楷體" panose="03000509000000000000" pitchFamily="65" charset="-120"/>
                <a:ea typeface="標楷體" panose="03000509000000000000" pitchFamily="65" charset="-120"/>
                <a:cs typeface="Microsoft YaHei"/>
              </a:rPr>
              <a:t>教授</a:t>
            </a:r>
            <a:endParaRPr sz="3200" dirty="0">
              <a:solidFill>
                <a:prstClr val="black"/>
              </a:solidFill>
              <a:latin typeface="標楷體" panose="03000509000000000000" pitchFamily="65" charset="-120"/>
              <a:ea typeface="標楷體" panose="03000509000000000000" pitchFamily="65" charset="-120"/>
              <a:cs typeface="Microsoft YaHei"/>
            </a:endParaRPr>
          </a:p>
          <a:p>
            <a:pPr algn="ctr">
              <a:lnSpc>
                <a:spcPts val="3254"/>
              </a:lnSpc>
            </a:pPr>
            <a:r>
              <a:rPr sz="3200" b="1" dirty="0">
                <a:solidFill>
                  <a:prstClr val="black"/>
                </a:solidFill>
                <a:latin typeface="標楷體" panose="03000509000000000000" pitchFamily="65" charset="-120"/>
                <a:ea typeface="標楷體" panose="03000509000000000000" pitchFamily="65" charset="-120"/>
                <a:cs typeface="Microsoft YaHei"/>
              </a:rPr>
              <a:t>國立彰化師範大學 林國楨</a:t>
            </a:r>
            <a:r>
              <a:rPr sz="3200" b="1" spc="-315" dirty="0">
                <a:solidFill>
                  <a:prstClr val="black"/>
                </a:solidFill>
                <a:latin typeface="標楷體" panose="03000509000000000000" pitchFamily="65" charset="-120"/>
                <a:ea typeface="標楷體" panose="03000509000000000000" pitchFamily="65" charset="-120"/>
                <a:cs typeface="Microsoft YaHei"/>
              </a:rPr>
              <a:t> </a:t>
            </a:r>
            <a:r>
              <a:rPr sz="3200" b="1" dirty="0">
                <a:solidFill>
                  <a:prstClr val="black"/>
                </a:solidFill>
                <a:latin typeface="標楷體" panose="03000509000000000000" pitchFamily="65" charset="-120"/>
                <a:ea typeface="標楷體" panose="03000509000000000000" pitchFamily="65" charset="-120"/>
                <a:cs typeface="Microsoft YaHei"/>
              </a:rPr>
              <a:t>教授</a:t>
            </a:r>
            <a:endParaRPr sz="3200" dirty="0">
              <a:solidFill>
                <a:prstClr val="black"/>
              </a:solidFill>
              <a:latin typeface="標楷體" panose="03000509000000000000" pitchFamily="65" charset="-120"/>
              <a:ea typeface="標楷體" panose="03000509000000000000" pitchFamily="65" charset="-120"/>
              <a:cs typeface="Microsoft YaHei"/>
            </a:endParaRPr>
          </a:p>
        </p:txBody>
      </p:sp>
      <p:sp>
        <p:nvSpPr>
          <p:cNvPr id="3" name="object 3"/>
          <p:cNvSpPr txBox="1">
            <a:spLocks noGrp="1"/>
          </p:cNvSpPr>
          <p:nvPr>
            <p:ph type="title"/>
          </p:nvPr>
        </p:nvSpPr>
        <p:spPr>
          <a:xfrm>
            <a:off x="818489" y="1304544"/>
            <a:ext cx="7342505" cy="731520"/>
          </a:xfrm>
          <a:prstGeom prst="rect">
            <a:avLst/>
          </a:prstGeom>
        </p:spPr>
        <p:txBody>
          <a:bodyPr vert="horz" wrap="square" lIns="0" tIns="0" rIns="0" bIns="0" rtlCol="0">
            <a:spAutoFit/>
          </a:bodyPr>
          <a:lstStyle/>
          <a:p>
            <a:pPr marL="12700">
              <a:lnSpc>
                <a:spcPct val="100000"/>
              </a:lnSpc>
            </a:pPr>
            <a:r>
              <a:rPr sz="4800" b="1" spc="-5" dirty="0">
                <a:solidFill>
                  <a:srgbClr val="A96A21"/>
                </a:solidFill>
                <a:latin typeface="標楷體" panose="03000509000000000000" pitchFamily="65" charset="-120"/>
                <a:ea typeface="標楷體" panose="03000509000000000000" pitchFamily="65" charset="-120"/>
                <a:cs typeface="Microsoft JhengHei"/>
              </a:rPr>
              <a:t>教育部高中優質化輔助方案</a:t>
            </a:r>
            <a:endParaRPr sz="4800" dirty="0">
              <a:latin typeface="標楷體" panose="03000509000000000000" pitchFamily="65" charset="-120"/>
              <a:ea typeface="標楷體" panose="03000509000000000000" pitchFamily="65" charset="-120"/>
              <a:cs typeface="Microsoft JhengHei"/>
            </a:endParaRPr>
          </a:p>
        </p:txBody>
      </p:sp>
      <p:sp>
        <p:nvSpPr>
          <p:cNvPr id="4" name="object 4"/>
          <p:cNvSpPr txBox="1"/>
          <p:nvPr/>
        </p:nvSpPr>
        <p:spPr>
          <a:xfrm>
            <a:off x="2647569" y="2309114"/>
            <a:ext cx="3684904" cy="731520"/>
          </a:xfrm>
          <a:prstGeom prst="rect">
            <a:avLst/>
          </a:prstGeom>
        </p:spPr>
        <p:txBody>
          <a:bodyPr vert="horz" wrap="square" lIns="0" tIns="0" rIns="0" bIns="0" rtlCol="0">
            <a:spAutoFit/>
          </a:bodyPr>
          <a:lstStyle/>
          <a:p>
            <a:pPr marL="12700"/>
            <a:r>
              <a:rPr sz="4800" b="1" dirty="0">
                <a:solidFill>
                  <a:srgbClr val="A96A21"/>
                </a:solidFill>
                <a:latin typeface="標楷體" panose="03000509000000000000" pitchFamily="65" charset="-120"/>
                <a:ea typeface="標楷體" panose="03000509000000000000" pitchFamily="65" charset="-120"/>
                <a:cs typeface="Microsoft JhengHei"/>
              </a:rPr>
              <a:t>專家諮詢輔導</a:t>
            </a:r>
            <a:endParaRPr sz="4800" dirty="0">
              <a:solidFill>
                <a:prstClr val="black"/>
              </a:solidFill>
              <a:latin typeface="標楷體" panose="03000509000000000000" pitchFamily="65" charset="-120"/>
              <a:ea typeface="標楷體" panose="03000509000000000000" pitchFamily="65" charset="-120"/>
              <a:cs typeface="Microsoft JhengHei"/>
            </a:endParaRPr>
          </a:p>
        </p:txBody>
      </p:sp>
      <p:sp>
        <p:nvSpPr>
          <p:cNvPr id="6" name="投影片編號版面配置區 5"/>
          <p:cNvSpPr>
            <a:spLocks noGrp="1"/>
          </p:cNvSpPr>
          <p:nvPr>
            <p:ph type="sldNum" sz="quarter" idx="12"/>
          </p:nvPr>
        </p:nvSpPr>
        <p:spPr/>
        <p:txBody>
          <a:bodyPr/>
          <a:lstStyle/>
          <a:p>
            <a:fld id="{B7D4DB41-1B23-4351-A976-04981B1A1839}" type="slidenum">
              <a:rPr lang="zh-TW" altLang="en-US" smtClean="0"/>
              <a:t>60</a:t>
            </a:fld>
            <a:endParaRPr lang="zh-TW" altLang="en-US"/>
          </a:p>
        </p:txBody>
      </p:sp>
    </p:spTree>
    <p:extLst>
      <p:ext uri="{BB962C8B-B14F-4D97-AF65-F5344CB8AC3E}">
        <p14:creationId xmlns:p14="http://schemas.microsoft.com/office/powerpoint/2010/main" val="21369730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4172" y="769365"/>
            <a:ext cx="6375400" cy="622300"/>
          </a:xfrm>
          <a:prstGeom prst="rect">
            <a:avLst/>
          </a:prstGeom>
        </p:spPr>
        <p:txBody>
          <a:bodyPr vert="horz" wrap="square" lIns="0" tIns="0" rIns="0" bIns="0" rtlCol="0">
            <a:spAutoFit/>
          </a:bodyPr>
          <a:lstStyle/>
          <a:p>
            <a:pPr marL="12700">
              <a:lnSpc>
                <a:spcPct val="100000"/>
              </a:lnSpc>
            </a:pPr>
            <a:r>
              <a:rPr sz="4000" b="1" spc="-90" dirty="0">
                <a:solidFill>
                  <a:srgbClr val="006600"/>
                </a:solidFill>
                <a:latin typeface="標楷體" panose="03000509000000000000" pitchFamily="65" charset="-120"/>
                <a:ea typeface="標楷體" panose="03000509000000000000" pitchFamily="65" charset="-120"/>
                <a:cs typeface="Courier New"/>
              </a:rPr>
              <a:t>105</a:t>
            </a:r>
            <a:r>
              <a:rPr sz="4000" b="1" spc="-90" dirty="0">
                <a:solidFill>
                  <a:srgbClr val="006600"/>
                </a:solidFill>
                <a:latin typeface="標楷體" panose="03000509000000000000" pitchFamily="65" charset="-120"/>
                <a:ea typeface="標楷體" panose="03000509000000000000" pitchFamily="65" charset="-120"/>
                <a:cs typeface="Malgun Gothic"/>
              </a:rPr>
              <a:t>學年度專家諮詢輔導學校</a:t>
            </a:r>
            <a:endParaRPr sz="4000" dirty="0">
              <a:latin typeface="標楷體" panose="03000509000000000000" pitchFamily="65" charset="-120"/>
              <a:ea typeface="標楷體" panose="03000509000000000000" pitchFamily="65" charset="-120"/>
              <a:cs typeface="Malgun Gothic"/>
            </a:endParaRPr>
          </a:p>
        </p:txBody>
      </p:sp>
      <p:graphicFrame>
        <p:nvGraphicFramePr>
          <p:cNvPr id="3" name="object 3"/>
          <p:cNvGraphicFramePr>
            <a:graphicFrameLocks noGrp="1"/>
          </p:cNvGraphicFramePr>
          <p:nvPr>
            <p:extLst>
              <p:ext uri="{D42A27DB-BD31-4B8C-83A1-F6EECF244321}">
                <p14:modId xmlns:p14="http://schemas.microsoft.com/office/powerpoint/2010/main" val="1298018174"/>
              </p:ext>
            </p:extLst>
          </p:nvPr>
        </p:nvGraphicFramePr>
        <p:xfrm>
          <a:off x="611560" y="1772816"/>
          <a:ext cx="7913944" cy="4176482"/>
        </p:xfrm>
        <a:graphic>
          <a:graphicData uri="http://schemas.openxmlformats.org/drawingml/2006/table">
            <a:tbl>
              <a:tblPr firstRow="1" bandRow="1">
                <a:tableStyleId>{2D5ABB26-0587-4C30-8999-92F81FD0307C}</a:tableStyleId>
              </a:tblPr>
              <a:tblGrid>
                <a:gridCol w="1584176"/>
                <a:gridCol w="1545553"/>
                <a:gridCol w="901446"/>
                <a:gridCol w="970661"/>
                <a:gridCol w="1040002"/>
                <a:gridCol w="802385"/>
                <a:gridCol w="1069721"/>
              </a:tblGrid>
              <a:tr h="473837">
                <a:tc gridSpan="2">
                  <a:txBody>
                    <a:bodyPr/>
                    <a:lstStyle/>
                    <a:p>
                      <a:pPr marL="635" algn="ctr">
                        <a:lnSpc>
                          <a:spcPct val="100000"/>
                        </a:lnSpc>
                        <a:spcBef>
                          <a:spcPts val="215"/>
                        </a:spcBef>
                      </a:pPr>
                      <a:r>
                        <a:rPr sz="2800" dirty="0">
                          <a:solidFill>
                            <a:srgbClr val="FFFFFF"/>
                          </a:solidFill>
                          <a:latin typeface="標楷體" panose="03000509000000000000" pitchFamily="65" charset="-120"/>
                          <a:ea typeface="標楷體" panose="03000509000000000000" pitchFamily="65" charset="-120"/>
                          <a:cs typeface="PMingLiU"/>
                        </a:rPr>
                        <a:t>項目</a:t>
                      </a:r>
                      <a:endParaRPr sz="2800" dirty="0">
                        <a:latin typeface="標楷體" panose="03000509000000000000" pitchFamily="65" charset="-120"/>
                        <a:ea typeface="標楷體" panose="03000509000000000000" pitchFamily="65" charset="-120"/>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FA3"/>
                    </a:solidFill>
                  </a:tcPr>
                </a:tc>
                <a:tc hMerge="1">
                  <a:txBody>
                    <a:bodyPr/>
                    <a:lstStyle/>
                    <a:p>
                      <a:endParaRPr/>
                    </a:p>
                  </a:txBody>
                  <a:tcPr marL="0" marR="0" marT="0" marB="0"/>
                </a:tc>
                <a:tc>
                  <a:txBody>
                    <a:bodyPr/>
                    <a:lstStyle/>
                    <a:p>
                      <a:pPr marL="635" algn="ctr">
                        <a:lnSpc>
                          <a:spcPct val="100000"/>
                        </a:lnSpc>
                        <a:spcBef>
                          <a:spcPts val="175"/>
                        </a:spcBef>
                      </a:pPr>
                      <a:r>
                        <a:rPr sz="2800" dirty="0">
                          <a:solidFill>
                            <a:srgbClr val="FFFFFF"/>
                          </a:solidFill>
                          <a:latin typeface="標楷體" panose="03000509000000000000" pitchFamily="65" charset="-120"/>
                          <a:ea typeface="標楷體" panose="03000509000000000000" pitchFamily="65" charset="-120"/>
                          <a:cs typeface="PMingLiU"/>
                        </a:rPr>
                        <a:t>北區</a:t>
                      </a:r>
                      <a:endParaRPr sz="2800" dirty="0">
                        <a:latin typeface="標楷體" panose="03000509000000000000" pitchFamily="65" charset="-120"/>
                        <a:ea typeface="標楷體" panose="03000509000000000000" pitchFamily="65" charset="-120"/>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FA3"/>
                    </a:solidFill>
                  </a:tcPr>
                </a:tc>
                <a:tc>
                  <a:txBody>
                    <a:bodyPr/>
                    <a:lstStyle/>
                    <a:p>
                      <a:pPr marL="1270" algn="ctr">
                        <a:lnSpc>
                          <a:spcPct val="100000"/>
                        </a:lnSpc>
                        <a:spcBef>
                          <a:spcPts val="175"/>
                        </a:spcBef>
                      </a:pPr>
                      <a:r>
                        <a:rPr sz="2800" dirty="0">
                          <a:solidFill>
                            <a:srgbClr val="FFFFFF"/>
                          </a:solidFill>
                          <a:latin typeface="標楷體" panose="03000509000000000000" pitchFamily="65" charset="-120"/>
                          <a:ea typeface="標楷體" panose="03000509000000000000" pitchFamily="65" charset="-120"/>
                          <a:cs typeface="PMingLiU"/>
                        </a:rPr>
                        <a:t>中區</a:t>
                      </a:r>
                      <a:endParaRPr sz="2800" dirty="0">
                        <a:latin typeface="標楷體" panose="03000509000000000000" pitchFamily="65" charset="-120"/>
                        <a:ea typeface="標楷體" panose="03000509000000000000" pitchFamily="65" charset="-120"/>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FA3"/>
                    </a:solidFill>
                  </a:tcPr>
                </a:tc>
                <a:tc>
                  <a:txBody>
                    <a:bodyPr/>
                    <a:lstStyle/>
                    <a:p>
                      <a:pPr marL="1905" algn="ctr">
                        <a:lnSpc>
                          <a:spcPct val="100000"/>
                        </a:lnSpc>
                        <a:spcBef>
                          <a:spcPts val="175"/>
                        </a:spcBef>
                      </a:pPr>
                      <a:r>
                        <a:rPr sz="2800" dirty="0">
                          <a:solidFill>
                            <a:srgbClr val="FFFFFF"/>
                          </a:solidFill>
                          <a:latin typeface="標楷體" panose="03000509000000000000" pitchFamily="65" charset="-120"/>
                          <a:ea typeface="標楷體" panose="03000509000000000000" pitchFamily="65" charset="-120"/>
                          <a:cs typeface="PMingLiU"/>
                        </a:rPr>
                        <a:t>南區</a:t>
                      </a:r>
                      <a:endParaRPr sz="2800" dirty="0">
                        <a:latin typeface="標楷體" panose="03000509000000000000" pitchFamily="65" charset="-120"/>
                        <a:ea typeface="標楷體" panose="03000509000000000000" pitchFamily="65" charset="-120"/>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FA3"/>
                    </a:solidFill>
                  </a:tcPr>
                </a:tc>
                <a:tc>
                  <a:txBody>
                    <a:bodyPr/>
                    <a:lstStyle/>
                    <a:p>
                      <a:pPr marL="1905" algn="ctr">
                        <a:lnSpc>
                          <a:spcPct val="100000"/>
                        </a:lnSpc>
                        <a:spcBef>
                          <a:spcPts val="175"/>
                        </a:spcBef>
                      </a:pPr>
                      <a:r>
                        <a:rPr sz="2800" dirty="0">
                          <a:solidFill>
                            <a:srgbClr val="FFFFFF"/>
                          </a:solidFill>
                          <a:latin typeface="標楷體" panose="03000509000000000000" pitchFamily="65" charset="-120"/>
                          <a:ea typeface="標楷體" panose="03000509000000000000" pitchFamily="65" charset="-120"/>
                          <a:cs typeface="PMingLiU"/>
                        </a:rPr>
                        <a:t>總召</a:t>
                      </a:r>
                      <a:endParaRPr sz="2800" dirty="0">
                        <a:latin typeface="標楷體" panose="03000509000000000000" pitchFamily="65" charset="-120"/>
                        <a:ea typeface="標楷體" panose="03000509000000000000" pitchFamily="65" charset="-120"/>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FA3"/>
                    </a:solidFill>
                  </a:tcPr>
                </a:tc>
                <a:tc>
                  <a:txBody>
                    <a:bodyPr/>
                    <a:lstStyle/>
                    <a:p>
                      <a:pPr marL="635" algn="ctr">
                        <a:lnSpc>
                          <a:spcPct val="100000"/>
                        </a:lnSpc>
                        <a:spcBef>
                          <a:spcPts val="175"/>
                        </a:spcBef>
                      </a:pPr>
                      <a:r>
                        <a:rPr sz="2800" dirty="0">
                          <a:solidFill>
                            <a:srgbClr val="FFFFFF"/>
                          </a:solidFill>
                          <a:latin typeface="標楷體" panose="03000509000000000000" pitchFamily="65" charset="-120"/>
                          <a:ea typeface="標楷體" panose="03000509000000000000" pitchFamily="65" charset="-120"/>
                          <a:cs typeface="PMingLiU"/>
                        </a:rPr>
                        <a:t>總計</a:t>
                      </a:r>
                      <a:endParaRPr sz="2800">
                        <a:latin typeface="標楷體" panose="03000509000000000000" pitchFamily="65" charset="-120"/>
                        <a:ea typeface="標楷體" panose="03000509000000000000" pitchFamily="65" charset="-120"/>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FA3"/>
                    </a:solidFill>
                  </a:tcPr>
                </a:tc>
              </a:tr>
              <a:tr h="698881">
                <a:tc gridSpan="2">
                  <a:txBody>
                    <a:bodyPr/>
                    <a:lstStyle/>
                    <a:p>
                      <a:pPr marL="736600">
                        <a:lnSpc>
                          <a:spcPct val="100000"/>
                        </a:lnSpc>
                        <a:spcBef>
                          <a:spcPts val="965"/>
                        </a:spcBef>
                      </a:pPr>
                      <a:r>
                        <a:rPr sz="2800" dirty="0">
                          <a:latin typeface="標楷體" panose="03000509000000000000" pitchFamily="65" charset="-120"/>
                          <a:ea typeface="標楷體" panose="03000509000000000000" pitchFamily="65" charset="-120"/>
                          <a:cs typeface="PMingLiU"/>
                        </a:rPr>
                        <a:t>諮詢輔導</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hMerge="1">
                  <a:txBody>
                    <a:bodyPr/>
                    <a:lstStyle/>
                    <a:p>
                      <a:endParaRPr/>
                    </a:p>
                  </a:txBody>
                  <a:tcPr marL="0" marR="0" marT="0" marB="0"/>
                </a:tc>
                <a:tc>
                  <a:txBody>
                    <a:bodyPr/>
                    <a:lstStyle/>
                    <a:p>
                      <a:pPr marL="635" algn="ctr">
                        <a:lnSpc>
                          <a:spcPct val="100000"/>
                        </a:lnSpc>
                        <a:spcBef>
                          <a:spcPts val="965"/>
                        </a:spcBef>
                      </a:pPr>
                      <a:r>
                        <a:rPr sz="2800" dirty="0">
                          <a:latin typeface="標楷體" panose="03000509000000000000" pitchFamily="65" charset="-120"/>
                          <a:ea typeface="標楷體" panose="03000509000000000000" pitchFamily="65" charset="-120"/>
                          <a:cs typeface="DFKai-SB"/>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1270" algn="ctr">
                        <a:lnSpc>
                          <a:spcPct val="100000"/>
                        </a:lnSpc>
                        <a:spcBef>
                          <a:spcPts val="965"/>
                        </a:spcBef>
                      </a:pPr>
                      <a:r>
                        <a:rPr sz="2800" dirty="0">
                          <a:latin typeface="標楷體" panose="03000509000000000000" pitchFamily="65" charset="-120"/>
                          <a:ea typeface="標楷體" panose="03000509000000000000" pitchFamily="65" charset="-120"/>
                          <a:cs typeface="DFKai-SB"/>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1905" algn="ctr">
                        <a:lnSpc>
                          <a:spcPct val="100000"/>
                        </a:lnSpc>
                        <a:spcBef>
                          <a:spcPts val="965"/>
                        </a:spcBef>
                      </a:pPr>
                      <a:r>
                        <a:rPr sz="2800" dirty="0">
                          <a:latin typeface="標楷體" panose="03000509000000000000" pitchFamily="65" charset="-120"/>
                          <a:ea typeface="標楷體" panose="03000509000000000000" pitchFamily="65" charset="-120"/>
                          <a:cs typeface="DFKai-SB"/>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endParaRPr sz="2800" dirty="0">
                        <a:latin typeface="標楷體" panose="03000509000000000000" pitchFamily="65" charset="-120"/>
                        <a:ea typeface="標楷體" panose="03000509000000000000" pitchFamily="65" charset="-120"/>
                        <a:cs typeface="DFKai-SB"/>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35" algn="ctr">
                        <a:lnSpc>
                          <a:spcPct val="100000"/>
                        </a:lnSpc>
                        <a:spcBef>
                          <a:spcPts val="965"/>
                        </a:spcBef>
                      </a:pPr>
                      <a:r>
                        <a:rPr sz="2800" dirty="0">
                          <a:latin typeface="標楷體" panose="03000509000000000000" pitchFamily="65" charset="-120"/>
                          <a:ea typeface="標楷體" panose="03000509000000000000" pitchFamily="65" charset="-120"/>
                          <a:cs typeface="DFKai-SB"/>
                        </a:rPr>
                        <a:t>149</a:t>
                      </a:r>
                      <a:r>
                        <a:rPr sz="2800" dirty="0">
                          <a:latin typeface="標楷體" panose="03000509000000000000" pitchFamily="65" charset="-120"/>
                          <a:ea typeface="標楷體" panose="03000509000000000000" pitchFamily="65" charset="-120"/>
                          <a:cs typeface="PMingLiU"/>
                        </a:rPr>
                        <a:t>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r>
              <a:tr h="610997">
                <a:tc gridSpan="2">
                  <a:txBody>
                    <a:bodyPr/>
                    <a:lstStyle/>
                    <a:p>
                      <a:pPr marL="736600">
                        <a:lnSpc>
                          <a:spcPct val="100000"/>
                        </a:lnSpc>
                        <a:spcBef>
                          <a:spcPts val="715"/>
                        </a:spcBef>
                      </a:pPr>
                      <a:r>
                        <a:rPr sz="2800" dirty="0">
                          <a:latin typeface="標楷體" panose="03000509000000000000" pitchFamily="65" charset="-120"/>
                          <a:ea typeface="標楷體" panose="03000509000000000000" pitchFamily="65" charset="-120"/>
                          <a:cs typeface="PMingLiU"/>
                        </a:rPr>
                        <a:t>訪視輔導</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hMerge="1">
                  <a:txBody>
                    <a:bodyPr/>
                    <a:lstStyle/>
                    <a:p>
                      <a:endParaRPr/>
                    </a:p>
                  </a:txBody>
                  <a:tcPr marL="0" marR="0" marT="0" marB="0"/>
                </a:tc>
                <a:tc>
                  <a:txBody>
                    <a:bodyPr/>
                    <a:lstStyle/>
                    <a:p>
                      <a:endParaRPr sz="280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endParaRPr sz="280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endParaRPr sz="280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1905" algn="ctr">
                        <a:lnSpc>
                          <a:spcPct val="100000"/>
                        </a:lnSpc>
                        <a:spcBef>
                          <a:spcPts val="715"/>
                        </a:spcBef>
                      </a:pPr>
                      <a:r>
                        <a:rPr sz="2800" dirty="0">
                          <a:latin typeface="標楷體" panose="03000509000000000000" pitchFamily="65" charset="-120"/>
                          <a:ea typeface="標楷體" panose="03000509000000000000" pitchFamily="65" charset="-120"/>
                          <a:cs typeface="DFKai-SB"/>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635" algn="ctr">
                        <a:lnSpc>
                          <a:spcPct val="100000"/>
                        </a:lnSpc>
                        <a:spcBef>
                          <a:spcPts val="715"/>
                        </a:spcBef>
                      </a:pPr>
                      <a:r>
                        <a:rPr sz="2800" dirty="0">
                          <a:latin typeface="標楷體" panose="03000509000000000000" pitchFamily="65" charset="-120"/>
                          <a:ea typeface="標楷體" panose="03000509000000000000" pitchFamily="65" charset="-120"/>
                          <a:cs typeface="DFKai-SB"/>
                        </a:rPr>
                        <a:t>48</a:t>
                      </a:r>
                      <a:r>
                        <a:rPr sz="2800" dirty="0">
                          <a:latin typeface="標楷體" panose="03000509000000000000" pitchFamily="65" charset="-120"/>
                          <a:ea typeface="標楷體" panose="03000509000000000000" pitchFamily="65" charset="-120"/>
                          <a:cs typeface="PMingLiU"/>
                        </a:rPr>
                        <a:t>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r>
              <a:tr h="668146">
                <a:tc rowSpan="2">
                  <a:txBody>
                    <a:bodyPr/>
                    <a:lstStyle/>
                    <a:p>
                      <a:pPr marL="41910">
                        <a:lnSpc>
                          <a:spcPct val="100000"/>
                        </a:lnSpc>
                      </a:pPr>
                      <a:r>
                        <a:rPr sz="2800" dirty="0" err="1" smtClean="0">
                          <a:latin typeface="標楷體" panose="03000509000000000000" pitchFamily="65" charset="-120"/>
                          <a:ea typeface="標楷體" panose="03000509000000000000" pitchFamily="65" charset="-120"/>
                          <a:cs typeface="PMingLiU"/>
                        </a:rPr>
                        <a:t>指定辦理</a:t>
                      </a:r>
                      <a:endParaRPr sz="2800" dirty="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algn="ctr">
                        <a:lnSpc>
                          <a:spcPct val="100000"/>
                        </a:lnSpc>
                        <a:spcBef>
                          <a:spcPts val="944"/>
                        </a:spcBef>
                      </a:pPr>
                      <a:r>
                        <a:rPr sz="2800" dirty="0">
                          <a:latin typeface="標楷體" panose="03000509000000000000" pitchFamily="65" charset="-120"/>
                          <a:ea typeface="標楷體" panose="03000509000000000000" pitchFamily="65" charset="-120"/>
                          <a:cs typeface="PMingLiU"/>
                        </a:rPr>
                        <a:t>諮詢輔導</a:t>
                      </a:r>
                      <a:endParaRPr sz="280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endParaRPr sz="280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endParaRPr sz="280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endParaRPr sz="280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1905" algn="ctr">
                        <a:lnSpc>
                          <a:spcPct val="100000"/>
                        </a:lnSpc>
                        <a:spcBef>
                          <a:spcPts val="944"/>
                        </a:spcBef>
                      </a:pPr>
                      <a:r>
                        <a:rPr sz="2800" dirty="0">
                          <a:latin typeface="標楷體" panose="03000509000000000000" pitchFamily="65" charset="-120"/>
                          <a:ea typeface="標楷體" panose="03000509000000000000" pitchFamily="65" charset="-120"/>
                          <a:cs typeface="DFKai-SB"/>
                        </a:rPr>
                        <a:t>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rowSpan="2">
                  <a:txBody>
                    <a:bodyPr/>
                    <a:lstStyle/>
                    <a:p>
                      <a:pPr marL="224154">
                        <a:lnSpc>
                          <a:spcPct val="100000"/>
                        </a:lnSpc>
                      </a:pPr>
                      <a:r>
                        <a:rPr sz="2800" dirty="0" smtClean="0">
                          <a:latin typeface="標楷體" panose="03000509000000000000" pitchFamily="65" charset="-120"/>
                          <a:ea typeface="標楷體" panose="03000509000000000000" pitchFamily="65" charset="-120"/>
                          <a:cs typeface="DFKai-SB"/>
                        </a:rPr>
                        <a:t>13</a:t>
                      </a:r>
                      <a:r>
                        <a:rPr sz="2800" dirty="0">
                          <a:latin typeface="標楷體" panose="03000509000000000000" pitchFamily="65" charset="-120"/>
                          <a:ea typeface="標楷體" panose="03000509000000000000" pitchFamily="65" charset="-120"/>
                          <a:cs typeface="PMingLiU"/>
                        </a:rPr>
                        <a:t>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r>
              <a:tr h="65278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0DF"/>
                    </a:solidFill>
                  </a:tcPr>
                </a:tc>
                <a:tc>
                  <a:txBody>
                    <a:bodyPr/>
                    <a:lstStyle/>
                    <a:p>
                      <a:pPr algn="ctr">
                        <a:lnSpc>
                          <a:spcPct val="100000"/>
                        </a:lnSpc>
                        <a:spcBef>
                          <a:spcPts val="885"/>
                        </a:spcBef>
                      </a:pPr>
                      <a:r>
                        <a:rPr sz="2800" dirty="0">
                          <a:latin typeface="標楷體" panose="03000509000000000000" pitchFamily="65" charset="-120"/>
                          <a:ea typeface="標楷體" panose="03000509000000000000" pitchFamily="65" charset="-120"/>
                          <a:cs typeface="PMingLiU"/>
                        </a:rPr>
                        <a:t>訪視輔導</a:t>
                      </a:r>
                      <a:endParaRPr sz="280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endParaRPr sz="280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endParaRPr sz="280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endParaRPr sz="280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1905" algn="ctr">
                        <a:lnSpc>
                          <a:spcPct val="100000"/>
                        </a:lnSpc>
                        <a:spcBef>
                          <a:spcPts val="885"/>
                        </a:spcBef>
                      </a:pPr>
                      <a:r>
                        <a:rPr sz="2800" dirty="0">
                          <a:latin typeface="標楷體" panose="03000509000000000000" pitchFamily="65" charset="-120"/>
                          <a:ea typeface="標楷體" panose="03000509000000000000" pitchFamily="65" charset="-120"/>
                          <a:cs typeface="DFKai-SB"/>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DD0DF"/>
                    </a:solidFill>
                  </a:tcPr>
                </a:tc>
              </a:tr>
              <a:tr h="1071841">
                <a:tc gridSpan="2">
                  <a:txBody>
                    <a:bodyPr/>
                    <a:lstStyle/>
                    <a:p>
                      <a:pPr marL="635" algn="ctr">
                        <a:lnSpc>
                          <a:spcPct val="100000"/>
                        </a:lnSpc>
                      </a:pPr>
                      <a:r>
                        <a:rPr sz="2800" dirty="0" err="1" smtClean="0">
                          <a:latin typeface="標楷體" panose="03000509000000000000" pitchFamily="65" charset="-120"/>
                          <a:ea typeface="標楷體" panose="03000509000000000000" pitchFamily="65" charset="-120"/>
                          <a:cs typeface="PMingLiU"/>
                        </a:rPr>
                        <a:t>總計</a:t>
                      </a:r>
                      <a:endParaRPr sz="2800" dirty="0">
                        <a:latin typeface="標楷體" panose="03000509000000000000" pitchFamily="65" charset="-120"/>
                        <a:ea typeface="標楷體" panose="03000509000000000000" pitchFamily="65" charset="-120"/>
                        <a:cs typeface="PMingLiU"/>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hMerge="1">
                  <a:txBody>
                    <a:bodyPr/>
                    <a:lstStyle/>
                    <a:p>
                      <a:endParaRPr/>
                    </a:p>
                  </a:txBody>
                  <a:tcPr marL="0" marR="0" marT="0" marB="0"/>
                </a:tc>
                <a:tc>
                  <a:txBody>
                    <a:bodyPr/>
                    <a:lstStyle/>
                    <a:p>
                      <a:pPr marL="635" algn="ctr">
                        <a:lnSpc>
                          <a:spcPct val="100000"/>
                        </a:lnSpc>
                      </a:pPr>
                      <a:r>
                        <a:rPr sz="2800" dirty="0" smtClean="0">
                          <a:latin typeface="標楷體" panose="03000509000000000000" pitchFamily="65" charset="-120"/>
                          <a:ea typeface="標楷體" panose="03000509000000000000" pitchFamily="65" charset="-120"/>
                          <a:cs typeface="DFKai-SB"/>
                        </a:rPr>
                        <a:t>65</a:t>
                      </a:r>
                      <a:r>
                        <a:rPr sz="2800" dirty="0">
                          <a:latin typeface="標楷體" panose="03000509000000000000" pitchFamily="65" charset="-120"/>
                          <a:ea typeface="標楷體" panose="03000509000000000000" pitchFamily="65" charset="-120"/>
                          <a:cs typeface="PMingLiU"/>
                        </a:rPr>
                        <a:t>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1270" algn="ctr">
                        <a:lnSpc>
                          <a:spcPct val="100000"/>
                        </a:lnSpc>
                      </a:pPr>
                      <a:r>
                        <a:rPr sz="2800" dirty="0" smtClean="0">
                          <a:latin typeface="標楷體" panose="03000509000000000000" pitchFamily="65" charset="-120"/>
                          <a:ea typeface="標楷體" panose="03000509000000000000" pitchFamily="65" charset="-120"/>
                          <a:cs typeface="DFKai-SB"/>
                        </a:rPr>
                        <a:t>40</a:t>
                      </a:r>
                      <a:r>
                        <a:rPr sz="2800" dirty="0">
                          <a:latin typeface="標楷體" panose="03000509000000000000" pitchFamily="65" charset="-120"/>
                          <a:ea typeface="標楷體" panose="03000509000000000000" pitchFamily="65" charset="-120"/>
                          <a:cs typeface="PMingLiU"/>
                        </a:rPr>
                        <a:t>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1905" algn="ctr">
                        <a:lnSpc>
                          <a:spcPct val="100000"/>
                        </a:lnSpc>
                      </a:pPr>
                      <a:r>
                        <a:rPr sz="2800" dirty="0" smtClean="0">
                          <a:latin typeface="標楷體" panose="03000509000000000000" pitchFamily="65" charset="-120"/>
                          <a:ea typeface="標楷體" panose="03000509000000000000" pitchFamily="65" charset="-120"/>
                          <a:cs typeface="DFKai-SB"/>
                        </a:rPr>
                        <a:t>44</a:t>
                      </a:r>
                      <a:r>
                        <a:rPr sz="2800" dirty="0">
                          <a:latin typeface="標楷體" panose="03000509000000000000" pitchFamily="65" charset="-120"/>
                          <a:ea typeface="標楷體" panose="03000509000000000000" pitchFamily="65" charset="-120"/>
                          <a:cs typeface="PMingLiU"/>
                        </a:rPr>
                        <a:t>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1905" algn="ctr">
                        <a:lnSpc>
                          <a:spcPct val="100000"/>
                        </a:lnSpc>
                      </a:pPr>
                      <a:r>
                        <a:rPr sz="2800" dirty="0" smtClean="0">
                          <a:latin typeface="標楷體" panose="03000509000000000000" pitchFamily="65" charset="-120"/>
                          <a:ea typeface="標楷體" panose="03000509000000000000" pitchFamily="65" charset="-120"/>
                          <a:cs typeface="DFKai-SB"/>
                        </a:rPr>
                        <a:t>61</a:t>
                      </a:r>
                      <a:r>
                        <a:rPr sz="2800" dirty="0">
                          <a:latin typeface="標楷體" panose="03000509000000000000" pitchFamily="65" charset="-120"/>
                          <a:ea typeface="標楷體" panose="03000509000000000000" pitchFamily="65" charset="-120"/>
                          <a:cs typeface="PMingLiU"/>
                        </a:rPr>
                        <a:t>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35" algn="ctr">
                        <a:lnSpc>
                          <a:spcPct val="100000"/>
                        </a:lnSpc>
                      </a:pPr>
                      <a:r>
                        <a:rPr sz="2800" dirty="0" smtClean="0">
                          <a:latin typeface="標楷體" panose="03000509000000000000" pitchFamily="65" charset="-120"/>
                          <a:ea typeface="標楷體" panose="03000509000000000000" pitchFamily="65" charset="-120"/>
                          <a:cs typeface="DFKai-SB"/>
                        </a:rPr>
                        <a:t>210</a:t>
                      </a:r>
                      <a:r>
                        <a:rPr sz="2800" dirty="0">
                          <a:latin typeface="標楷體" panose="03000509000000000000" pitchFamily="65" charset="-120"/>
                          <a:ea typeface="標楷體" panose="03000509000000000000" pitchFamily="65" charset="-120"/>
                          <a:cs typeface="PMingLiU"/>
                        </a:rPr>
                        <a:t>所</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61</a:t>
            </a:fld>
            <a:endParaRPr lang="zh-TW" altLang="en-US"/>
          </a:p>
        </p:txBody>
      </p:sp>
    </p:spTree>
    <p:extLst>
      <p:ext uri="{BB962C8B-B14F-4D97-AF65-F5344CB8AC3E}">
        <p14:creationId xmlns:p14="http://schemas.microsoft.com/office/powerpoint/2010/main" val="3296220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7624" y="620688"/>
            <a:ext cx="6194678" cy="622300"/>
          </a:xfrm>
          <a:prstGeom prst="rect">
            <a:avLst/>
          </a:prstGeom>
        </p:spPr>
        <p:txBody>
          <a:bodyPr vert="horz" wrap="square" lIns="0" tIns="0" rIns="0" bIns="0" rtlCol="0">
            <a:spAutoFit/>
          </a:bodyPr>
          <a:lstStyle/>
          <a:p>
            <a:pPr marL="12700">
              <a:lnSpc>
                <a:spcPct val="100000"/>
              </a:lnSpc>
            </a:pPr>
            <a:r>
              <a:rPr sz="4000" b="1" spc="-5" dirty="0">
                <a:solidFill>
                  <a:srgbClr val="006600"/>
                </a:solidFill>
                <a:latin typeface="標楷體" panose="03000509000000000000" pitchFamily="65" charset="-120"/>
                <a:ea typeface="標楷體" panose="03000509000000000000" pitchFamily="65" charset="-120"/>
                <a:cs typeface="Malgun Gothic"/>
              </a:rPr>
              <a:t>專家諮詢輔導年度工作重點</a:t>
            </a:r>
            <a:endParaRPr sz="4000" dirty="0">
              <a:latin typeface="標楷體" panose="03000509000000000000" pitchFamily="65" charset="-120"/>
              <a:ea typeface="標楷體" panose="03000509000000000000" pitchFamily="65" charset="-120"/>
              <a:cs typeface="Malgun Gothic"/>
            </a:endParaRPr>
          </a:p>
        </p:txBody>
      </p:sp>
      <p:sp>
        <p:nvSpPr>
          <p:cNvPr id="3" name="object 3"/>
          <p:cNvSpPr txBox="1">
            <a:spLocks noGrp="1"/>
          </p:cNvSpPr>
          <p:nvPr>
            <p:ph sz="quarter" idx="1"/>
          </p:nvPr>
        </p:nvSpPr>
        <p:spPr>
          <a:xfrm>
            <a:off x="899592" y="1340768"/>
            <a:ext cx="7772400" cy="1935145"/>
          </a:xfrm>
          <a:prstGeom prst="rect">
            <a:avLst/>
          </a:prstGeom>
        </p:spPr>
        <p:txBody>
          <a:bodyPr vert="horz" wrap="square" lIns="0" tIns="270510" rIns="0" bIns="0" rtlCol="0">
            <a:spAutoFit/>
          </a:bodyPr>
          <a:lstStyle/>
          <a:p>
            <a:pPr>
              <a:spcBef>
                <a:spcPts val="0"/>
              </a:spcBef>
              <a:buFont typeface="Wingdings" panose="05000000000000000000" pitchFamily="2" charset="2"/>
              <a:buChar char="Ø"/>
            </a:pPr>
            <a:r>
              <a:rPr sz="3600" dirty="0" err="1" smtClean="0">
                <a:latin typeface="標楷體" panose="03000509000000000000" pitchFamily="65" charset="-120"/>
                <a:ea typeface="標楷體" panose="03000509000000000000" pitchFamily="65" charset="-120"/>
              </a:rPr>
              <a:t>以課程發展教學精進為核心</a:t>
            </a:r>
            <a:endParaRPr sz="3600" dirty="0">
              <a:latin typeface="標楷體" panose="03000509000000000000" pitchFamily="65" charset="-120"/>
              <a:ea typeface="標楷體" panose="03000509000000000000" pitchFamily="65" charset="-120"/>
              <a:cs typeface="Wingdings"/>
            </a:endParaRPr>
          </a:p>
          <a:p>
            <a:pPr>
              <a:spcBef>
                <a:spcPts val="0"/>
              </a:spcBef>
              <a:buFont typeface="Wingdings" panose="05000000000000000000" pitchFamily="2" charset="2"/>
              <a:buChar char="Ø"/>
            </a:pPr>
            <a:r>
              <a:rPr sz="3600" spc="-5" dirty="0" err="1" smtClean="0">
                <a:latin typeface="標楷體" panose="03000509000000000000" pitchFamily="65" charset="-120"/>
                <a:ea typeface="標楷體" panose="03000509000000000000" pitchFamily="65" charset="-120"/>
              </a:rPr>
              <a:t>專業發展與組織動能</a:t>
            </a:r>
            <a:r>
              <a:rPr sz="3600" spc="-5" dirty="0">
                <a:latin typeface="標楷體" panose="03000509000000000000" pitchFamily="65" charset="-120"/>
                <a:ea typeface="標楷體" panose="03000509000000000000" pitchFamily="65" charset="-120"/>
                <a:cs typeface="Tw Cen MT"/>
              </a:rPr>
              <a:t>(</a:t>
            </a:r>
            <a:r>
              <a:rPr sz="3600" spc="-5" dirty="0" err="1">
                <a:latin typeface="標楷體" panose="03000509000000000000" pitchFamily="65" charset="-120"/>
                <a:ea typeface="標楷體" panose="03000509000000000000" pitchFamily="65" charset="-120"/>
                <a:cs typeface="Tw Cen MT"/>
              </a:rPr>
              <a:t>PLC</a:t>
            </a:r>
            <a:r>
              <a:rPr sz="3600" spc="-5" dirty="0" err="1" smtClean="0">
                <a:latin typeface="標楷體" panose="03000509000000000000" pitchFamily="65" charset="-120"/>
                <a:ea typeface="標楷體" panose="03000509000000000000" pitchFamily="65" charset="-120"/>
                <a:cs typeface="Tw Cen MT"/>
              </a:rPr>
              <a:t>&amp;</a:t>
            </a:r>
            <a:r>
              <a:rPr sz="3600" dirty="0" err="1" smtClean="0">
                <a:latin typeface="標楷體" panose="03000509000000000000" pitchFamily="65" charset="-120"/>
                <a:ea typeface="標楷體" panose="03000509000000000000" pitchFamily="65" charset="-120"/>
              </a:rPr>
              <a:t>自主管理</a:t>
            </a:r>
            <a:r>
              <a:rPr sz="3600" dirty="0">
                <a:latin typeface="標楷體" panose="03000509000000000000" pitchFamily="65" charset="-120"/>
                <a:ea typeface="標楷體" panose="03000509000000000000" pitchFamily="65" charset="-120"/>
                <a:cs typeface="Tw Cen MT"/>
              </a:rPr>
              <a:t>)</a:t>
            </a:r>
          </a:p>
          <a:p>
            <a:pPr>
              <a:lnSpc>
                <a:spcPct val="100000"/>
              </a:lnSpc>
              <a:spcBef>
                <a:spcPts val="0"/>
              </a:spcBef>
              <a:buFont typeface="Wingdings" panose="05000000000000000000" pitchFamily="2" charset="2"/>
              <a:buChar char="Ø"/>
            </a:pPr>
            <a:r>
              <a:rPr sz="3600" dirty="0" err="1" smtClean="0">
                <a:latin typeface="標楷體" panose="03000509000000000000" pitchFamily="65" charset="-120"/>
                <a:ea typeface="標楷體" panose="03000509000000000000" pitchFamily="65" charset="-120"/>
              </a:rPr>
              <a:t>諮輔專業化</a:t>
            </a:r>
            <a:endParaRPr sz="3600" dirty="0">
              <a:latin typeface="標楷體" panose="03000509000000000000" pitchFamily="65" charset="-120"/>
              <a:ea typeface="標楷體" panose="03000509000000000000" pitchFamily="65" charset="-120"/>
              <a:cs typeface="Wingdings"/>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62</a:t>
            </a:fld>
            <a:endParaRPr lang="zh-TW" altLang="en-US"/>
          </a:p>
        </p:txBody>
      </p:sp>
    </p:spTree>
    <p:extLst>
      <p:ext uri="{BB962C8B-B14F-4D97-AF65-F5344CB8AC3E}">
        <p14:creationId xmlns:p14="http://schemas.microsoft.com/office/powerpoint/2010/main" val="267296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7624" y="573404"/>
            <a:ext cx="6351730" cy="623348"/>
          </a:xfrm>
          <a:prstGeom prst="rect">
            <a:avLst/>
          </a:prstGeom>
        </p:spPr>
        <p:txBody>
          <a:bodyPr vert="horz" wrap="square" lIns="0" tIns="0" rIns="0" bIns="0" rtlCol="0">
            <a:spAutoFit/>
          </a:bodyPr>
          <a:lstStyle/>
          <a:p>
            <a:pPr marL="12700">
              <a:lnSpc>
                <a:spcPct val="100000"/>
              </a:lnSpc>
            </a:pPr>
            <a:r>
              <a:rPr sz="4000" b="1" spc="-5" dirty="0">
                <a:solidFill>
                  <a:srgbClr val="006600"/>
                </a:solidFill>
                <a:latin typeface="標楷體" panose="03000509000000000000" pitchFamily="65" charset="-120"/>
                <a:ea typeface="標楷體" panose="03000509000000000000" pitchFamily="65" charset="-120"/>
                <a:cs typeface="Malgun Gothic"/>
              </a:rPr>
              <a:t>專家諮</a:t>
            </a:r>
            <a:r>
              <a:rPr sz="4000" b="1" spc="0" dirty="0">
                <a:solidFill>
                  <a:srgbClr val="006600"/>
                </a:solidFill>
                <a:latin typeface="標楷體" panose="03000509000000000000" pitchFamily="65" charset="-120"/>
                <a:ea typeface="標楷體" panose="03000509000000000000" pitchFamily="65" charset="-120"/>
                <a:cs typeface="Malgun Gothic"/>
              </a:rPr>
              <a:t>詢</a:t>
            </a:r>
            <a:r>
              <a:rPr sz="4000" b="1" spc="-5" dirty="0">
                <a:solidFill>
                  <a:srgbClr val="006600"/>
                </a:solidFill>
                <a:latin typeface="標楷體" panose="03000509000000000000" pitchFamily="65" charset="-120"/>
                <a:ea typeface="標楷體" panose="03000509000000000000" pitchFamily="65" charset="-120"/>
                <a:cs typeface="Malgun Gothic"/>
              </a:rPr>
              <a:t>輔導機</a:t>
            </a:r>
            <a:r>
              <a:rPr sz="4000" b="1" spc="0" dirty="0">
                <a:solidFill>
                  <a:srgbClr val="006600"/>
                </a:solidFill>
                <a:latin typeface="標楷體" panose="03000509000000000000" pitchFamily="65" charset="-120"/>
                <a:ea typeface="標楷體" panose="03000509000000000000" pitchFamily="65" charset="-120"/>
                <a:cs typeface="Malgun Gothic"/>
              </a:rPr>
              <a:t>制</a:t>
            </a:r>
            <a:r>
              <a:rPr sz="4000" b="1" spc="-415" dirty="0">
                <a:solidFill>
                  <a:srgbClr val="006600"/>
                </a:solidFill>
                <a:latin typeface="標楷體" panose="03000509000000000000" pitchFamily="65" charset="-120"/>
                <a:ea typeface="標楷體" panose="03000509000000000000" pitchFamily="65" charset="-120"/>
                <a:cs typeface="Courier New"/>
              </a:rPr>
              <a:t>5</a:t>
            </a:r>
            <a:r>
              <a:rPr sz="4000" b="1" spc="-5" dirty="0">
                <a:solidFill>
                  <a:srgbClr val="006600"/>
                </a:solidFill>
                <a:latin typeface="標楷體" panose="03000509000000000000" pitchFamily="65" charset="-120"/>
                <a:ea typeface="標楷體" panose="03000509000000000000" pitchFamily="65" charset="-120"/>
                <a:cs typeface="Malgun Gothic"/>
              </a:rPr>
              <a:t>大原則</a:t>
            </a:r>
            <a:endParaRPr sz="4000" dirty="0">
              <a:latin typeface="標楷體" panose="03000509000000000000" pitchFamily="65" charset="-120"/>
              <a:ea typeface="標楷體" panose="03000509000000000000" pitchFamily="65" charset="-120"/>
              <a:cs typeface="Malgun Gothic"/>
            </a:endParaRPr>
          </a:p>
        </p:txBody>
      </p:sp>
      <p:sp>
        <p:nvSpPr>
          <p:cNvPr id="3" name="object 3"/>
          <p:cNvSpPr txBox="1">
            <a:spLocks noGrp="1"/>
          </p:cNvSpPr>
          <p:nvPr>
            <p:ph sz="quarter" idx="1"/>
          </p:nvPr>
        </p:nvSpPr>
        <p:spPr>
          <a:xfrm>
            <a:off x="899592" y="1268760"/>
            <a:ext cx="7772400" cy="2992357"/>
          </a:xfrm>
          <a:prstGeom prst="rect">
            <a:avLst/>
          </a:prstGeom>
        </p:spPr>
        <p:txBody>
          <a:bodyPr vert="horz" wrap="square" lIns="0" tIns="220217" rIns="0" bIns="0" rtlCol="0">
            <a:spAutoFit/>
          </a:bodyPr>
          <a:lstStyle/>
          <a:p>
            <a:pPr>
              <a:lnSpc>
                <a:spcPct val="100000"/>
              </a:lnSpc>
              <a:spcBef>
                <a:spcPts val="0"/>
              </a:spcBef>
              <a:buFont typeface="Wingdings" panose="05000000000000000000" pitchFamily="2" charset="2"/>
              <a:buChar char="Ø"/>
            </a:pPr>
            <a:r>
              <a:rPr sz="3600" dirty="0" err="1" smtClean="0">
                <a:latin typeface="標楷體" panose="03000509000000000000" pitchFamily="65" charset="-120"/>
                <a:ea typeface="標楷體" panose="03000509000000000000" pitchFamily="65" charset="-120"/>
              </a:rPr>
              <a:t>專業陪伴</a:t>
            </a:r>
            <a:r>
              <a:rPr sz="3600" dirty="0" err="1">
                <a:latin typeface="標楷體" panose="03000509000000000000" pitchFamily="65" charset="-120"/>
                <a:ea typeface="標楷體" panose="03000509000000000000" pitchFamily="65" charset="-120"/>
              </a:rPr>
              <a:t>，</a:t>
            </a:r>
            <a:r>
              <a:rPr sz="3600" dirty="0" err="1" smtClean="0">
                <a:latin typeface="標楷體" panose="03000509000000000000" pitchFamily="65" charset="-120"/>
                <a:ea typeface="標楷體" panose="03000509000000000000" pitchFamily="65" charset="-120"/>
              </a:rPr>
              <a:t>融合理論與實務</a:t>
            </a:r>
            <a:r>
              <a:rPr lang="zh-TW" altLang="en-US" sz="3600" dirty="0" smtClean="0">
                <a:latin typeface="標楷體" panose="03000509000000000000" pitchFamily="65" charset="-120"/>
                <a:ea typeface="標楷體" panose="03000509000000000000" pitchFamily="65" charset="-120"/>
              </a:rPr>
              <a:t>。</a:t>
            </a:r>
            <a:endParaRPr sz="3600" dirty="0">
              <a:latin typeface="標楷體" panose="03000509000000000000" pitchFamily="65" charset="-120"/>
              <a:ea typeface="標楷體" panose="03000509000000000000" pitchFamily="65" charset="-120"/>
              <a:cs typeface="Wingdings"/>
            </a:endParaRPr>
          </a:p>
          <a:p>
            <a:pPr>
              <a:lnSpc>
                <a:spcPct val="100000"/>
              </a:lnSpc>
              <a:spcBef>
                <a:spcPts val="0"/>
              </a:spcBef>
              <a:buFont typeface="Wingdings" panose="05000000000000000000" pitchFamily="2" charset="2"/>
              <a:buChar char="Ø"/>
            </a:pPr>
            <a:r>
              <a:rPr sz="3600" dirty="0" err="1" smtClean="0">
                <a:latin typeface="標楷體" panose="03000509000000000000" pitchFamily="65" charset="-120"/>
                <a:ea typeface="標楷體" panose="03000509000000000000" pitchFamily="65" charset="-120"/>
              </a:rPr>
              <a:t>信賴互動</a:t>
            </a:r>
            <a:r>
              <a:rPr sz="3600" dirty="0" err="1">
                <a:latin typeface="標楷體" panose="03000509000000000000" pitchFamily="65" charset="-120"/>
                <a:ea typeface="標楷體" panose="03000509000000000000" pitchFamily="65" charset="-120"/>
              </a:rPr>
              <a:t>，</a:t>
            </a:r>
            <a:r>
              <a:rPr sz="3600" dirty="0" err="1" smtClean="0">
                <a:latin typeface="標楷體" panose="03000509000000000000" pitchFamily="65" charset="-120"/>
                <a:ea typeface="標楷體" panose="03000509000000000000" pitchFamily="65" charset="-120"/>
              </a:rPr>
              <a:t>攜手共創優質</a:t>
            </a:r>
            <a:r>
              <a:rPr lang="zh-TW" altLang="en-US" sz="3600" dirty="0" smtClean="0">
                <a:latin typeface="標楷體" panose="03000509000000000000" pitchFamily="65" charset="-120"/>
                <a:ea typeface="標楷體" panose="03000509000000000000" pitchFamily="65" charset="-120"/>
              </a:rPr>
              <a:t>。</a:t>
            </a:r>
            <a:endParaRPr sz="3600" dirty="0">
              <a:latin typeface="標楷體" panose="03000509000000000000" pitchFamily="65" charset="-120"/>
              <a:ea typeface="標楷體" panose="03000509000000000000" pitchFamily="65" charset="-120"/>
              <a:cs typeface="Wingdings"/>
            </a:endParaRPr>
          </a:p>
          <a:p>
            <a:pPr>
              <a:lnSpc>
                <a:spcPct val="100000"/>
              </a:lnSpc>
              <a:spcBef>
                <a:spcPts val="0"/>
              </a:spcBef>
              <a:buFont typeface="Wingdings" panose="05000000000000000000" pitchFamily="2" charset="2"/>
              <a:buChar char="Ø"/>
            </a:pPr>
            <a:r>
              <a:rPr sz="3600" dirty="0" err="1" smtClean="0">
                <a:latin typeface="標楷體" panose="03000509000000000000" pitchFamily="65" charset="-120"/>
                <a:ea typeface="標楷體" panose="03000509000000000000" pitchFamily="65" charset="-120"/>
              </a:rPr>
              <a:t>長期伙伴</a:t>
            </a:r>
            <a:r>
              <a:rPr sz="3600" dirty="0" err="1">
                <a:latin typeface="標楷體" panose="03000509000000000000" pitchFamily="65" charset="-120"/>
                <a:ea typeface="標楷體" panose="03000509000000000000" pitchFamily="65" charset="-120"/>
              </a:rPr>
              <a:t>，</a:t>
            </a:r>
            <a:r>
              <a:rPr sz="3600" dirty="0" err="1" smtClean="0">
                <a:latin typeface="標楷體" panose="03000509000000000000" pitchFamily="65" charset="-120"/>
                <a:ea typeface="標楷體" panose="03000509000000000000" pitchFamily="65" charset="-120"/>
              </a:rPr>
              <a:t>建構支持系統</a:t>
            </a:r>
            <a:r>
              <a:rPr lang="zh-TW" altLang="en-US" sz="3600" dirty="0" smtClean="0">
                <a:latin typeface="標楷體" panose="03000509000000000000" pitchFamily="65" charset="-120"/>
                <a:ea typeface="標楷體" panose="03000509000000000000" pitchFamily="65" charset="-120"/>
              </a:rPr>
              <a:t>。</a:t>
            </a:r>
            <a:endParaRPr sz="3600" dirty="0">
              <a:latin typeface="標楷體" panose="03000509000000000000" pitchFamily="65" charset="-120"/>
              <a:ea typeface="標楷體" panose="03000509000000000000" pitchFamily="65" charset="-120"/>
              <a:cs typeface="Wingdings"/>
            </a:endParaRPr>
          </a:p>
          <a:p>
            <a:pPr>
              <a:lnSpc>
                <a:spcPct val="100000"/>
              </a:lnSpc>
              <a:spcBef>
                <a:spcPts val="0"/>
              </a:spcBef>
              <a:buFont typeface="Wingdings" panose="05000000000000000000" pitchFamily="2" charset="2"/>
              <a:buChar char="Ø"/>
            </a:pPr>
            <a:r>
              <a:rPr sz="3600" dirty="0" err="1" smtClean="0">
                <a:latin typeface="標楷體" panose="03000509000000000000" pitchFamily="65" charset="-120"/>
                <a:ea typeface="標楷體" panose="03000509000000000000" pitchFamily="65" charset="-120"/>
              </a:rPr>
              <a:t>回饋省思</a:t>
            </a:r>
            <a:r>
              <a:rPr sz="3600" dirty="0" err="1">
                <a:latin typeface="標楷體" panose="03000509000000000000" pitchFamily="65" charset="-120"/>
                <a:ea typeface="標楷體" panose="03000509000000000000" pitchFamily="65" charset="-120"/>
              </a:rPr>
              <a:t>，</a:t>
            </a:r>
            <a:r>
              <a:rPr sz="3600" dirty="0" err="1" smtClean="0">
                <a:latin typeface="標楷體" panose="03000509000000000000" pitchFamily="65" charset="-120"/>
                <a:ea typeface="標楷體" panose="03000509000000000000" pitchFamily="65" charset="-120"/>
              </a:rPr>
              <a:t>持續專業成長</a:t>
            </a:r>
            <a:r>
              <a:rPr lang="zh-TW" altLang="en-US" sz="3600" dirty="0" smtClean="0">
                <a:latin typeface="標楷體" panose="03000509000000000000" pitchFamily="65" charset="-120"/>
                <a:ea typeface="標楷體" panose="03000509000000000000" pitchFamily="65" charset="-120"/>
              </a:rPr>
              <a:t>。</a:t>
            </a:r>
            <a:endParaRPr sz="3600" dirty="0">
              <a:latin typeface="標楷體" panose="03000509000000000000" pitchFamily="65" charset="-120"/>
              <a:ea typeface="標楷體" panose="03000509000000000000" pitchFamily="65" charset="-120"/>
              <a:cs typeface="Wingdings"/>
            </a:endParaRPr>
          </a:p>
          <a:p>
            <a:pPr>
              <a:lnSpc>
                <a:spcPct val="100000"/>
              </a:lnSpc>
              <a:spcBef>
                <a:spcPts val="0"/>
              </a:spcBef>
              <a:buFont typeface="Wingdings" panose="05000000000000000000" pitchFamily="2" charset="2"/>
              <a:buChar char="Ø"/>
            </a:pPr>
            <a:r>
              <a:rPr sz="3600" dirty="0" err="1" smtClean="0">
                <a:latin typeface="標楷體" panose="03000509000000000000" pitchFamily="65" charset="-120"/>
                <a:ea typeface="標楷體" panose="03000509000000000000" pitchFamily="65" charset="-120"/>
              </a:rPr>
              <a:t>自我創生</a:t>
            </a:r>
            <a:r>
              <a:rPr sz="3600" dirty="0" err="1">
                <a:latin typeface="標楷體" panose="03000509000000000000" pitchFamily="65" charset="-120"/>
                <a:ea typeface="標楷體" panose="03000509000000000000" pitchFamily="65" charset="-120"/>
              </a:rPr>
              <a:t>，</a:t>
            </a:r>
            <a:r>
              <a:rPr sz="3600" dirty="0" err="1" smtClean="0">
                <a:latin typeface="標楷體" panose="03000509000000000000" pitchFamily="65" charset="-120"/>
                <a:ea typeface="標楷體" panose="03000509000000000000" pitchFamily="65" charset="-120"/>
              </a:rPr>
              <a:t>展現學校動能</a:t>
            </a:r>
            <a:r>
              <a:rPr lang="zh-TW" altLang="en-US" sz="3600" dirty="0" smtClean="0">
                <a:latin typeface="標楷體" panose="03000509000000000000" pitchFamily="65" charset="-120"/>
                <a:ea typeface="標楷體" panose="03000509000000000000" pitchFamily="65" charset="-120"/>
              </a:rPr>
              <a:t>。</a:t>
            </a:r>
            <a:endParaRPr sz="3600" dirty="0">
              <a:latin typeface="標楷體" panose="03000509000000000000" pitchFamily="65" charset="-120"/>
              <a:ea typeface="標楷體" panose="03000509000000000000" pitchFamily="65" charset="-120"/>
              <a:cs typeface="Wingdings"/>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63</a:t>
            </a:fld>
            <a:endParaRPr lang="zh-TW" altLang="en-US"/>
          </a:p>
        </p:txBody>
      </p:sp>
    </p:spTree>
    <p:extLst>
      <p:ext uri="{BB962C8B-B14F-4D97-AF65-F5344CB8AC3E}">
        <p14:creationId xmlns:p14="http://schemas.microsoft.com/office/powerpoint/2010/main" val="11112439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7584" y="692696"/>
            <a:ext cx="7772400" cy="615553"/>
          </a:xfrm>
          <a:prstGeom prst="rect">
            <a:avLst/>
          </a:prstGeom>
        </p:spPr>
        <p:txBody>
          <a:bodyPr vert="horz" wrap="square" lIns="0" tIns="0" rIns="0" bIns="0" rtlCol="0">
            <a:spAutoFit/>
          </a:bodyPr>
          <a:lstStyle/>
          <a:p>
            <a:pPr marL="419100">
              <a:lnSpc>
                <a:spcPct val="100000"/>
              </a:lnSpc>
            </a:pPr>
            <a:r>
              <a:rPr lang="zh-TW" altLang="en-US" b="1" spc="-5" dirty="0" smtClean="0">
                <a:solidFill>
                  <a:srgbClr val="006600"/>
                </a:solidFill>
                <a:latin typeface="標楷體" panose="03000509000000000000" pitchFamily="65" charset="-120"/>
                <a:ea typeface="標楷體" panose="03000509000000000000" pitchFamily="65" charset="-120"/>
                <a:cs typeface="Malgun Gothic"/>
              </a:rPr>
              <a:t> </a:t>
            </a:r>
            <a:r>
              <a:rPr b="1" spc="-5" dirty="0" err="1" smtClean="0">
                <a:solidFill>
                  <a:srgbClr val="006600"/>
                </a:solidFill>
                <a:latin typeface="標楷體" panose="03000509000000000000" pitchFamily="65" charset="-120"/>
                <a:ea typeface="標楷體" panose="03000509000000000000" pitchFamily="65" charset="-120"/>
                <a:cs typeface="Malgun Gothic"/>
              </a:rPr>
              <a:t>如何善用專家諮詢輔導機制</a:t>
            </a:r>
            <a:endParaRPr b="1" spc="-5" dirty="0">
              <a:solidFill>
                <a:srgbClr val="006600"/>
              </a:solidFill>
              <a:latin typeface="標楷體" panose="03000509000000000000" pitchFamily="65" charset="-120"/>
              <a:ea typeface="標楷體" panose="03000509000000000000" pitchFamily="65" charset="-120"/>
              <a:cs typeface="Malgun Gothic"/>
            </a:endParaRPr>
          </a:p>
        </p:txBody>
      </p:sp>
      <p:sp>
        <p:nvSpPr>
          <p:cNvPr id="3" name="object 3"/>
          <p:cNvSpPr txBox="1">
            <a:spLocks noGrp="1"/>
          </p:cNvSpPr>
          <p:nvPr>
            <p:ph sz="quarter" idx="1"/>
          </p:nvPr>
        </p:nvSpPr>
        <p:spPr>
          <a:xfrm>
            <a:off x="323528" y="1628800"/>
            <a:ext cx="8363272" cy="3877985"/>
          </a:xfrm>
          <a:prstGeom prst="rect">
            <a:avLst/>
          </a:prstGeom>
        </p:spPr>
        <p:txBody>
          <a:bodyPr vert="horz" wrap="square" lIns="0" tIns="0" rIns="0" bIns="0" rtlCol="0">
            <a:spAutoFit/>
          </a:bodyPr>
          <a:lstStyle/>
          <a:p>
            <a:pPr marL="1256665" indent="-571500">
              <a:spcBef>
                <a:spcPts val="0"/>
              </a:spcBef>
              <a:buFont typeface="Wingdings" panose="05000000000000000000" pitchFamily="2" charset="2"/>
              <a:buChar char="Ø"/>
            </a:pPr>
            <a:r>
              <a:rPr sz="3600" spc="-10" dirty="0" err="1" smtClean="0">
                <a:latin typeface="標楷體" panose="03000509000000000000" pitchFamily="65" charset="-120"/>
                <a:ea typeface="標楷體" panose="03000509000000000000" pitchFamily="65" charset="-120"/>
              </a:rPr>
              <a:t>輔導委員之角色</a:t>
            </a:r>
            <a:endParaRPr sz="3600" dirty="0">
              <a:latin typeface="標楷體" panose="03000509000000000000" pitchFamily="65" charset="-120"/>
              <a:ea typeface="標楷體" panose="03000509000000000000" pitchFamily="65" charset="-120"/>
              <a:cs typeface="Wingdings"/>
            </a:endParaRPr>
          </a:p>
          <a:p>
            <a:pPr marL="1256665" indent="-571500">
              <a:lnSpc>
                <a:spcPct val="100000"/>
              </a:lnSpc>
              <a:spcBef>
                <a:spcPts val="0"/>
              </a:spcBef>
              <a:buFont typeface="Wingdings" panose="05000000000000000000" pitchFamily="2" charset="2"/>
              <a:buChar char="Ø"/>
            </a:pPr>
            <a:r>
              <a:rPr sz="3600" spc="-5" dirty="0" err="1" smtClean="0">
                <a:latin typeface="標楷體" panose="03000509000000000000" pitchFamily="65" charset="-120"/>
                <a:ea typeface="標楷體" panose="03000509000000000000" pitchFamily="65" charset="-120"/>
              </a:rPr>
              <a:t>輔導之安排</a:t>
            </a:r>
            <a:endParaRPr sz="3600" dirty="0">
              <a:latin typeface="標楷體" panose="03000509000000000000" pitchFamily="65" charset="-120"/>
              <a:ea typeface="標楷體" panose="03000509000000000000" pitchFamily="65" charset="-120"/>
              <a:cs typeface="Wingdings"/>
            </a:endParaRPr>
          </a:p>
          <a:p>
            <a:pPr marL="1256665" indent="-571500">
              <a:lnSpc>
                <a:spcPct val="100000"/>
              </a:lnSpc>
              <a:spcBef>
                <a:spcPts val="0"/>
              </a:spcBef>
              <a:buFont typeface="Wingdings" panose="05000000000000000000" pitchFamily="2" charset="2"/>
              <a:buChar char="Ø"/>
            </a:pPr>
            <a:r>
              <a:rPr sz="3600" spc="-5" dirty="0" err="1" smtClean="0">
                <a:latin typeface="標楷體" panose="03000509000000000000" pitchFamily="65" charset="-120"/>
                <a:ea typeface="標楷體" panose="03000509000000000000" pitchFamily="65" charset="-120"/>
              </a:rPr>
              <a:t>輔導安排方式</a:t>
            </a:r>
            <a:endParaRPr sz="3600" dirty="0">
              <a:latin typeface="標楷體" panose="03000509000000000000" pitchFamily="65" charset="-120"/>
              <a:ea typeface="標楷體" panose="03000509000000000000" pitchFamily="65" charset="-120"/>
              <a:cs typeface="Wingdings"/>
            </a:endParaRPr>
          </a:p>
          <a:p>
            <a:pPr marL="1256665" indent="-571500">
              <a:lnSpc>
                <a:spcPct val="100000"/>
              </a:lnSpc>
              <a:spcBef>
                <a:spcPts val="0"/>
              </a:spcBef>
              <a:buFont typeface="Wingdings" panose="05000000000000000000" pitchFamily="2" charset="2"/>
              <a:buChar char="Ø"/>
            </a:pPr>
            <a:r>
              <a:rPr sz="3600" spc="-5" dirty="0" err="1" smtClean="0">
                <a:latin typeface="標楷體" panose="03000509000000000000" pitchFamily="65" charset="-120"/>
                <a:ea typeface="標楷體" panose="03000509000000000000" pitchFamily="65" charset="-120"/>
                <a:cs typeface="Tw Cen MT"/>
              </a:rPr>
              <a:t>S</a:t>
            </a:r>
            <a:r>
              <a:rPr sz="3600" dirty="0" err="1" smtClean="0">
                <a:latin typeface="標楷體" panose="03000509000000000000" pitchFamily="65" charset="-120"/>
                <a:ea typeface="標楷體" panose="03000509000000000000" pitchFamily="65" charset="-120"/>
                <a:cs typeface="Tw Cen MT"/>
              </a:rPr>
              <a:t>AP</a:t>
            </a:r>
            <a:r>
              <a:rPr sz="3600" spc="-5" dirty="0" err="1">
                <a:latin typeface="標楷體" panose="03000509000000000000" pitchFamily="65" charset="-120"/>
                <a:ea typeface="標楷體" panose="03000509000000000000" pitchFamily="65" charset="-120"/>
              </a:rPr>
              <a:t>專家輔導機制的要項</a:t>
            </a:r>
            <a:endParaRPr sz="3600" dirty="0">
              <a:latin typeface="標楷體" panose="03000509000000000000" pitchFamily="65" charset="-120"/>
              <a:ea typeface="標楷體" panose="03000509000000000000" pitchFamily="65" charset="-120"/>
              <a:cs typeface="Tw Cen MT"/>
            </a:endParaRPr>
          </a:p>
          <a:p>
            <a:pPr marL="1256665" indent="-571500">
              <a:lnSpc>
                <a:spcPct val="100000"/>
              </a:lnSpc>
              <a:spcBef>
                <a:spcPts val="0"/>
              </a:spcBef>
              <a:buFont typeface="Wingdings" panose="05000000000000000000" pitchFamily="2" charset="2"/>
              <a:buChar char="Ø"/>
            </a:pPr>
            <a:r>
              <a:rPr sz="3600" spc="-10" dirty="0" err="1" smtClean="0">
                <a:latin typeface="標楷體" panose="03000509000000000000" pitchFamily="65" charset="-120"/>
                <a:ea typeface="標楷體" panose="03000509000000000000" pitchFamily="65" charset="-120"/>
              </a:rPr>
              <a:t>學校如何辦理專家輔導</a:t>
            </a:r>
            <a:endParaRPr sz="3600" dirty="0">
              <a:latin typeface="標楷體" panose="03000509000000000000" pitchFamily="65" charset="-120"/>
              <a:ea typeface="標楷體" panose="03000509000000000000" pitchFamily="65" charset="-120"/>
              <a:cs typeface="Wingdings"/>
            </a:endParaRPr>
          </a:p>
          <a:p>
            <a:pPr marL="1256665" indent="-571500">
              <a:lnSpc>
                <a:spcPct val="100000"/>
              </a:lnSpc>
              <a:spcBef>
                <a:spcPts val="0"/>
              </a:spcBef>
              <a:buFont typeface="Wingdings" panose="05000000000000000000" pitchFamily="2" charset="2"/>
              <a:buChar char="Ø"/>
            </a:pPr>
            <a:r>
              <a:rPr sz="3600" spc="-5" dirty="0" err="1" smtClean="0">
                <a:latin typeface="標楷體" panose="03000509000000000000" pitchFamily="65" charset="-120"/>
                <a:ea typeface="標楷體" panose="03000509000000000000" pitchFamily="65" charset="-120"/>
              </a:rPr>
              <a:t>到校輔導流程</a:t>
            </a:r>
            <a:endParaRPr sz="3600" dirty="0">
              <a:latin typeface="標楷體" panose="03000509000000000000" pitchFamily="65" charset="-120"/>
              <a:ea typeface="標楷體" panose="03000509000000000000" pitchFamily="65" charset="-120"/>
              <a:cs typeface="Wingdings"/>
            </a:endParaRPr>
          </a:p>
          <a:p>
            <a:pPr marL="1256665" indent="-571500">
              <a:lnSpc>
                <a:spcPct val="100000"/>
              </a:lnSpc>
              <a:spcBef>
                <a:spcPts val="0"/>
              </a:spcBef>
              <a:buFont typeface="Wingdings" panose="05000000000000000000" pitchFamily="2" charset="2"/>
              <a:buChar char="Ø"/>
            </a:pPr>
            <a:r>
              <a:rPr sz="3600" spc="-10" dirty="0" err="1" smtClean="0">
                <a:latin typeface="標楷體" panose="03000509000000000000" pitchFamily="65" charset="-120"/>
                <a:ea typeface="標楷體" panose="03000509000000000000" pitchFamily="65" charset="-120"/>
              </a:rPr>
              <a:t>其他</a:t>
            </a:r>
            <a:endParaRPr sz="3600" dirty="0">
              <a:latin typeface="標楷體" panose="03000509000000000000" pitchFamily="65" charset="-120"/>
              <a:ea typeface="標楷體" panose="03000509000000000000" pitchFamily="65" charset="-120"/>
              <a:cs typeface="Wingdings"/>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64</a:t>
            </a:fld>
            <a:endParaRPr lang="zh-TW" altLang="en-US"/>
          </a:p>
        </p:txBody>
      </p:sp>
    </p:spTree>
    <p:extLst>
      <p:ext uri="{BB962C8B-B14F-4D97-AF65-F5344CB8AC3E}">
        <p14:creationId xmlns:p14="http://schemas.microsoft.com/office/powerpoint/2010/main" val="3502448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608" y="404664"/>
            <a:ext cx="5947234" cy="615553"/>
          </a:xfrm>
          <a:prstGeom prst="rect">
            <a:avLst/>
          </a:prstGeom>
        </p:spPr>
        <p:txBody>
          <a:bodyPr vert="horz" wrap="square" lIns="0" tIns="0" rIns="0" bIns="0" rtlCol="0">
            <a:spAutoFit/>
          </a:bodyPr>
          <a:lstStyle/>
          <a:p>
            <a:pPr marL="12700">
              <a:lnSpc>
                <a:spcPct val="100000"/>
              </a:lnSpc>
            </a:pPr>
            <a:r>
              <a:rPr b="1" spc="-365" dirty="0">
                <a:solidFill>
                  <a:srgbClr val="006600"/>
                </a:solidFill>
                <a:latin typeface="標楷體" panose="03000509000000000000" pitchFamily="65" charset="-120"/>
                <a:ea typeface="標楷體" panose="03000509000000000000" pitchFamily="65" charset="-120"/>
                <a:cs typeface="Courier New"/>
              </a:rPr>
              <a:t>SAP</a:t>
            </a:r>
            <a:r>
              <a:rPr b="1" spc="-365" dirty="0">
                <a:solidFill>
                  <a:srgbClr val="006600"/>
                </a:solidFill>
                <a:latin typeface="標楷體" panose="03000509000000000000" pitchFamily="65" charset="-120"/>
                <a:ea typeface="標楷體" panose="03000509000000000000" pitchFamily="65" charset="-120"/>
                <a:cs typeface="Malgun Gothic"/>
              </a:rPr>
              <a:t>專家輔導委員之角色</a:t>
            </a:r>
          </a:p>
        </p:txBody>
      </p:sp>
      <p:sp>
        <p:nvSpPr>
          <p:cNvPr id="3" name="object 3"/>
          <p:cNvSpPr txBox="1"/>
          <p:nvPr/>
        </p:nvSpPr>
        <p:spPr>
          <a:xfrm>
            <a:off x="539552" y="1318641"/>
            <a:ext cx="8136904" cy="4203651"/>
          </a:xfrm>
          <a:prstGeom prst="rect">
            <a:avLst/>
          </a:prstGeom>
        </p:spPr>
        <p:txBody>
          <a:bodyPr vert="horz" wrap="square" lIns="0" tIns="0" rIns="0" bIns="0" rtlCol="0">
            <a:spAutoFit/>
          </a:bodyPr>
          <a:lstStyle/>
          <a:p>
            <a:pPr marL="469265" marR="5080" indent="-457200">
              <a:lnSpc>
                <a:spcPts val="2960"/>
              </a:lnSpc>
              <a:buFont typeface="Wingdings" panose="05000000000000000000" pitchFamily="2" charset="2"/>
              <a:buChar char="Ø"/>
            </a:pPr>
            <a:r>
              <a:rPr sz="2800" b="1" dirty="0" err="1" smtClean="0">
                <a:solidFill>
                  <a:srgbClr val="404040"/>
                </a:solidFill>
                <a:latin typeface="標楷體" panose="03000509000000000000" pitchFamily="65" charset="-120"/>
                <a:ea typeface="標楷體" panose="03000509000000000000" pitchFamily="65" charset="-120"/>
                <a:cs typeface="Microsoft YaHei"/>
              </a:rPr>
              <a:t>專業協助者</a:t>
            </a:r>
            <a:r>
              <a:rPr sz="2800" b="1" spc="-5" dirty="0" err="1">
                <a:solidFill>
                  <a:srgbClr val="404040"/>
                </a:solidFill>
                <a:latin typeface="標楷體" panose="03000509000000000000" pitchFamily="65" charset="-120"/>
                <a:ea typeface="標楷體" panose="03000509000000000000" pitchFamily="65" charset="-120"/>
                <a:cs typeface="Microsoft YaHei"/>
              </a:rPr>
              <a:t>：</a:t>
            </a:r>
            <a:r>
              <a:rPr sz="2800" spc="-5" dirty="0" err="1">
                <a:solidFill>
                  <a:srgbClr val="404040"/>
                </a:solidFill>
                <a:latin typeface="標楷體" panose="03000509000000000000" pitchFamily="65" charset="-120"/>
                <a:ea typeface="標楷體" panose="03000509000000000000" pitchFamily="65" charset="-120"/>
                <a:cs typeface="PMingLiU"/>
              </a:rPr>
              <a:t>根據本方案之原則，</a:t>
            </a:r>
            <a:r>
              <a:rPr sz="2800" spc="-5" dirty="0" err="1" smtClean="0">
                <a:solidFill>
                  <a:srgbClr val="FF0000"/>
                </a:solidFill>
                <a:latin typeface="標楷體" panose="03000509000000000000" pitchFamily="65" charset="-120"/>
                <a:ea typeface="標楷體" panose="03000509000000000000" pitchFamily="65" charset="-120"/>
                <a:cs typeface="PMingLiU"/>
              </a:rPr>
              <a:t>協助學校推動經營計畫</a:t>
            </a:r>
            <a:r>
              <a:rPr sz="2800" spc="-5" dirty="0" err="1">
                <a:solidFill>
                  <a:srgbClr val="FF0000"/>
                </a:solidFill>
                <a:latin typeface="標楷體" panose="03000509000000000000" pitchFamily="65" charset="-120"/>
                <a:ea typeface="標楷體" panose="03000509000000000000" pitchFamily="65" charset="-120"/>
                <a:cs typeface="PMingLiU"/>
              </a:rPr>
              <a:t>、改善現況和發展學校特色</a:t>
            </a:r>
            <a:r>
              <a:rPr sz="2800" spc="-5" dirty="0">
                <a:solidFill>
                  <a:srgbClr val="404040"/>
                </a:solidFill>
                <a:latin typeface="標楷體" panose="03000509000000000000" pitchFamily="65" charset="-120"/>
                <a:ea typeface="標楷體" panose="03000509000000000000" pitchFamily="65" charset="-120"/>
                <a:cs typeface="PMingLiU"/>
              </a:rPr>
              <a:t>。</a:t>
            </a:r>
            <a:endParaRPr sz="2800" dirty="0">
              <a:solidFill>
                <a:prstClr val="black"/>
              </a:solidFill>
              <a:latin typeface="標楷體" panose="03000509000000000000" pitchFamily="65" charset="-120"/>
              <a:ea typeface="標楷體" panose="03000509000000000000" pitchFamily="65" charset="-120"/>
              <a:cs typeface="PMingLiU"/>
            </a:endParaRPr>
          </a:p>
          <a:p>
            <a:pPr marL="469265" marR="5080" indent="-457200">
              <a:lnSpc>
                <a:spcPct val="99700"/>
              </a:lnSpc>
              <a:buFont typeface="Wingdings" panose="05000000000000000000" pitchFamily="2" charset="2"/>
              <a:buChar char="Ø"/>
            </a:pPr>
            <a:r>
              <a:rPr sz="2800" b="1" dirty="0" smtClean="0">
                <a:solidFill>
                  <a:srgbClr val="404040"/>
                </a:solidFill>
                <a:latin typeface="標楷體" panose="03000509000000000000" pitchFamily="65" charset="-120"/>
                <a:ea typeface="標楷體" panose="03000509000000000000" pitchFamily="65" charset="-120"/>
                <a:cs typeface="Microsoft YaHei"/>
              </a:rPr>
              <a:t>溝通引導者</a:t>
            </a:r>
            <a:r>
              <a:rPr sz="2800" b="1" spc="-5" dirty="0">
                <a:solidFill>
                  <a:srgbClr val="404040"/>
                </a:solidFill>
                <a:latin typeface="標楷體" panose="03000509000000000000" pitchFamily="65" charset="-120"/>
                <a:ea typeface="標楷體" panose="03000509000000000000" pitchFamily="65" charset="-120"/>
                <a:cs typeface="Microsoft YaHei"/>
              </a:rPr>
              <a:t>：</a:t>
            </a:r>
            <a:r>
              <a:rPr sz="2800" spc="-5" dirty="0">
                <a:solidFill>
                  <a:srgbClr val="404040"/>
                </a:solidFill>
                <a:latin typeface="標楷體" panose="03000509000000000000" pitchFamily="65" charset="-120"/>
                <a:ea typeface="標楷體" panose="03000509000000000000" pitchFamily="65" charset="-120"/>
                <a:cs typeface="PMingLiU"/>
              </a:rPr>
              <a:t>輔導委員可</a:t>
            </a:r>
            <a:r>
              <a:rPr sz="2800" spc="-5" dirty="0">
                <a:solidFill>
                  <a:srgbClr val="FF0000"/>
                </a:solidFill>
                <a:latin typeface="標楷體" panose="03000509000000000000" pitchFamily="65" charset="-120"/>
                <a:ea typeface="標楷體" panose="03000509000000000000" pitchFamily="65" charset="-120"/>
                <a:cs typeface="PMingLiU"/>
              </a:rPr>
              <a:t>幫助學校進行內部溝通</a:t>
            </a:r>
            <a:r>
              <a:rPr sz="2800" spc="-5" dirty="0">
                <a:solidFill>
                  <a:srgbClr val="404040"/>
                </a:solidFill>
                <a:latin typeface="標楷體" panose="03000509000000000000" pitchFamily="65" charset="-120"/>
                <a:ea typeface="標楷體" panose="03000509000000000000" pitchFamily="65" charset="-120"/>
                <a:cs typeface="PMingLiU"/>
              </a:rPr>
              <a:t>，</a:t>
            </a:r>
            <a:r>
              <a:rPr sz="2800" spc="-5" dirty="0" smtClean="0">
                <a:solidFill>
                  <a:srgbClr val="404040"/>
                </a:solidFill>
                <a:latin typeface="標楷體" panose="03000509000000000000" pitchFamily="65" charset="-120"/>
                <a:ea typeface="標楷體" panose="03000509000000000000" pitchFamily="65" charset="-120"/>
                <a:cs typeface="PMingLiU"/>
              </a:rPr>
              <a:t>鼓勵學校主動提問</a:t>
            </a:r>
            <a:r>
              <a:rPr sz="2800" spc="-5" dirty="0">
                <a:solidFill>
                  <a:srgbClr val="404040"/>
                </a:solidFill>
                <a:latin typeface="標楷體" panose="03000509000000000000" pitchFamily="65" charset="-120"/>
                <a:ea typeface="標楷體" panose="03000509000000000000" pitchFamily="65" charset="-120"/>
                <a:cs typeface="PMingLiU"/>
              </a:rPr>
              <a:t>，藉由諮詢與輔導</a:t>
            </a:r>
            <a:r>
              <a:rPr sz="2800" dirty="0">
                <a:solidFill>
                  <a:srgbClr val="404040"/>
                </a:solidFill>
                <a:latin typeface="標楷體" panose="03000509000000000000" pitchFamily="65" charset="-120"/>
                <a:ea typeface="標楷體" panose="03000509000000000000" pitchFamily="65" charset="-120"/>
                <a:cs typeface="PMingLiU"/>
              </a:rPr>
              <a:t>之</a:t>
            </a:r>
            <a:r>
              <a:rPr sz="2800" spc="-5" dirty="0">
                <a:solidFill>
                  <a:srgbClr val="404040"/>
                </a:solidFill>
                <a:latin typeface="標楷體" panose="03000509000000000000" pitchFamily="65" charset="-120"/>
                <a:ea typeface="標楷體" panose="03000509000000000000" pitchFamily="65" charset="-120"/>
                <a:cs typeface="PMingLiU"/>
              </a:rPr>
              <a:t>功能</a:t>
            </a:r>
            <a:r>
              <a:rPr sz="2800" dirty="0">
                <a:solidFill>
                  <a:srgbClr val="404040"/>
                </a:solidFill>
                <a:latin typeface="標楷體" panose="03000509000000000000" pitchFamily="65" charset="-120"/>
                <a:ea typeface="標楷體" panose="03000509000000000000" pitchFamily="65" charset="-120"/>
                <a:cs typeface="PMingLiU"/>
              </a:rPr>
              <a:t>，</a:t>
            </a:r>
            <a:r>
              <a:rPr sz="2800" spc="-5" dirty="0" smtClean="0">
                <a:solidFill>
                  <a:srgbClr val="404040"/>
                </a:solidFill>
                <a:latin typeface="標楷體" panose="03000509000000000000" pitchFamily="65" charset="-120"/>
                <a:ea typeface="標楷體" panose="03000509000000000000" pitchFamily="65" charset="-120"/>
                <a:cs typeface="PMingLiU"/>
              </a:rPr>
              <a:t>使學</a:t>
            </a:r>
            <a:r>
              <a:rPr sz="2800" dirty="0" smtClean="0">
                <a:solidFill>
                  <a:srgbClr val="404040"/>
                </a:solidFill>
                <a:latin typeface="標楷體" panose="03000509000000000000" pitchFamily="65" charset="-120"/>
                <a:ea typeface="標楷體" panose="03000509000000000000" pitchFamily="65" charset="-120"/>
                <a:cs typeface="PMingLiU"/>
              </a:rPr>
              <a:t>校</a:t>
            </a:r>
            <a:r>
              <a:rPr sz="2800" spc="-5" dirty="0" smtClean="0">
                <a:solidFill>
                  <a:srgbClr val="404040"/>
                </a:solidFill>
                <a:latin typeface="標楷體" panose="03000509000000000000" pitchFamily="65" charset="-120"/>
                <a:ea typeface="標楷體" panose="03000509000000000000" pitchFamily="65" charset="-120"/>
                <a:cs typeface="PMingLiU"/>
              </a:rPr>
              <a:t>有機會聽取外界意見</a:t>
            </a:r>
            <a:r>
              <a:rPr sz="2800" spc="-5" dirty="0">
                <a:solidFill>
                  <a:srgbClr val="404040"/>
                </a:solidFill>
                <a:latin typeface="標楷體" panose="03000509000000000000" pitchFamily="65" charset="-120"/>
                <a:ea typeface="標楷體" panose="03000509000000000000" pitchFamily="65" charset="-120"/>
                <a:cs typeface="PMingLiU"/>
              </a:rPr>
              <a:t>，進行組織溝通</a:t>
            </a:r>
            <a:r>
              <a:rPr sz="2800" dirty="0">
                <a:solidFill>
                  <a:srgbClr val="404040"/>
                </a:solidFill>
                <a:latin typeface="標楷體" panose="03000509000000000000" pitchFamily="65" charset="-120"/>
                <a:ea typeface="標楷體" panose="03000509000000000000" pitchFamily="65" charset="-120"/>
                <a:cs typeface="PMingLiU"/>
              </a:rPr>
              <a:t>，</a:t>
            </a:r>
            <a:r>
              <a:rPr sz="2800" spc="-5" dirty="0" smtClean="0">
                <a:solidFill>
                  <a:srgbClr val="404040"/>
                </a:solidFill>
                <a:latin typeface="標楷體" panose="03000509000000000000" pitchFamily="65" charset="-120"/>
                <a:ea typeface="標楷體" panose="03000509000000000000" pitchFamily="65" charset="-120"/>
                <a:cs typeface="PMingLiU"/>
              </a:rPr>
              <a:t>建立</a:t>
            </a:r>
            <a:r>
              <a:rPr sz="2800" dirty="0" smtClean="0">
                <a:solidFill>
                  <a:srgbClr val="404040"/>
                </a:solidFill>
                <a:latin typeface="標楷體" panose="03000509000000000000" pitchFamily="65" charset="-120"/>
                <a:ea typeface="標楷體" panose="03000509000000000000" pitchFamily="65" charset="-120"/>
                <a:cs typeface="PMingLiU"/>
              </a:rPr>
              <a:t>或</a:t>
            </a:r>
            <a:r>
              <a:rPr sz="2800" spc="-5" dirty="0" smtClean="0">
                <a:solidFill>
                  <a:srgbClr val="404040"/>
                </a:solidFill>
                <a:latin typeface="標楷體" panose="03000509000000000000" pitchFamily="65" charset="-120"/>
                <a:ea typeface="標楷體" panose="03000509000000000000" pitchFamily="65" charset="-120"/>
                <a:cs typeface="PMingLiU"/>
              </a:rPr>
              <a:t>調整</a:t>
            </a:r>
            <a:r>
              <a:rPr sz="2800" dirty="0" smtClean="0">
                <a:solidFill>
                  <a:srgbClr val="404040"/>
                </a:solidFill>
                <a:latin typeface="標楷體" panose="03000509000000000000" pitchFamily="65" charset="-120"/>
                <a:ea typeface="標楷體" panose="03000509000000000000" pitchFamily="65" charset="-120"/>
                <a:cs typeface="PMingLiU"/>
              </a:rPr>
              <a:t>辦</a:t>
            </a:r>
            <a:r>
              <a:rPr sz="2800" spc="-5" dirty="0" smtClean="0">
                <a:solidFill>
                  <a:srgbClr val="404040"/>
                </a:solidFill>
                <a:latin typeface="標楷體" panose="03000509000000000000" pitchFamily="65" charset="-120"/>
                <a:ea typeface="標楷體" panose="03000509000000000000" pitchFamily="65" charset="-120"/>
                <a:cs typeface="PMingLiU"/>
              </a:rPr>
              <a:t>學</a:t>
            </a:r>
            <a:r>
              <a:rPr sz="2800" spc="-10" dirty="0" smtClean="0">
                <a:solidFill>
                  <a:srgbClr val="404040"/>
                </a:solidFill>
                <a:latin typeface="標楷體" panose="03000509000000000000" pitchFamily="65" charset="-120"/>
                <a:ea typeface="標楷體" panose="03000509000000000000" pitchFamily="65" charset="-120"/>
                <a:cs typeface="PMingLiU"/>
              </a:rPr>
              <a:t>觀念</a:t>
            </a:r>
            <a:r>
              <a:rPr sz="2800" spc="-10" dirty="0">
                <a:solidFill>
                  <a:srgbClr val="404040"/>
                </a:solidFill>
                <a:latin typeface="標楷體" panose="03000509000000000000" pitchFamily="65" charset="-120"/>
                <a:ea typeface="標楷體" panose="03000509000000000000" pitchFamily="65" charset="-120"/>
                <a:cs typeface="PMingLiU"/>
              </a:rPr>
              <a:t>，著重於發展策略與加強執行</a:t>
            </a:r>
            <a:r>
              <a:rPr sz="2800" dirty="0">
                <a:solidFill>
                  <a:srgbClr val="404040"/>
                </a:solidFill>
                <a:latin typeface="標楷體" panose="03000509000000000000" pitchFamily="65" charset="-120"/>
                <a:ea typeface="標楷體" panose="03000509000000000000" pitchFamily="65" charset="-120"/>
                <a:cs typeface="PMingLiU"/>
              </a:rPr>
              <a:t>力</a:t>
            </a:r>
            <a:r>
              <a:rPr sz="2800" spc="-10" dirty="0">
                <a:solidFill>
                  <a:srgbClr val="404040"/>
                </a:solidFill>
                <a:latin typeface="標楷體" panose="03000509000000000000" pitchFamily="65" charset="-120"/>
                <a:ea typeface="標楷體" panose="03000509000000000000" pitchFamily="65" charset="-120"/>
                <a:cs typeface="PMingLiU"/>
              </a:rPr>
              <a:t>，</a:t>
            </a:r>
            <a:r>
              <a:rPr sz="2800" spc="-10" dirty="0" smtClean="0">
                <a:solidFill>
                  <a:srgbClr val="404040"/>
                </a:solidFill>
                <a:latin typeface="標楷體" panose="03000509000000000000" pitchFamily="65" charset="-120"/>
                <a:ea typeface="標楷體" panose="03000509000000000000" pitchFamily="65" charset="-120"/>
                <a:cs typeface="PMingLiU"/>
              </a:rPr>
              <a:t>達</a:t>
            </a:r>
            <a:r>
              <a:rPr sz="2800" dirty="0" smtClean="0">
                <a:solidFill>
                  <a:srgbClr val="404040"/>
                </a:solidFill>
                <a:latin typeface="標楷體" panose="03000509000000000000" pitchFamily="65" charset="-120"/>
                <a:ea typeface="標楷體" panose="03000509000000000000" pitchFamily="65" charset="-120"/>
                <a:cs typeface="PMingLiU"/>
              </a:rPr>
              <a:t>成</a:t>
            </a:r>
            <a:r>
              <a:rPr sz="2800" spc="-10" dirty="0" smtClean="0">
                <a:solidFill>
                  <a:srgbClr val="404040"/>
                </a:solidFill>
                <a:latin typeface="標楷體" panose="03000509000000000000" pitchFamily="65" charset="-120"/>
                <a:ea typeface="標楷體" panose="03000509000000000000" pitchFamily="65" charset="-120"/>
                <a:cs typeface="PMingLiU"/>
              </a:rPr>
              <a:t>推動</a:t>
            </a:r>
            <a:r>
              <a:rPr sz="2800" dirty="0" smtClean="0">
                <a:solidFill>
                  <a:srgbClr val="404040"/>
                </a:solidFill>
                <a:latin typeface="標楷體" panose="03000509000000000000" pitchFamily="65" charset="-120"/>
                <a:ea typeface="標楷體" panose="03000509000000000000" pitchFamily="65" charset="-120"/>
                <a:cs typeface="PMingLiU"/>
              </a:rPr>
              <a:t>優</a:t>
            </a:r>
            <a:r>
              <a:rPr sz="2800" spc="-5" dirty="0" smtClean="0">
                <a:solidFill>
                  <a:srgbClr val="404040"/>
                </a:solidFill>
                <a:latin typeface="標楷體" panose="03000509000000000000" pitchFamily="65" charset="-120"/>
                <a:ea typeface="標楷體" panose="03000509000000000000" pitchFamily="65" charset="-120"/>
                <a:cs typeface="PMingLiU"/>
              </a:rPr>
              <a:t>質化之共識</a:t>
            </a:r>
            <a:r>
              <a:rPr sz="2800" spc="-5" dirty="0">
                <a:solidFill>
                  <a:srgbClr val="404040"/>
                </a:solidFill>
                <a:latin typeface="標楷體" panose="03000509000000000000" pitchFamily="65" charset="-120"/>
                <a:ea typeface="標楷體" panose="03000509000000000000" pitchFamily="65" charset="-120"/>
                <a:cs typeface="PMingLiU"/>
              </a:rPr>
              <a:t>。</a:t>
            </a:r>
            <a:endParaRPr sz="2800" dirty="0">
              <a:solidFill>
                <a:prstClr val="black"/>
              </a:solidFill>
              <a:latin typeface="標楷體" panose="03000509000000000000" pitchFamily="65" charset="-120"/>
              <a:ea typeface="標楷體" panose="03000509000000000000" pitchFamily="65" charset="-120"/>
              <a:cs typeface="PMingLiU"/>
            </a:endParaRPr>
          </a:p>
          <a:p>
            <a:pPr marL="469265" marR="6350" indent="-457200">
              <a:lnSpc>
                <a:spcPct val="99400"/>
              </a:lnSpc>
              <a:buFont typeface="Wingdings" panose="05000000000000000000" pitchFamily="2" charset="2"/>
              <a:buChar char="Ø"/>
            </a:pPr>
            <a:r>
              <a:rPr sz="2800" b="1" dirty="0" err="1" smtClean="0">
                <a:solidFill>
                  <a:srgbClr val="404040"/>
                </a:solidFill>
                <a:latin typeface="標楷體" panose="03000509000000000000" pitchFamily="65" charset="-120"/>
                <a:ea typeface="標楷體" panose="03000509000000000000" pitchFamily="65" charset="-120"/>
                <a:cs typeface="Microsoft YaHei"/>
              </a:rPr>
              <a:t>夥伴對話者</a:t>
            </a:r>
            <a:r>
              <a:rPr sz="2800" b="1" spc="-5" dirty="0" err="1">
                <a:solidFill>
                  <a:srgbClr val="404040"/>
                </a:solidFill>
                <a:latin typeface="標楷體" panose="03000509000000000000" pitchFamily="65" charset="-120"/>
                <a:ea typeface="標楷體" panose="03000509000000000000" pitchFamily="65" charset="-120"/>
                <a:cs typeface="Microsoft YaHei"/>
              </a:rPr>
              <a:t>：</a:t>
            </a:r>
            <a:r>
              <a:rPr sz="2800" spc="-5" dirty="0" err="1" smtClean="0">
                <a:solidFill>
                  <a:srgbClr val="404040"/>
                </a:solidFill>
                <a:latin typeface="標楷體" panose="03000509000000000000" pitchFamily="65" charset="-120"/>
                <a:ea typeface="標楷體" panose="03000509000000000000" pitchFamily="65" charset="-120"/>
                <a:cs typeface="PMingLiU"/>
              </a:rPr>
              <a:t>輔導委員和學校參與者針對子計畫執行</a:t>
            </a:r>
            <a:r>
              <a:rPr sz="2800" spc="-10" dirty="0" err="1" smtClean="0">
                <a:solidFill>
                  <a:srgbClr val="404040"/>
                </a:solidFill>
                <a:latin typeface="標楷體" panose="03000509000000000000" pitchFamily="65" charset="-120"/>
                <a:ea typeface="標楷體" panose="03000509000000000000" pitchFamily="65" charset="-120"/>
                <a:cs typeface="PMingLiU"/>
              </a:rPr>
              <a:t>進行對話</a:t>
            </a:r>
            <a:r>
              <a:rPr sz="2800" spc="-10" dirty="0" err="1">
                <a:solidFill>
                  <a:srgbClr val="404040"/>
                </a:solidFill>
                <a:latin typeface="標楷體" panose="03000509000000000000" pitchFamily="65" charset="-120"/>
                <a:ea typeface="標楷體" panose="03000509000000000000" pitchFamily="65" charset="-120"/>
                <a:cs typeface="PMingLiU"/>
              </a:rPr>
              <a:t>，協助其反思、修正、盤</a:t>
            </a:r>
            <a:r>
              <a:rPr sz="2800" dirty="0" err="1">
                <a:solidFill>
                  <a:srgbClr val="404040"/>
                </a:solidFill>
                <a:latin typeface="標楷體" panose="03000509000000000000" pitchFamily="65" charset="-120"/>
                <a:ea typeface="標楷體" panose="03000509000000000000" pitchFamily="65" charset="-120"/>
                <a:cs typeface="PMingLiU"/>
              </a:rPr>
              <a:t>整</a:t>
            </a:r>
            <a:r>
              <a:rPr sz="2800" spc="-10" dirty="0" err="1">
                <a:solidFill>
                  <a:srgbClr val="404040"/>
                </a:solidFill>
                <a:latin typeface="標楷體" panose="03000509000000000000" pitchFamily="65" charset="-120"/>
                <a:ea typeface="標楷體" panose="03000509000000000000" pitchFamily="65" charset="-120"/>
                <a:cs typeface="PMingLiU"/>
              </a:rPr>
              <a:t>及聚</a:t>
            </a:r>
            <a:r>
              <a:rPr sz="2800" dirty="0" err="1">
                <a:solidFill>
                  <a:srgbClr val="404040"/>
                </a:solidFill>
                <a:latin typeface="標楷體" panose="03000509000000000000" pitchFamily="65" charset="-120"/>
                <a:ea typeface="標楷體" panose="03000509000000000000" pitchFamily="65" charset="-120"/>
                <a:cs typeface="PMingLiU"/>
              </a:rPr>
              <a:t>焦</a:t>
            </a:r>
            <a:r>
              <a:rPr sz="2800" spc="-10" dirty="0" err="1">
                <a:solidFill>
                  <a:srgbClr val="404040"/>
                </a:solidFill>
                <a:latin typeface="標楷體" panose="03000509000000000000" pitchFamily="65" charset="-120"/>
                <a:ea typeface="標楷體" panose="03000509000000000000" pitchFamily="65" charset="-120"/>
                <a:cs typeface="PMingLiU"/>
              </a:rPr>
              <a:t>，</a:t>
            </a:r>
            <a:r>
              <a:rPr sz="2800" spc="-10" dirty="0" err="1" smtClean="0">
                <a:solidFill>
                  <a:srgbClr val="404040"/>
                </a:solidFill>
                <a:latin typeface="標楷體" panose="03000509000000000000" pitchFamily="65" charset="-120"/>
                <a:ea typeface="標楷體" panose="03000509000000000000" pitchFamily="65" charset="-120"/>
                <a:cs typeface="PMingLiU"/>
              </a:rPr>
              <a:t>而</a:t>
            </a:r>
            <a:r>
              <a:rPr sz="2800" dirty="0" err="1" smtClean="0">
                <a:solidFill>
                  <a:srgbClr val="404040"/>
                </a:solidFill>
                <a:latin typeface="標楷體" panose="03000509000000000000" pitchFamily="65" charset="-120"/>
                <a:ea typeface="標楷體" panose="03000509000000000000" pitchFamily="65" charset="-120"/>
                <a:cs typeface="PMingLiU"/>
              </a:rPr>
              <a:t>非</a:t>
            </a:r>
            <a:r>
              <a:rPr sz="2800" spc="-5" dirty="0" err="1" smtClean="0">
                <a:solidFill>
                  <a:srgbClr val="404040"/>
                </a:solidFill>
                <a:latin typeface="標楷體" panose="03000509000000000000" pitchFamily="65" charset="-120"/>
                <a:ea typeface="標楷體" panose="03000509000000000000" pitchFamily="65" charset="-120"/>
                <a:cs typeface="PMingLiU"/>
              </a:rPr>
              <a:t>扮演考核或績效評鑑之角色</a:t>
            </a:r>
            <a:r>
              <a:rPr sz="2800" spc="-5" dirty="0">
                <a:solidFill>
                  <a:srgbClr val="404040"/>
                </a:solidFill>
                <a:latin typeface="標楷體" panose="03000509000000000000" pitchFamily="65" charset="-120"/>
                <a:ea typeface="標楷體" panose="03000509000000000000" pitchFamily="65" charset="-120"/>
                <a:cs typeface="PMingLiU"/>
              </a:rPr>
              <a:t>。</a:t>
            </a:r>
            <a:endParaRPr sz="2800" dirty="0">
              <a:solidFill>
                <a:prstClr val="black"/>
              </a:solidFill>
              <a:latin typeface="標楷體" panose="03000509000000000000" pitchFamily="65" charset="-120"/>
              <a:ea typeface="標楷體" panose="03000509000000000000" pitchFamily="65" charset="-120"/>
              <a:cs typeface="PMingLiU"/>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65</a:t>
            </a:fld>
            <a:endParaRPr lang="zh-TW" altLang="en-US"/>
          </a:p>
        </p:txBody>
      </p:sp>
    </p:spTree>
    <p:extLst>
      <p:ext uri="{BB962C8B-B14F-4D97-AF65-F5344CB8AC3E}">
        <p14:creationId xmlns:p14="http://schemas.microsoft.com/office/powerpoint/2010/main" val="30865089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8540" y="421513"/>
            <a:ext cx="7633334" cy="4072397"/>
          </a:xfrm>
          <a:prstGeom prst="rect">
            <a:avLst/>
          </a:prstGeom>
        </p:spPr>
        <p:txBody>
          <a:bodyPr vert="horz" wrap="square" lIns="0" tIns="0" rIns="0" bIns="0" rtlCol="0">
            <a:spAutoFit/>
          </a:bodyPr>
          <a:lstStyle/>
          <a:p>
            <a:r>
              <a:rPr lang="zh-TW" altLang="en-US" sz="4000" b="1" spc="-114" dirty="0" smtClean="0">
                <a:solidFill>
                  <a:srgbClr val="006600"/>
                </a:solidFill>
                <a:latin typeface="標楷體" panose="03000509000000000000" pitchFamily="65" charset="-120"/>
                <a:ea typeface="標楷體" panose="03000509000000000000" pitchFamily="65" charset="-120"/>
                <a:cs typeface="Courier New"/>
              </a:rPr>
              <a:t>   </a:t>
            </a:r>
            <a:r>
              <a:rPr lang="en-US" altLang="zh-TW" sz="4000" b="1" spc="-114" dirty="0" err="1" smtClean="0">
                <a:solidFill>
                  <a:srgbClr val="006600"/>
                </a:solidFill>
                <a:latin typeface="標楷體" panose="03000509000000000000" pitchFamily="65" charset="-120"/>
                <a:ea typeface="標楷體" panose="03000509000000000000" pitchFamily="65" charset="-120"/>
                <a:cs typeface="Courier New"/>
              </a:rPr>
              <a:t>SAP</a:t>
            </a:r>
            <a:r>
              <a:rPr sz="4000" b="1" dirty="0" err="1" smtClean="0">
                <a:solidFill>
                  <a:srgbClr val="006600"/>
                </a:solidFill>
                <a:latin typeface="標楷體" panose="03000509000000000000" pitchFamily="65" charset="-120"/>
                <a:ea typeface="標楷體" panose="03000509000000000000" pitchFamily="65" charset="-120"/>
                <a:cs typeface="Malgun Gothic"/>
              </a:rPr>
              <a:t>專家輔導之安排</a:t>
            </a:r>
            <a:endParaRPr sz="4000" dirty="0">
              <a:solidFill>
                <a:prstClr val="black"/>
              </a:solidFill>
              <a:latin typeface="標楷體" panose="03000509000000000000" pitchFamily="65" charset="-120"/>
              <a:ea typeface="標楷體" panose="03000509000000000000" pitchFamily="65" charset="-120"/>
              <a:cs typeface="Malgun Gothic"/>
            </a:endParaRPr>
          </a:p>
          <a:p>
            <a:pPr marL="583565" marR="5080" indent="-571500" algn="just">
              <a:lnSpc>
                <a:spcPct val="120000"/>
              </a:lnSpc>
              <a:buFont typeface="Wingdings" panose="05000000000000000000" pitchFamily="2" charset="2"/>
              <a:buChar char="Ø"/>
            </a:pPr>
            <a:r>
              <a:rPr sz="3600" spc="-5" dirty="0" smtClean="0">
                <a:solidFill>
                  <a:prstClr val="black"/>
                </a:solidFill>
                <a:latin typeface="標楷體" panose="03000509000000000000" pitchFamily="65" charset="-120"/>
                <a:ea typeface="標楷體" panose="03000509000000000000" pitchFamily="65" charset="-120"/>
                <a:cs typeface="PMingLiU"/>
              </a:rPr>
              <a:t>由本部就審查結果聘請</a:t>
            </a:r>
            <a:r>
              <a:rPr sz="3600" spc="-5" dirty="0">
                <a:solidFill>
                  <a:prstClr val="black"/>
                </a:solidFill>
                <a:latin typeface="標楷體" panose="03000509000000000000" pitchFamily="65" charset="-120"/>
                <a:ea typeface="標楷體" panose="03000509000000000000" pitchFamily="65" charset="-120"/>
                <a:cs typeface="Microsoft JhengHei"/>
              </a:rPr>
              <a:t>1-3</a:t>
            </a:r>
            <a:r>
              <a:rPr sz="3600" spc="-5" dirty="0" smtClean="0">
                <a:solidFill>
                  <a:prstClr val="black"/>
                </a:solidFill>
                <a:latin typeface="標楷體" panose="03000509000000000000" pitchFamily="65" charset="-120"/>
                <a:ea typeface="標楷體" panose="03000509000000000000" pitchFamily="65" charset="-120"/>
                <a:cs typeface="PMingLiU"/>
              </a:rPr>
              <a:t>位學者專</a:t>
            </a:r>
            <a:r>
              <a:rPr sz="3600" dirty="0" smtClean="0">
                <a:solidFill>
                  <a:prstClr val="black"/>
                </a:solidFill>
                <a:latin typeface="標楷體" panose="03000509000000000000" pitchFamily="65" charset="-120"/>
                <a:ea typeface="標楷體" panose="03000509000000000000" pitchFamily="65" charset="-120"/>
                <a:cs typeface="PMingLiU"/>
              </a:rPr>
              <a:t>家及校長組成輔導小組</a:t>
            </a:r>
            <a:r>
              <a:rPr sz="3600" dirty="0">
                <a:solidFill>
                  <a:prstClr val="black"/>
                </a:solidFill>
                <a:latin typeface="標楷體" panose="03000509000000000000" pitchFamily="65" charset="-120"/>
                <a:ea typeface="標楷體" panose="03000509000000000000" pitchFamily="65" charset="-120"/>
                <a:cs typeface="PMingLiU"/>
              </a:rPr>
              <a:t>，</a:t>
            </a:r>
            <a:r>
              <a:rPr sz="3600" dirty="0" smtClean="0">
                <a:solidFill>
                  <a:prstClr val="black"/>
                </a:solidFill>
                <a:latin typeface="標楷體" panose="03000509000000000000" pitchFamily="65" charset="-120"/>
                <a:ea typeface="標楷體" panose="03000509000000000000" pitchFamily="65" charset="-120"/>
                <a:cs typeface="PMingLiU"/>
              </a:rPr>
              <a:t>學校每一學期應視計畫需求由本部安排或自行邀請專家到校輔導</a:t>
            </a:r>
            <a:r>
              <a:rPr sz="3600" dirty="0">
                <a:solidFill>
                  <a:prstClr val="black"/>
                </a:solidFill>
                <a:latin typeface="標楷體" panose="03000509000000000000" pitchFamily="65" charset="-120"/>
                <a:ea typeface="標楷體" panose="03000509000000000000" pitchFamily="65" charset="-120"/>
                <a:cs typeface="PMingLiU"/>
              </a:rPr>
              <a:t>。</a:t>
            </a:r>
          </a:p>
          <a:p>
            <a:pPr marL="584200" indent="-571500">
              <a:spcBef>
                <a:spcPts val="1860"/>
              </a:spcBef>
              <a:buFont typeface="Wingdings" panose="05000000000000000000" pitchFamily="2" charset="2"/>
              <a:buChar char="Ø"/>
            </a:pPr>
            <a:r>
              <a:rPr sz="3600" dirty="0" err="1" smtClean="0">
                <a:solidFill>
                  <a:srgbClr val="FF0000"/>
                </a:solidFill>
                <a:latin typeface="標楷體" panose="03000509000000000000" pitchFamily="65" charset="-120"/>
                <a:ea typeface="標楷體" panose="03000509000000000000" pitchFamily="65" charset="-120"/>
                <a:cs typeface="PMingLiU"/>
              </a:rPr>
              <a:t>每所學校都需安排專家諮詢輔導</a:t>
            </a:r>
            <a:r>
              <a:rPr sz="3600" dirty="0">
                <a:solidFill>
                  <a:srgbClr val="FF0000"/>
                </a:solidFill>
                <a:latin typeface="標楷體" panose="03000509000000000000" pitchFamily="65" charset="-120"/>
                <a:ea typeface="標楷體" panose="03000509000000000000" pitchFamily="65" charset="-120"/>
                <a:cs typeface="PMingLiU"/>
              </a:rPr>
              <a:t>。</a:t>
            </a:r>
            <a:endParaRPr sz="3600" dirty="0">
              <a:solidFill>
                <a:prstClr val="black"/>
              </a:solidFill>
              <a:latin typeface="標楷體" panose="03000509000000000000" pitchFamily="65" charset="-120"/>
              <a:ea typeface="標楷體" panose="03000509000000000000" pitchFamily="65" charset="-120"/>
              <a:cs typeface="PMingLiU"/>
            </a:endParaRPr>
          </a:p>
        </p:txBody>
      </p:sp>
      <p:sp>
        <p:nvSpPr>
          <p:cNvPr id="4" name="投影片編號版面配置區 3"/>
          <p:cNvSpPr>
            <a:spLocks noGrp="1"/>
          </p:cNvSpPr>
          <p:nvPr>
            <p:ph type="sldNum" sz="quarter" idx="7"/>
          </p:nvPr>
        </p:nvSpPr>
        <p:spPr/>
        <p:txBody>
          <a:bodyPr/>
          <a:lstStyle/>
          <a:p>
            <a:fld id="{B6F15528-21DE-4FAA-801E-634DDDAF4B2B}" type="slidenum">
              <a:rPr lang="en-US" altLang="zh-TW" smtClean="0">
                <a:solidFill>
                  <a:prstClr val="black">
                    <a:tint val="75000"/>
                  </a:prstClr>
                </a:solidFill>
              </a:rPr>
              <a:pPr/>
              <a:t>66</a:t>
            </a:fld>
            <a:endParaRPr lang="en-US" altLang="zh-TW">
              <a:solidFill>
                <a:prstClr val="black">
                  <a:tint val="75000"/>
                </a:prstClr>
              </a:solidFill>
            </a:endParaRPr>
          </a:p>
        </p:txBody>
      </p:sp>
    </p:spTree>
    <p:extLst>
      <p:ext uri="{BB962C8B-B14F-4D97-AF65-F5344CB8AC3E}">
        <p14:creationId xmlns:p14="http://schemas.microsoft.com/office/powerpoint/2010/main" val="30007682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802085"/>
            <a:ext cx="7772400" cy="615553"/>
          </a:xfrm>
          <a:prstGeom prst="rect">
            <a:avLst/>
          </a:prstGeom>
        </p:spPr>
        <p:txBody>
          <a:bodyPr vert="horz" wrap="square" lIns="0" tIns="0" rIns="0" bIns="0" rtlCol="0">
            <a:spAutoFit/>
          </a:bodyPr>
          <a:lstStyle/>
          <a:p>
            <a:pPr>
              <a:lnSpc>
                <a:spcPct val="100000"/>
              </a:lnSpc>
            </a:pPr>
            <a:r>
              <a:rPr lang="zh-TW" altLang="en-US" b="1" spc="-114" dirty="0" smtClean="0">
                <a:solidFill>
                  <a:srgbClr val="006600"/>
                </a:solidFill>
                <a:latin typeface="標楷體" panose="03000509000000000000" pitchFamily="65" charset="-120"/>
                <a:ea typeface="標楷體" panose="03000509000000000000" pitchFamily="65" charset="-120"/>
                <a:cs typeface="Courier New"/>
              </a:rPr>
              <a:t> </a:t>
            </a:r>
            <a:r>
              <a:rPr b="1" spc="-114" dirty="0" err="1" smtClean="0">
                <a:solidFill>
                  <a:srgbClr val="006600"/>
                </a:solidFill>
                <a:latin typeface="標楷體" panose="03000509000000000000" pitchFamily="65" charset="-120"/>
                <a:ea typeface="標楷體" panose="03000509000000000000" pitchFamily="65" charset="-120"/>
                <a:cs typeface="Courier New"/>
              </a:rPr>
              <a:t>SAP</a:t>
            </a:r>
            <a:r>
              <a:rPr b="1" spc="-114" dirty="0" err="1">
                <a:solidFill>
                  <a:srgbClr val="006600"/>
                </a:solidFill>
                <a:latin typeface="標楷體" panose="03000509000000000000" pitchFamily="65" charset="-120"/>
                <a:ea typeface="標楷體" panose="03000509000000000000" pitchFamily="65" charset="-120"/>
                <a:cs typeface="Malgun Gothic"/>
              </a:rPr>
              <a:t>專家輔導的方式</a:t>
            </a:r>
            <a:endParaRPr b="1" spc="-114" dirty="0">
              <a:solidFill>
                <a:srgbClr val="006600"/>
              </a:solidFill>
              <a:latin typeface="標楷體" panose="03000509000000000000" pitchFamily="65" charset="-120"/>
              <a:ea typeface="標楷體" panose="03000509000000000000" pitchFamily="65" charset="-120"/>
              <a:cs typeface="Malgun Gothic"/>
            </a:endParaRPr>
          </a:p>
        </p:txBody>
      </p:sp>
      <p:sp>
        <p:nvSpPr>
          <p:cNvPr id="3" name="object 3"/>
          <p:cNvSpPr txBox="1"/>
          <p:nvPr/>
        </p:nvSpPr>
        <p:spPr>
          <a:xfrm>
            <a:off x="618540" y="1729867"/>
            <a:ext cx="7768590" cy="4023360"/>
          </a:xfrm>
          <a:prstGeom prst="rect">
            <a:avLst/>
          </a:prstGeom>
        </p:spPr>
        <p:txBody>
          <a:bodyPr vert="horz" wrap="square" lIns="0" tIns="0" rIns="0" bIns="0" rtlCol="0">
            <a:spAutoFit/>
          </a:bodyPr>
          <a:lstStyle/>
          <a:p>
            <a:pPr marL="469265" marR="5080" indent="-457200" algn="just">
              <a:lnSpc>
                <a:spcPct val="110000"/>
              </a:lnSpc>
              <a:buFont typeface="Wingdings" panose="05000000000000000000" pitchFamily="2" charset="2"/>
              <a:buChar char="Ø"/>
            </a:pPr>
            <a:r>
              <a:rPr sz="2800" spc="-5" dirty="0" smtClean="0">
                <a:solidFill>
                  <a:prstClr val="black"/>
                </a:solidFill>
                <a:latin typeface="標楷體" panose="03000509000000000000" pitchFamily="65" charset="-120"/>
                <a:ea typeface="標楷體" panose="03000509000000000000" pitchFamily="65" charset="-120"/>
                <a:cs typeface="PMingLiU"/>
              </a:rPr>
              <a:t>採書面及到校輔導方式實施</a:t>
            </a:r>
            <a:r>
              <a:rPr sz="2800" spc="-5" dirty="0">
                <a:solidFill>
                  <a:prstClr val="black"/>
                </a:solidFill>
                <a:latin typeface="標楷體" panose="03000509000000000000" pitchFamily="65" charset="-120"/>
                <a:ea typeface="標楷體" panose="03000509000000000000" pitchFamily="65" charset="-120"/>
                <a:cs typeface="PMingLiU"/>
              </a:rPr>
              <a:t>，</a:t>
            </a:r>
            <a:r>
              <a:rPr sz="2800" spc="-5" dirty="0" smtClean="0">
                <a:solidFill>
                  <a:prstClr val="black"/>
                </a:solidFill>
                <a:latin typeface="標楷體" panose="03000509000000000000" pitchFamily="65" charset="-120"/>
                <a:ea typeface="標楷體" panose="03000509000000000000" pitchFamily="65" charset="-120"/>
                <a:cs typeface="PMingLiU"/>
              </a:rPr>
              <a:t>到校</a:t>
            </a:r>
            <a:r>
              <a:rPr sz="2800" dirty="0" smtClean="0">
                <a:solidFill>
                  <a:prstClr val="black"/>
                </a:solidFill>
                <a:latin typeface="標楷體" panose="03000509000000000000" pitchFamily="65" charset="-120"/>
                <a:ea typeface="標楷體" panose="03000509000000000000" pitchFamily="65" charset="-120"/>
                <a:cs typeface="PMingLiU"/>
              </a:rPr>
              <a:t>諮</a:t>
            </a:r>
            <a:r>
              <a:rPr sz="2800" spc="-5" dirty="0" smtClean="0">
                <a:solidFill>
                  <a:prstClr val="black"/>
                </a:solidFill>
                <a:latin typeface="標楷體" panose="03000509000000000000" pitchFamily="65" charset="-120"/>
                <a:ea typeface="標楷體" panose="03000509000000000000" pitchFamily="65" charset="-120"/>
                <a:cs typeface="PMingLiU"/>
              </a:rPr>
              <a:t>詢輔</a:t>
            </a:r>
            <a:r>
              <a:rPr sz="2800" dirty="0" smtClean="0">
                <a:solidFill>
                  <a:prstClr val="black"/>
                </a:solidFill>
                <a:latin typeface="標楷體" panose="03000509000000000000" pitchFamily="65" charset="-120"/>
                <a:ea typeface="標楷體" panose="03000509000000000000" pitchFamily="65" charset="-120"/>
                <a:cs typeface="PMingLiU"/>
              </a:rPr>
              <a:t>導以</a:t>
            </a:r>
            <a:r>
              <a:rPr sz="2800" spc="-5" dirty="0" smtClean="0">
                <a:solidFill>
                  <a:srgbClr val="FF0000"/>
                </a:solidFill>
                <a:latin typeface="標楷體" panose="03000509000000000000" pitchFamily="65" charset="-120"/>
                <a:ea typeface="標楷體" panose="03000509000000000000" pitchFamily="65" charset="-120"/>
                <a:cs typeface="PMingLiU"/>
              </a:rPr>
              <a:t>每學期</a:t>
            </a:r>
            <a:r>
              <a:rPr sz="2800" spc="-5" dirty="0">
                <a:solidFill>
                  <a:srgbClr val="FF0000"/>
                </a:solidFill>
                <a:latin typeface="標楷體" panose="03000509000000000000" pitchFamily="65" charset="-120"/>
                <a:ea typeface="標楷體" panose="03000509000000000000" pitchFamily="65" charset="-120"/>
                <a:cs typeface="Tw Cen MT"/>
              </a:rPr>
              <a:t>1</a:t>
            </a:r>
            <a:r>
              <a:rPr sz="2800" spc="-5" dirty="0">
                <a:solidFill>
                  <a:srgbClr val="FF0000"/>
                </a:solidFill>
                <a:latin typeface="標楷體" panose="03000509000000000000" pitchFamily="65" charset="-120"/>
                <a:ea typeface="標楷體" panose="03000509000000000000" pitchFamily="65" charset="-120"/>
                <a:cs typeface="PMingLiU"/>
              </a:rPr>
              <a:t>至</a:t>
            </a:r>
            <a:r>
              <a:rPr sz="2800" spc="-5" dirty="0">
                <a:solidFill>
                  <a:srgbClr val="FF0000"/>
                </a:solidFill>
                <a:latin typeface="標楷體" panose="03000509000000000000" pitchFamily="65" charset="-120"/>
                <a:ea typeface="標楷體" panose="03000509000000000000" pitchFamily="65" charset="-120"/>
                <a:cs typeface="Tw Cen MT"/>
              </a:rPr>
              <a:t>2</a:t>
            </a:r>
            <a:r>
              <a:rPr sz="2800" spc="-5" dirty="0">
                <a:solidFill>
                  <a:srgbClr val="FF0000"/>
                </a:solidFill>
                <a:latin typeface="標楷體" panose="03000509000000000000" pitchFamily="65" charset="-120"/>
                <a:ea typeface="標楷體" panose="03000509000000000000" pitchFamily="65" charset="-120"/>
                <a:cs typeface="PMingLiU"/>
              </a:rPr>
              <a:t>次</a:t>
            </a:r>
            <a:r>
              <a:rPr sz="2800" spc="-5" dirty="0">
                <a:solidFill>
                  <a:prstClr val="black"/>
                </a:solidFill>
                <a:latin typeface="標楷體" panose="03000509000000000000" pitchFamily="65" charset="-120"/>
                <a:ea typeface="標楷體" panose="03000509000000000000" pitchFamily="65" charset="-120"/>
                <a:cs typeface="PMingLiU"/>
              </a:rPr>
              <a:t>為原則。</a:t>
            </a:r>
            <a:endParaRPr sz="2800" dirty="0">
              <a:solidFill>
                <a:prstClr val="black"/>
              </a:solidFill>
              <a:latin typeface="標楷體" panose="03000509000000000000" pitchFamily="65" charset="-120"/>
              <a:ea typeface="標楷體" panose="03000509000000000000" pitchFamily="65" charset="-120"/>
              <a:cs typeface="PMingLiU"/>
            </a:endParaRPr>
          </a:p>
          <a:p>
            <a:pPr marL="457200" marR="6350" indent="-457200" algn="just">
              <a:lnSpc>
                <a:spcPct val="110000"/>
              </a:lnSpc>
              <a:spcBef>
                <a:spcPts val="994"/>
              </a:spcBef>
              <a:buFont typeface="Wingdings" panose="05000000000000000000" pitchFamily="2" charset="2"/>
              <a:buChar char="Ø"/>
            </a:pPr>
            <a:r>
              <a:rPr sz="2800" spc="-5" dirty="0" err="1" smtClean="0">
                <a:solidFill>
                  <a:prstClr val="black"/>
                </a:solidFill>
                <a:latin typeface="標楷體" panose="03000509000000000000" pitchFamily="65" charset="-120"/>
                <a:ea typeface="標楷體" panose="03000509000000000000" pitchFamily="65" charset="-120"/>
                <a:cs typeface="PMingLiU"/>
              </a:rPr>
              <a:t>學校於學年度執行過程中</a:t>
            </a:r>
            <a:r>
              <a:rPr sz="2800" spc="-5" dirty="0" err="1">
                <a:solidFill>
                  <a:prstClr val="black"/>
                </a:solidFill>
                <a:latin typeface="標楷體" panose="03000509000000000000" pitchFamily="65" charset="-120"/>
                <a:ea typeface="標楷體" panose="03000509000000000000" pitchFamily="65" charset="-120"/>
                <a:cs typeface="PMingLiU"/>
              </a:rPr>
              <a:t>，可透過</a:t>
            </a:r>
            <a:r>
              <a:rPr sz="2800" dirty="0" err="1">
                <a:solidFill>
                  <a:prstClr val="black"/>
                </a:solidFill>
                <a:latin typeface="標楷體" panose="03000509000000000000" pitchFamily="65" charset="-120"/>
                <a:ea typeface="標楷體" panose="03000509000000000000" pitchFamily="65" charset="-120"/>
                <a:cs typeface="PMingLiU"/>
              </a:rPr>
              <a:t>電</a:t>
            </a:r>
            <a:r>
              <a:rPr sz="2800" spc="-5" dirty="0" err="1">
                <a:solidFill>
                  <a:prstClr val="black"/>
                </a:solidFill>
                <a:latin typeface="標楷體" panose="03000509000000000000" pitchFamily="65" charset="-120"/>
                <a:ea typeface="標楷體" panose="03000509000000000000" pitchFamily="65" charset="-120"/>
                <a:cs typeface="PMingLiU"/>
              </a:rPr>
              <a:t>話、</a:t>
            </a:r>
            <a:r>
              <a:rPr sz="2800" dirty="0" err="1" smtClean="0">
                <a:solidFill>
                  <a:prstClr val="black"/>
                </a:solidFill>
                <a:latin typeface="標楷體" panose="03000509000000000000" pitchFamily="65" charset="-120"/>
                <a:ea typeface="標楷體" panose="03000509000000000000" pitchFamily="65" charset="-120"/>
                <a:cs typeface="PMingLiU"/>
              </a:rPr>
              <a:t>網</a:t>
            </a:r>
            <a:r>
              <a:rPr sz="2800" spc="-5" dirty="0" err="1" smtClean="0">
                <a:solidFill>
                  <a:prstClr val="black"/>
                </a:solidFill>
                <a:latin typeface="標楷體" panose="03000509000000000000" pitchFamily="65" charset="-120"/>
                <a:ea typeface="標楷體" panose="03000509000000000000" pitchFamily="65" charset="-120"/>
                <a:cs typeface="PMingLiU"/>
              </a:rPr>
              <a:t>路及多元方式尋求諮詢輔導委員協助</a:t>
            </a:r>
            <a:r>
              <a:rPr sz="2800" spc="-5" dirty="0">
                <a:solidFill>
                  <a:prstClr val="black"/>
                </a:solidFill>
                <a:latin typeface="標楷體" panose="03000509000000000000" pitchFamily="65" charset="-120"/>
                <a:ea typeface="標楷體" panose="03000509000000000000" pitchFamily="65" charset="-120"/>
                <a:cs typeface="PMingLiU"/>
              </a:rPr>
              <a:t>。</a:t>
            </a:r>
            <a:endParaRPr sz="2800" dirty="0">
              <a:solidFill>
                <a:prstClr val="black"/>
              </a:solidFill>
              <a:latin typeface="標楷體" panose="03000509000000000000" pitchFamily="65" charset="-120"/>
              <a:ea typeface="標楷體" panose="03000509000000000000" pitchFamily="65" charset="-120"/>
              <a:cs typeface="PMingLiU"/>
            </a:endParaRPr>
          </a:p>
          <a:p>
            <a:pPr marL="469265" marR="5080" indent="-457200" algn="just">
              <a:lnSpc>
                <a:spcPct val="110000"/>
              </a:lnSpc>
              <a:spcBef>
                <a:spcPts val="1010"/>
              </a:spcBef>
              <a:buFont typeface="Wingdings" panose="05000000000000000000" pitchFamily="2" charset="2"/>
              <a:buChar char="Ø"/>
            </a:pPr>
            <a:r>
              <a:rPr sz="2800" spc="-10" dirty="0" smtClean="0">
                <a:solidFill>
                  <a:prstClr val="black"/>
                </a:solidFill>
                <a:latin typeface="標楷體" panose="03000509000000000000" pitchFamily="65" charset="-120"/>
                <a:ea typeface="標楷體" panose="03000509000000000000" pitchFamily="65" charset="-120"/>
                <a:cs typeface="PMingLiU"/>
              </a:rPr>
              <a:t>學校應於完成諮詢及輔導程序</a:t>
            </a:r>
            <a:r>
              <a:rPr sz="2800" spc="-5" dirty="0" smtClean="0">
                <a:solidFill>
                  <a:prstClr val="black"/>
                </a:solidFill>
                <a:latin typeface="標楷體" panose="03000509000000000000" pitchFamily="65" charset="-120"/>
                <a:ea typeface="標楷體" panose="03000509000000000000" pitchFamily="65" charset="-120"/>
                <a:cs typeface="PMingLiU"/>
              </a:rPr>
              <a:t>後</a:t>
            </a:r>
            <a:r>
              <a:rPr sz="2800" spc="-5" dirty="0">
                <a:solidFill>
                  <a:prstClr val="black"/>
                </a:solidFill>
                <a:latin typeface="標楷體" panose="03000509000000000000" pitchFamily="65" charset="-120"/>
                <a:ea typeface="標楷體" panose="03000509000000000000" pitchFamily="65" charset="-120"/>
                <a:cs typeface="PMingLiU"/>
              </a:rPr>
              <a:t>，將</a:t>
            </a:r>
            <a:r>
              <a:rPr sz="2800" dirty="0">
                <a:solidFill>
                  <a:prstClr val="black"/>
                </a:solidFill>
                <a:latin typeface="標楷體" panose="03000509000000000000" pitchFamily="65" charset="-120"/>
                <a:ea typeface="標楷體" panose="03000509000000000000" pitchFamily="65" charset="-120"/>
                <a:cs typeface="PMingLiU"/>
              </a:rPr>
              <a:t>「</a:t>
            </a:r>
            <a:r>
              <a:rPr sz="2800" spc="-5" dirty="0" smtClean="0">
                <a:solidFill>
                  <a:srgbClr val="FF0000"/>
                </a:solidFill>
                <a:latin typeface="標楷體" panose="03000509000000000000" pitchFamily="65" charset="-120"/>
                <a:ea typeface="標楷體" panose="03000509000000000000" pitchFamily="65" charset="-120"/>
                <a:cs typeface="PMingLiU"/>
              </a:rPr>
              <a:t>專家輔導學校紀錄表</a:t>
            </a:r>
            <a:r>
              <a:rPr sz="2800" spc="-5" dirty="0">
                <a:solidFill>
                  <a:prstClr val="black"/>
                </a:solidFill>
                <a:latin typeface="標楷體" panose="03000509000000000000" pitchFamily="65" charset="-120"/>
                <a:ea typeface="標楷體" panose="03000509000000000000" pitchFamily="65" charset="-120"/>
                <a:cs typeface="PMingLiU"/>
              </a:rPr>
              <a:t>」及「</a:t>
            </a:r>
            <a:r>
              <a:rPr sz="2800" spc="-5" dirty="0">
                <a:solidFill>
                  <a:srgbClr val="FF0000"/>
                </a:solidFill>
                <a:latin typeface="標楷體" panose="03000509000000000000" pitchFamily="65" charset="-120"/>
                <a:ea typeface="標楷體" panose="03000509000000000000" pitchFamily="65" charset="-120"/>
                <a:cs typeface="PMingLiU"/>
              </a:rPr>
              <a:t>到校輔導檢核表</a:t>
            </a:r>
            <a:r>
              <a:rPr sz="2800" spc="-5" dirty="0">
                <a:solidFill>
                  <a:prstClr val="black"/>
                </a:solidFill>
                <a:latin typeface="標楷體" panose="03000509000000000000" pitchFamily="65" charset="-120"/>
                <a:ea typeface="標楷體" panose="03000509000000000000" pitchFamily="65" charset="-120"/>
                <a:cs typeface="PMingLiU"/>
              </a:rPr>
              <a:t>」</a:t>
            </a:r>
            <a:r>
              <a:rPr sz="2800" spc="-5" dirty="0" smtClean="0">
                <a:solidFill>
                  <a:prstClr val="black"/>
                </a:solidFill>
                <a:latin typeface="標楷體" panose="03000509000000000000" pitchFamily="65" charset="-120"/>
                <a:ea typeface="標楷體" panose="03000509000000000000" pitchFamily="65" charset="-120"/>
                <a:cs typeface="PMingLiU"/>
              </a:rPr>
              <a:t>電子檔上傳</a:t>
            </a:r>
            <a:r>
              <a:rPr sz="2800" spc="-10" dirty="0" smtClean="0">
                <a:solidFill>
                  <a:prstClr val="black"/>
                </a:solidFill>
                <a:latin typeface="標楷體" panose="03000509000000000000" pitchFamily="65" charset="-120"/>
                <a:ea typeface="標楷體" panose="03000509000000000000" pitchFamily="65" charset="-120"/>
                <a:cs typeface="PMingLiU"/>
              </a:rPr>
              <a:t>教育部高中優質化輔助方案資訊網</a:t>
            </a:r>
            <a:r>
              <a:rPr sz="2800" spc="-10" dirty="0">
                <a:solidFill>
                  <a:prstClr val="black"/>
                </a:solidFill>
                <a:latin typeface="標楷體" panose="03000509000000000000" pitchFamily="65" charset="-120"/>
                <a:ea typeface="標楷體" panose="03000509000000000000" pitchFamily="65" charset="-120"/>
                <a:cs typeface="PMingLiU"/>
              </a:rPr>
              <a:t>，</a:t>
            </a:r>
            <a:r>
              <a:rPr sz="2800" spc="-10" dirty="0" smtClean="0">
                <a:solidFill>
                  <a:prstClr val="black"/>
                </a:solidFill>
                <a:latin typeface="標楷體" panose="03000509000000000000" pitchFamily="65" charset="-120"/>
                <a:ea typeface="標楷體" panose="03000509000000000000" pitchFamily="65" charset="-120"/>
                <a:cs typeface="PMingLiU"/>
              </a:rPr>
              <a:t>正本寄予所</a:t>
            </a:r>
            <a:r>
              <a:rPr sz="2800" spc="-5" dirty="0" smtClean="0">
                <a:solidFill>
                  <a:prstClr val="black"/>
                </a:solidFill>
                <a:latin typeface="標楷體" panose="03000509000000000000" pitchFamily="65" charset="-120"/>
                <a:ea typeface="標楷體" panose="03000509000000000000" pitchFamily="65" charset="-120"/>
                <a:cs typeface="PMingLiU"/>
              </a:rPr>
              <a:t>屬之召集學校</a:t>
            </a:r>
            <a:r>
              <a:rPr sz="2800" spc="-5" dirty="0">
                <a:solidFill>
                  <a:prstClr val="black"/>
                </a:solidFill>
                <a:latin typeface="標楷體" panose="03000509000000000000" pitchFamily="65" charset="-120"/>
                <a:ea typeface="標楷體" panose="03000509000000000000" pitchFamily="65" charset="-120"/>
                <a:cs typeface="PMingLiU"/>
              </a:rPr>
              <a:t>。</a:t>
            </a:r>
            <a:endParaRPr sz="2800" dirty="0">
              <a:solidFill>
                <a:prstClr val="black"/>
              </a:solidFill>
              <a:latin typeface="標楷體" panose="03000509000000000000" pitchFamily="65" charset="-120"/>
              <a:ea typeface="標楷體" panose="03000509000000000000" pitchFamily="65" charset="-120"/>
              <a:cs typeface="PMingLiU"/>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67</a:t>
            </a:fld>
            <a:endParaRPr lang="zh-TW" altLang="en-US"/>
          </a:p>
        </p:txBody>
      </p:sp>
    </p:spTree>
    <p:extLst>
      <p:ext uri="{BB962C8B-B14F-4D97-AF65-F5344CB8AC3E}">
        <p14:creationId xmlns:p14="http://schemas.microsoft.com/office/powerpoint/2010/main" val="17439156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576" y="620688"/>
            <a:ext cx="7931224" cy="615553"/>
          </a:xfrm>
          <a:prstGeom prst="rect">
            <a:avLst/>
          </a:prstGeom>
        </p:spPr>
        <p:txBody>
          <a:bodyPr vert="horz" wrap="square" lIns="0" tIns="0" rIns="0" bIns="0" rtlCol="0">
            <a:spAutoFit/>
          </a:bodyPr>
          <a:lstStyle/>
          <a:p>
            <a:pPr>
              <a:lnSpc>
                <a:spcPct val="100000"/>
              </a:lnSpc>
            </a:pPr>
            <a:r>
              <a:rPr b="1" spc="-80" dirty="0">
                <a:solidFill>
                  <a:srgbClr val="006600"/>
                </a:solidFill>
                <a:latin typeface="標楷體" panose="03000509000000000000" pitchFamily="65" charset="-120"/>
                <a:ea typeface="標楷體" panose="03000509000000000000" pitchFamily="65" charset="-120"/>
                <a:cs typeface="Courier New"/>
              </a:rPr>
              <a:t>SAP</a:t>
            </a:r>
            <a:r>
              <a:rPr b="1" spc="-80" dirty="0">
                <a:solidFill>
                  <a:srgbClr val="006600"/>
                </a:solidFill>
                <a:latin typeface="標楷體" panose="03000509000000000000" pitchFamily="65" charset="-120"/>
                <a:ea typeface="標楷體" panose="03000509000000000000" pitchFamily="65" charset="-120"/>
                <a:cs typeface="Malgun Gothic"/>
              </a:rPr>
              <a:t>專家諮詢輔導機制的要項</a:t>
            </a:r>
          </a:p>
        </p:txBody>
      </p:sp>
      <p:sp>
        <p:nvSpPr>
          <p:cNvPr id="3" name="object 3"/>
          <p:cNvSpPr txBox="1">
            <a:spLocks noGrp="1"/>
          </p:cNvSpPr>
          <p:nvPr>
            <p:ph sz="quarter" idx="1"/>
          </p:nvPr>
        </p:nvSpPr>
        <p:spPr>
          <a:xfrm>
            <a:off x="467544" y="1447800"/>
            <a:ext cx="8219256" cy="4801314"/>
          </a:xfrm>
          <a:prstGeom prst="rect">
            <a:avLst/>
          </a:prstGeom>
        </p:spPr>
        <p:txBody>
          <a:bodyPr vert="horz" wrap="square" lIns="0" tIns="0" rIns="0" bIns="0" rtlCol="0">
            <a:spAutoFit/>
          </a:bodyPr>
          <a:lstStyle/>
          <a:p>
            <a:pPr marL="241200" marR="37465" indent="-241200">
              <a:lnSpc>
                <a:spcPct val="100000"/>
              </a:lnSpc>
              <a:spcBef>
                <a:spcPts val="0"/>
              </a:spcBef>
              <a:buFont typeface="Wingdings" panose="05000000000000000000" pitchFamily="2" charset="2"/>
              <a:buChar char="Ø"/>
            </a:pPr>
            <a:r>
              <a:rPr sz="2400" spc="-5" dirty="0" smtClean="0">
                <a:latin typeface="標楷體" panose="03000509000000000000" pitchFamily="65" charset="-120"/>
                <a:ea typeface="標楷體" panose="03000509000000000000" pitchFamily="65" charset="-120"/>
              </a:rPr>
              <a:t>了解</a:t>
            </a:r>
            <a:r>
              <a:rPr sz="2400" i="1" spc="-5" dirty="0">
                <a:solidFill>
                  <a:srgbClr val="FF0000"/>
                </a:solidFill>
                <a:latin typeface="標楷體" panose="03000509000000000000" pitchFamily="65" charset="-120"/>
                <a:ea typeface="標楷體" panose="03000509000000000000" pitchFamily="65" charset="-120"/>
                <a:cs typeface="Arial Narrow"/>
              </a:rPr>
              <a:t>12</a:t>
            </a:r>
            <a:r>
              <a:rPr sz="2400" spc="-5" dirty="0">
                <a:solidFill>
                  <a:srgbClr val="FF0000"/>
                </a:solidFill>
                <a:latin typeface="標楷體" panose="03000509000000000000" pitchFamily="65" charset="-120"/>
                <a:ea typeface="標楷體" panose="03000509000000000000" pitchFamily="65" charset="-120"/>
              </a:rPr>
              <a:t>年國民基本教育政策及課程綱要</a:t>
            </a:r>
            <a:r>
              <a:rPr sz="2400" spc="-5" dirty="0">
                <a:solidFill>
                  <a:srgbClr val="0000CC"/>
                </a:solidFill>
                <a:latin typeface="標楷體" panose="03000509000000000000" pitchFamily="65" charset="-120"/>
                <a:ea typeface="標楷體" panose="03000509000000000000" pitchFamily="65" charset="-120"/>
              </a:rPr>
              <a:t>，</a:t>
            </a:r>
            <a:r>
              <a:rPr sz="2400" spc="-5" dirty="0">
                <a:latin typeface="標楷體" panose="03000509000000000000" pitchFamily="65" charset="-120"/>
                <a:ea typeface="標楷體" panose="03000509000000000000" pitchFamily="65" charset="-120"/>
              </a:rPr>
              <a:t>協助學校銜接</a:t>
            </a:r>
            <a:r>
              <a:rPr sz="2400" i="1" spc="-5" dirty="0">
                <a:latin typeface="標楷體" panose="03000509000000000000" pitchFamily="65" charset="-120"/>
                <a:ea typeface="標楷體" panose="03000509000000000000" pitchFamily="65" charset="-120"/>
                <a:cs typeface="Arial Narrow"/>
              </a:rPr>
              <a:t>12</a:t>
            </a:r>
            <a:r>
              <a:rPr sz="2400" spc="-5" dirty="0" smtClean="0">
                <a:latin typeface="標楷體" panose="03000509000000000000" pitchFamily="65" charset="-120"/>
                <a:ea typeface="標楷體" panose="03000509000000000000" pitchFamily="65" charset="-120"/>
              </a:rPr>
              <a:t>年國民基本教育課程</a:t>
            </a:r>
            <a:r>
              <a:rPr sz="2400" spc="-5" dirty="0">
                <a:latin typeface="標楷體" panose="03000509000000000000" pitchFamily="65" charset="-120"/>
                <a:ea typeface="標楷體" panose="03000509000000000000" pitchFamily="65" charset="-120"/>
              </a:rPr>
              <a:t>。</a:t>
            </a:r>
          </a:p>
          <a:p>
            <a:pPr>
              <a:lnSpc>
                <a:spcPct val="100000"/>
              </a:lnSpc>
              <a:spcBef>
                <a:spcPts val="0"/>
              </a:spcBef>
              <a:buFont typeface="Wingdings" panose="05000000000000000000" pitchFamily="2" charset="2"/>
              <a:buChar char="Ø"/>
            </a:pPr>
            <a:r>
              <a:rPr sz="2400" spc="-5" dirty="0" err="1" smtClean="0">
                <a:solidFill>
                  <a:srgbClr val="0000CC"/>
                </a:solidFill>
                <a:latin typeface="標楷體" panose="03000509000000000000" pitchFamily="65" charset="-120"/>
                <a:ea typeface="標楷體" panose="03000509000000000000" pitchFamily="65" charset="-120"/>
              </a:rPr>
              <a:t>協助學校發展與修訂高中優質化關鍵績效指標</a:t>
            </a:r>
            <a:r>
              <a:rPr sz="2400" spc="-5" dirty="0">
                <a:solidFill>
                  <a:srgbClr val="0000CC"/>
                </a:solidFill>
                <a:latin typeface="標楷體" panose="03000509000000000000" pitchFamily="65" charset="-120"/>
                <a:ea typeface="標楷體" panose="03000509000000000000" pitchFamily="65" charset="-120"/>
              </a:rPr>
              <a:t>。</a:t>
            </a:r>
          </a:p>
          <a:p>
            <a:pPr>
              <a:lnSpc>
                <a:spcPct val="100000"/>
              </a:lnSpc>
              <a:spcBef>
                <a:spcPts val="0"/>
              </a:spcBef>
              <a:buFont typeface="Wingdings" panose="05000000000000000000" pitchFamily="2" charset="2"/>
              <a:buChar char="Ø"/>
            </a:pPr>
            <a:r>
              <a:rPr sz="2400" spc="-5" dirty="0" err="1" smtClean="0">
                <a:solidFill>
                  <a:srgbClr val="0000CC"/>
                </a:solidFill>
                <a:latin typeface="標楷體" panose="03000509000000000000" pitchFamily="65" charset="-120"/>
                <a:ea typeface="標楷體" panose="03000509000000000000" pitchFamily="65" charset="-120"/>
              </a:rPr>
              <a:t>了解</a:t>
            </a:r>
            <a:r>
              <a:rPr sz="2400" spc="-5" dirty="0" err="1" smtClean="0">
                <a:solidFill>
                  <a:srgbClr val="FF0000"/>
                </a:solidFill>
                <a:latin typeface="標楷體" panose="03000509000000000000" pitchFamily="65" charset="-120"/>
                <a:ea typeface="標楷體" panose="03000509000000000000" pitchFamily="65" charset="-120"/>
              </a:rPr>
              <a:t>學校經營計畫內涵</a:t>
            </a:r>
            <a:r>
              <a:rPr sz="2400" spc="-5" dirty="0" err="1" smtClean="0">
                <a:latin typeface="標楷體" panose="03000509000000000000" pitchFamily="65" charset="-120"/>
                <a:ea typeface="標楷體" panose="03000509000000000000" pitchFamily="65" charset="-120"/>
              </a:rPr>
              <a:t>與</a:t>
            </a:r>
            <a:r>
              <a:rPr sz="2400" spc="-5" dirty="0" err="1" smtClean="0">
                <a:solidFill>
                  <a:srgbClr val="FF0000"/>
                </a:solidFill>
                <a:latin typeface="標楷體" panose="03000509000000000000" pitchFamily="65" charset="-120"/>
                <a:ea typeface="標楷體" panose="03000509000000000000" pitchFamily="65" charset="-120"/>
              </a:rPr>
              <a:t>自主管理與教師社群</a:t>
            </a:r>
            <a:r>
              <a:rPr sz="2400" spc="-5" dirty="0" err="1" smtClean="0">
                <a:latin typeface="標楷體" panose="03000509000000000000" pitchFamily="65" charset="-120"/>
                <a:ea typeface="標楷體" panose="03000509000000000000" pitchFamily="65" charset="-120"/>
              </a:rPr>
              <a:t>之運作</a:t>
            </a:r>
            <a:r>
              <a:rPr sz="2400" spc="-5" dirty="0">
                <a:latin typeface="標楷體" panose="03000509000000000000" pitchFamily="65" charset="-120"/>
                <a:ea typeface="標楷體" panose="03000509000000000000" pitchFamily="65" charset="-120"/>
              </a:rPr>
              <a:t>。</a:t>
            </a:r>
          </a:p>
          <a:p>
            <a:pPr marL="355600" marR="6985" indent="-342900">
              <a:lnSpc>
                <a:spcPct val="100000"/>
              </a:lnSpc>
              <a:spcBef>
                <a:spcPts val="0"/>
              </a:spcBef>
              <a:buFont typeface="Wingdings" panose="05000000000000000000" pitchFamily="2" charset="2"/>
              <a:buChar char="Ø"/>
            </a:pPr>
            <a:r>
              <a:rPr sz="2400" spc="-5" dirty="0" err="1" smtClean="0">
                <a:solidFill>
                  <a:srgbClr val="FF0000"/>
                </a:solidFill>
                <a:latin typeface="標楷體" panose="03000509000000000000" pitchFamily="65" charset="-120"/>
                <a:ea typeface="標楷體" panose="03000509000000000000" pitchFamily="65" charset="-120"/>
              </a:rPr>
              <a:t>參考計畫審查與前次諮輔意見</a:t>
            </a:r>
            <a:r>
              <a:rPr sz="2400" spc="-5" dirty="0" err="1">
                <a:latin typeface="標楷體" panose="03000509000000000000" pitchFamily="65" charset="-120"/>
                <a:ea typeface="標楷體" panose="03000509000000000000" pitchFamily="65" charset="-120"/>
              </a:rPr>
              <a:t>，</a:t>
            </a:r>
            <a:r>
              <a:rPr sz="2400" spc="-5" dirty="0" err="1" smtClean="0">
                <a:latin typeface="標楷體" panose="03000509000000000000" pitchFamily="65" charset="-120"/>
                <a:ea typeface="標楷體" panose="03000509000000000000" pitchFamily="65" charset="-120"/>
              </a:rPr>
              <a:t>提供諮詢並協助學校改善執行過程中所面臨之</a:t>
            </a:r>
            <a:r>
              <a:rPr sz="2400" spc="-5" dirty="0" err="1" smtClean="0">
                <a:solidFill>
                  <a:srgbClr val="FF0000"/>
                </a:solidFill>
                <a:latin typeface="標楷體" panose="03000509000000000000" pitchFamily="65" charset="-120"/>
                <a:ea typeface="標楷體" panose="03000509000000000000" pitchFamily="65" charset="-120"/>
              </a:rPr>
              <a:t>疑難與問題</a:t>
            </a:r>
            <a:r>
              <a:rPr sz="2400" spc="-5" dirty="0">
                <a:solidFill>
                  <a:srgbClr val="0000CC"/>
                </a:solidFill>
                <a:latin typeface="標楷體" panose="03000509000000000000" pitchFamily="65" charset="-120"/>
                <a:ea typeface="標楷體" panose="03000509000000000000" pitchFamily="65" charset="-120"/>
              </a:rPr>
              <a:t>。</a:t>
            </a:r>
          </a:p>
          <a:p>
            <a:pPr marL="355600" marR="5080" indent="-342900" algn="just">
              <a:lnSpc>
                <a:spcPct val="100000"/>
              </a:lnSpc>
              <a:spcBef>
                <a:spcPts val="0"/>
              </a:spcBef>
              <a:buFont typeface="Wingdings" panose="05000000000000000000" pitchFamily="2" charset="2"/>
              <a:buChar char="Ø"/>
            </a:pPr>
            <a:r>
              <a:rPr sz="2400" spc="-5" dirty="0" smtClean="0">
                <a:solidFill>
                  <a:srgbClr val="0000CC"/>
                </a:solidFill>
                <a:latin typeface="標楷體" panose="03000509000000000000" pitchFamily="65" charset="-120"/>
                <a:ea typeface="標楷體" panose="03000509000000000000" pitchFamily="65" charset="-120"/>
              </a:rPr>
              <a:t>協助學校教師團隊和行政團隊的創新</a:t>
            </a:r>
            <a:r>
              <a:rPr sz="2400" spc="-5" dirty="0">
                <a:solidFill>
                  <a:srgbClr val="0000CC"/>
                </a:solidFill>
                <a:latin typeface="標楷體" panose="03000509000000000000" pitchFamily="65" charset="-120"/>
                <a:ea typeface="標楷體" panose="03000509000000000000" pitchFamily="65" charset="-120"/>
              </a:rPr>
              <a:t>、協作、永續發展，</a:t>
            </a:r>
            <a:r>
              <a:rPr sz="2400" spc="-5" dirty="0" smtClean="0">
                <a:solidFill>
                  <a:srgbClr val="0000CC"/>
                </a:solidFill>
                <a:latin typeface="標楷體" panose="03000509000000000000" pitchFamily="65" charset="-120"/>
                <a:ea typeface="標楷體" panose="03000509000000000000" pitchFamily="65" charset="-120"/>
              </a:rPr>
              <a:t>以及課程與教學</a:t>
            </a:r>
            <a:r>
              <a:rPr sz="2400" spc="-5" dirty="0">
                <a:solidFill>
                  <a:srgbClr val="0000CC"/>
                </a:solidFill>
                <a:latin typeface="標楷體" panose="03000509000000000000" pitchFamily="65" charset="-120"/>
                <a:ea typeface="標楷體" panose="03000509000000000000" pitchFamily="65" charset="-120"/>
              </a:rPr>
              <a:t>、教師專業學習社群、學生適</a:t>
            </a:r>
            <a:r>
              <a:rPr sz="2400" dirty="0">
                <a:solidFill>
                  <a:srgbClr val="0000CC"/>
                </a:solidFill>
                <a:latin typeface="標楷體" panose="03000509000000000000" pitchFamily="65" charset="-120"/>
                <a:ea typeface="標楷體" panose="03000509000000000000" pitchFamily="65" charset="-120"/>
              </a:rPr>
              <a:t>性</a:t>
            </a:r>
            <a:r>
              <a:rPr sz="2400" spc="-5" dirty="0">
                <a:solidFill>
                  <a:srgbClr val="0000CC"/>
                </a:solidFill>
                <a:latin typeface="標楷體" panose="03000509000000000000" pitchFamily="65" charset="-120"/>
                <a:ea typeface="標楷體" panose="03000509000000000000" pitchFamily="65" charset="-120"/>
              </a:rPr>
              <a:t>揚才</a:t>
            </a:r>
            <a:r>
              <a:rPr sz="2400" dirty="0">
                <a:solidFill>
                  <a:srgbClr val="0000CC"/>
                </a:solidFill>
                <a:latin typeface="標楷體" panose="03000509000000000000" pitchFamily="65" charset="-120"/>
                <a:ea typeface="標楷體" panose="03000509000000000000" pitchFamily="65" charset="-120"/>
              </a:rPr>
              <a:t>、</a:t>
            </a:r>
            <a:r>
              <a:rPr sz="2400" spc="-5" dirty="0" smtClean="0">
                <a:solidFill>
                  <a:srgbClr val="0000CC"/>
                </a:solidFill>
                <a:latin typeface="標楷體" panose="03000509000000000000" pitchFamily="65" charset="-120"/>
                <a:ea typeface="標楷體" panose="03000509000000000000" pitchFamily="65" charset="-120"/>
              </a:rPr>
              <a:t>自主</a:t>
            </a:r>
            <a:r>
              <a:rPr sz="2400" dirty="0" smtClean="0">
                <a:solidFill>
                  <a:srgbClr val="0000CC"/>
                </a:solidFill>
                <a:latin typeface="標楷體" panose="03000509000000000000" pitchFamily="65" charset="-120"/>
                <a:ea typeface="標楷體" panose="03000509000000000000" pitchFamily="65" charset="-120"/>
              </a:rPr>
              <a:t>管</a:t>
            </a:r>
            <a:r>
              <a:rPr sz="2400" spc="-5" dirty="0" smtClean="0">
                <a:solidFill>
                  <a:srgbClr val="0000CC"/>
                </a:solidFill>
                <a:latin typeface="標楷體" panose="03000509000000000000" pitchFamily="65" charset="-120"/>
                <a:ea typeface="標楷體" panose="03000509000000000000" pitchFamily="65" charset="-120"/>
              </a:rPr>
              <a:t>理及</a:t>
            </a:r>
            <a:r>
              <a:rPr sz="2400" dirty="0" smtClean="0">
                <a:solidFill>
                  <a:srgbClr val="0000CC"/>
                </a:solidFill>
                <a:latin typeface="標楷體" panose="03000509000000000000" pitchFamily="65" charset="-120"/>
                <a:ea typeface="標楷體" panose="03000509000000000000" pitchFamily="65" charset="-120"/>
              </a:rPr>
              <a:t>整</a:t>
            </a:r>
            <a:r>
              <a:rPr sz="2400" spc="-5" dirty="0" smtClean="0">
                <a:solidFill>
                  <a:srgbClr val="0000CC"/>
                </a:solidFill>
                <a:latin typeface="標楷體" panose="03000509000000000000" pitchFamily="65" charset="-120"/>
                <a:ea typeface="標楷體" panose="03000509000000000000" pitchFamily="65" charset="-120"/>
              </a:rPr>
              <a:t>體資</a:t>
            </a:r>
            <a:r>
              <a:rPr sz="2400" dirty="0" smtClean="0">
                <a:solidFill>
                  <a:srgbClr val="0000CC"/>
                </a:solidFill>
                <a:latin typeface="標楷體" panose="03000509000000000000" pitchFamily="65" charset="-120"/>
                <a:ea typeface="標楷體" panose="03000509000000000000" pitchFamily="65" charset="-120"/>
              </a:rPr>
              <a:t>源</a:t>
            </a:r>
            <a:r>
              <a:rPr sz="2400" spc="-5" dirty="0" smtClean="0">
                <a:solidFill>
                  <a:srgbClr val="0000CC"/>
                </a:solidFill>
                <a:latin typeface="標楷體" panose="03000509000000000000" pitchFamily="65" charset="-120"/>
                <a:ea typeface="標楷體" panose="03000509000000000000" pitchFamily="65" charset="-120"/>
              </a:rPr>
              <a:t>之配</a:t>
            </a:r>
            <a:r>
              <a:rPr sz="2400" spc="-10" dirty="0" smtClean="0">
                <a:solidFill>
                  <a:srgbClr val="0000CC"/>
                </a:solidFill>
                <a:latin typeface="標楷體" panose="03000509000000000000" pitchFamily="65" charset="-120"/>
                <a:ea typeface="標楷體" panose="03000509000000000000" pitchFamily="65" charset="-120"/>
              </a:rPr>
              <a:t>置與運用等要項的落實與執行</a:t>
            </a:r>
            <a:r>
              <a:rPr sz="2400" spc="-10" dirty="0">
                <a:solidFill>
                  <a:srgbClr val="0000CC"/>
                </a:solidFill>
                <a:latin typeface="標楷體" panose="03000509000000000000" pitchFamily="65" charset="-120"/>
                <a:ea typeface="標楷體" panose="03000509000000000000" pitchFamily="65" charset="-120"/>
              </a:rPr>
              <a:t>。</a:t>
            </a:r>
          </a:p>
          <a:p>
            <a:pPr marL="355600" marR="5715" indent="-342900">
              <a:lnSpc>
                <a:spcPct val="100000"/>
              </a:lnSpc>
              <a:spcBef>
                <a:spcPts val="0"/>
              </a:spcBef>
              <a:buFont typeface="Wingdings" panose="05000000000000000000" pitchFamily="2" charset="2"/>
              <a:buChar char="Ø"/>
            </a:pPr>
            <a:r>
              <a:rPr sz="2400" spc="-5" dirty="0" err="1" smtClean="0">
                <a:solidFill>
                  <a:srgbClr val="0000CC"/>
                </a:solidFill>
                <a:latin typeface="標楷體" panose="03000509000000000000" pitchFamily="65" charset="-120"/>
                <a:ea typeface="標楷體" panose="03000509000000000000" pitchFamily="65" charset="-120"/>
              </a:rPr>
              <a:t>協助學校</a:t>
            </a:r>
            <a:r>
              <a:rPr sz="2400" spc="-5" dirty="0" err="1" smtClean="0">
                <a:solidFill>
                  <a:srgbClr val="FF0000"/>
                </a:solidFill>
                <a:latin typeface="標楷體" panose="03000509000000000000" pitchFamily="65" charset="-120"/>
                <a:ea typeface="標楷體" panose="03000509000000000000" pitchFamily="65" charset="-120"/>
              </a:rPr>
              <a:t>撰寫</a:t>
            </a:r>
            <a:r>
              <a:rPr sz="2400" spc="-5" dirty="0" err="1">
                <a:solidFill>
                  <a:srgbClr val="FF0000"/>
                </a:solidFill>
                <a:latin typeface="標楷體" panose="03000509000000000000" pitchFamily="65" charset="-120"/>
                <a:ea typeface="標楷體" panose="03000509000000000000" pitchFamily="65" charset="-120"/>
              </a:rPr>
              <a:t>、調整</a:t>
            </a:r>
            <a:r>
              <a:rPr sz="2400" spc="-5" dirty="0" err="1">
                <a:solidFill>
                  <a:srgbClr val="0000CC"/>
                </a:solidFill>
                <a:latin typeface="標楷體" panose="03000509000000000000" pitchFamily="65" charset="-120"/>
                <a:ea typeface="標楷體" panose="03000509000000000000" pitchFamily="65" charset="-120"/>
              </a:rPr>
              <a:t>學校經營計畫書、</a:t>
            </a:r>
            <a:r>
              <a:rPr sz="2400" spc="-5" dirty="0" err="1" smtClean="0">
                <a:solidFill>
                  <a:srgbClr val="FF0000"/>
                </a:solidFill>
                <a:latin typeface="標楷體" panose="03000509000000000000" pitchFamily="65" charset="-120"/>
                <a:ea typeface="標楷體" panose="03000509000000000000" pitchFamily="65" charset="-120"/>
              </a:rPr>
              <a:t>聚焦發展主軸</a:t>
            </a:r>
            <a:r>
              <a:rPr sz="2400" spc="-5" dirty="0" err="1" smtClean="0">
                <a:solidFill>
                  <a:srgbClr val="0000CC"/>
                </a:solidFill>
                <a:latin typeface="標楷體" panose="03000509000000000000" pitchFamily="65" charset="-120"/>
                <a:ea typeface="標楷體" panose="03000509000000000000" pitchFamily="65" charset="-120"/>
              </a:rPr>
              <a:t>及訂定符合方案目標之學校特色</a:t>
            </a:r>
            <a:r>
              <a:rPr sz="2400" spc="-5" dirty="0">
                <a:solidFill>
                  <a:srgbClr val="0000CC"/>
                </a:solidFill>
                <a:latin typeface="標楷體" panose="03000509000000000000" pitchFamily="65" charset="-120"/>
                <a:ea typeface="標楷體" panose="03000509000000000000" pitchFamily="65" charset="-120"/>
              </a:rPr>
              <a:t>。</a:t>
            </a:r>
          </a:p>
          <a:p>
            <a:pPr>
              <a:lnSpc>
                <a:spcPct val="100000"/>
              </a:lnSpc>
              <a:spcBef>
                <a:spcPts val="0"/>
              </a:spcBef>
              <a:buFont typeface="Wingdings" panose="05000000000000000000" pitchFamily="2" charset="2"/>
              <a:buChar char="Ø"/>
            </a:pPr>
            <a:r>
              <a:rPr sz="2400" spc="-5" dirty="0" err="1" smtClean="0">
                <a:latin typeface="標楷體" panose="03000509000000000000" pitchFamily="65" charset="-120"/>
                <a:ea typeface="標楷體" panose="03000509000000000000" pitchFamily="65" charset="-120"/>
              </a:rPr>
              <a:t>協助學校辦理</a:t>
            </a:r>
            <a:r>
              <a:rPr sz="2400" spc="-5" dirty="0" err="1" smtClean="0">
                <a:solidFill>
                  <a:srgbClr val="FF0000"/>
                </a:solidFill>
                <a:latin typeface="標楷體" panose="03000509000000000000" pitchFamily="65" charset="-120"/>
                <a:ea typeface="標楷體" panose="03000509000000000000" pitchFamily="65" charset="-120"/>
              </a:rPr>
              <a:t>跨校交流</a:t>
            </a:r>
            <a:r>
              <a:rPr sz="2400" spc="-5" dirty="0" err="1">
                <a:solidFill>
                  <a:srgbClr val="FF0000"/>
                </a:solidFill>
                <a:latin typeface="標楷體" panose="03000509000000000000" pitchFamily="65" charset="-120"/>
                <a:ea typeface="標楷體" panose="03000509000000000000" pitchFamily="65" charset="-120"/>
              </a:rPr>
              <a:t>、夥伴學習</a:t>
            </a:r>
            <a:r>
              <a:rPr sz="2400" spc="-5" dirty="0" err="1">
                <a:latin typeface="標楷體" panose="03000509000000000000" pitchFamily="65" charset="-120"/>
                <a:ea typeface="標楷體" panose="03000509000000000000" pitchFamily="65" charset="-120"/>
              </a:rPr>
              <a:t>活動或研討會議</a:t>
            </a:r>
            <a:r>
              <a:rPr sz="2400" spc="-5" dirty="0">
                <a:solidFill>
                  <a:srgbClr val="0000CC"/>
                </a:solidFill>
                <a:latin typeface="標楷體" panose="03000509000000000000" pitchFamily="65" charset="-120"/>
                <a:ea typeface="標楷體" panose="03000509000000000000" pitchFamily="65" charset="-120"/>
              </a:rPr>
              <a:t>。</a:t>
            </a:r>
          </a:p>
          <a:p>
            <a:pPr>
              <a:lnSpc>
                <a:spcPct val="100000"/>
              </a:lnSpc>
              <a:spcBef>
                <a:spcPts val="0"/>
              </a:spcBef>
              <a:buFont typeface="Wingdings" panose="05000000000000000000" pitchFamily="2" charset="2"/>
              <a:buChar char="Ø"/>
            </a:pPr>
            <a:r>
              <a:rPr sz="2400" spc="5" dirty="0" err="1" smtClean="0">
                <a:solidFill>
                  <a:srgbClr val="0000CC"/>
                </a:solidFill>
                <a:latin typeface="標楷體" panose="03000509000000000000" pitchFamily="65" charset="-120"/>
                <a:ea typeface="標楷體" panose="03000509000000000000" pitchFamily="65" charset="-120"/>
              </a:rPr>
              <a:t>協助學校辦理區域</a:t>
            </a:r>
            <a:r>
              <a:rPr sz="2400" spc="5" dirty="0" err="1">
                <a:solidFill>
                  <a:srgbClr val="0000CC"/>
                </a:solidFill>
                <a:latin typeface="標楷體" panose="03000509000000000000" pitchFamily="65" charset="-120"/>
                <a:ea typeface="標楷體" panose="03000509000000000000" pitchFamily="65" charset="-120"/>
                <a:cs typeface="Arial Narrow"/>
              </a:rPr>
              <a:t>SAP</a:t>
            </a:r>
            <a:r>
              <a:rPr sz="2400" spc="5" dirty="0" err="1" smtClean="0">
                <a:solidFill>
                  <a:srgbClr val="0000CC"/>
                </a:solidFill>
                <a:latin typeface="標楷體" panose="03000509000000000000" pitchFamily="65" charset="-120"/>
                <a:ea typeface="標楷體" panose="03000509000000000000" pitchFamily="65" charset="-120"/>
              </a:rPr>
              <a:t>聯盟</a:t>
            </a:r>
            <a:r>
              <a:rPr lang="zh-TW" altLang="en-US" sz="2400" spc="5" dirty="0" smtClean="0">
                <a:solidFill>
                  <a:srgbClr val="0000CC"/>
                </a:solidFill>
                <a:latin typeface="標楷體" panose="03000509000000000000" pitchFamily="65" charset="-120"/>
                <a:ea typeface="標楷體" panose="03000509000000000000" pitchFamily="65" charset="-120"/>
              </a:rPr>
              <a:t>。</a:t>
            </a:r>
            <a:endParaRPr sz="2400" spc="5" dirty="0">
              <a:solidFill>
                <a:srgbClr val="0000CC"/>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68</a:t>
            </a:fld>
            <a:endParaRPr lang="zh-TW" altLang="en-US"/>
          </a:p>
        </p:txBody>
      </p:sp>
    </p:spTree>
    <p:extLst>
      <p:ext uri="{BB962C8B-B14F-4D97-AF65-F5344CB8AC3E}">
        <p14:creationId xmlns:p14="http://schemas.microsoft.com/office/powerpoint/2010/main" val="2934818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608" y="620688"/>
            <a:ext cx="6535622" cy="615553"/>
          </a:xfrm>
          <a:prstGeom prst="rect">
            <a:avLst/>
          </a:prstGeom>
        </p:spPr>
        <p:txBody>
          <a:bodyPr vert="horz" wrap="square" lIns="0" tIns="0" rIns="0" bIns="0" rtlCol="0">
            <a:spAutoFit/>
          </a:bodyPr>
          <a:lstStyle/>
          <a:p>
            <a:pPr marL="12700">
              <a:lnSpc>
                <a:spcPct val="100000"/>
              </a:lnSpc>
            </a:pPr>
            <a:r>
              <a:rPr b="1" dirty="0">
                <a:solidFill>
                  <a:srgbClr val="006600"/>
                </a:solidFill>
                <a:latin typeface="標楷體" panose="03000509000000000000" pitchFamily="65" charset="-120"/>
                <a:ea typeface="標楷體" panose="03000509000000000000" pitchFamily="65" charset="-120"/>
                <a:cs typeface="Malgun Gothic"/>
              </a:rPr>
              <a:t>學校如何辦理專家諮詢輔導</a:t>
            </a:r>
          </a:p>
        </p:txBody>
      </p:sp>
      <p:sp>
        <p:nvSpPr>
          <p:cNvPr id="3" name="object 3"/>
          <p:cNvSpPr txBox="1"/>
          <p:nvPr/>
        </p:nvSpPr>
        <p:spPr>
          <a:xfrm>
            <a:off x="547217" y="1587246"/>
            <a:ext cx="8050530" cy="4093428"/>
          </a:xfrm>
          <a:prstGeom prst="rect">
            <a:avLst/>
          </a:prstGeom>
        </p:spPr>
        <p:txBody>
          <a:bodyPr vert="horz" wrap="square" lIns="0" tIns="0" rIns="0" bIns="0" rtlCol="0">
            <a:spAutoFit/>
          </a:bodyPr>
          <a:lstStyle/>
          <a:p>
            <a:pPr marL="469900" indent="-457200" algn="just">
              <a:buFont typeface="Wingdings" panose="05000000000000000000" pitchFamily="2" charset="2"/>
              <a:buChar char="Ø"/>
            </a:pPr>
            <a:r>
              <a:rPr sz="2800" b="1" spc="50" dirty="0" err="1" smtClean="0">
                <a:solidFill>
                  <a:srgbClr val="404040"/>
                </a:solidFill>
                <a:latin typeface="標楷體" panose="03000509000000000000" pitchFamily="65" charset="-120"/>
                <a:ea typeface="標楷體" panose="03000509000000000000" pitchFamily="65" charset="-120"/>
                <a:cs typeface="Microsoft YaHei"/>
              </a:rPr>
              <a:t>參與人員</a:t>
            </a:r>
            <a:r>
              <a:rPr sz="2800" b="1" spc="50" dirty="0" err="1">
                <a:solidFill>
                  <a:srgbClr val="404040"/>
                </a:solidFill>
                <a:latin typeface="標楷體" panose="03000509000000000000" pitchFamily="65" charset="-120"/>
                <a:ea typeface="標楷體" panose="03000509000000000000" pitchFamily="65" charset="-120"/>
                <a:cs typeface="Microsoft YaHei"/>
              </a:rPr>
              <a:t>：</a:t>
            </a:r>
            <a:r>
              <a:rPr sz="2800" spc="50" dirty="0" err="1">
                <a:solidFill>
                  <a:srgbClr val="404040"/>
                </a:solidFill>
                <a:latin typeface="標楷體" panose="03000509000000000000" pitchFamily="65" charset="-120"/>
                <a:ea typeface="標楷體" panose="03000509000000000000" pitchFamily="65" charset="-120"/>
                <a:cs typeface="PMingLiU"/>
              </a:rPr>
              <a:t>學校參與人員校長、一級主管、組長</a:t>
            </a:r>
            <a:r>
              <a:rPr sz="2800" spc="50" dirty="0" err="1" smtClean="0">
                <a:solidFill>
                  <a:srgbClr val="404040"/>
                </a:solidFill>
                <a:latin typeface="標楷體" panose="03000509000000000000" pitchFamily="65" charset="-120"/>
                <a:ea typeface="標楷體" panose="03000509000000000000" pitchFamily="65" charset="-120"/>
                <a:cs typeface="PMingLiU"/>
              </a:rPr>
              <a:t>、</a:t>
            </a:r>
            <a:r>
              <a:rPr sz="2800" dirty="0" err="1" smtClean="0">
                <a:solidFill>
                  <a:srgbClr val="404040"/>
                </a:solidFill>
                <a:latin typeface="標楷體" panose="03000509000000000000" pitchFamily="65" charset="-120"/>
                <a:ea typeface="標楷體" panose="03000509000000000000" pitchFamily="65" charset="-120"/>
                <a:cs typeface="PMingLiU"/>
              </a:rPr>
              <a:t>科召集人</a:t>
            </a:r>
            <a:r>
              <a:rPr sz="2800" dirty="0" err="1">
                <a:solidFill>
                  <a:srgbClr val="404040"/>
                </a:solidFill>
                <a:latin typeface="標楷體" panose="03000509000000000000" pitchFamily="65" charset="-120"/>
                <a:ea typeface="標楷體" panose="03000509000000000000" pitchFamily="65" charset="-120"/>
                <a:cs typeface="PMingLiU"/>
              </a:rPr>
              <a:t>（教師）及與優質化方案推動之相關人員</a:t>
            </a:r>
            <a:r>
              <a:rPr sz="2800" dirty="0">
                <a:solidFill>
                  <a:srgbClr val="404040"/>
                </a:solidFill>
                <a:latin typeface="標楷體" panose="03000509000000000000" pitchFamily="65" charset="-120"/>
                <a:ea typeface="標楷體" panose="03000509000000000000" pitchFamily="65" charset="-120"/>
                <a:cs typeface="PMingLiU"/>
              </a:rPr>
              <a:t>。</a:t>
            </a:r>
            <a:endParaRPr sz="2800" dirty="0">
              <a:solidFill>
                <a:prstClr val="black"/>
              </a:solidFill>
              <a:latin typeface="標楷體" panose="03000509000000000000" pitchFamily="65" charset="-120"/>
              <a:ea typeface="標楷體" panose="03000509000000000000" pitchFamily="65" charset="-120"/>
              <a:cs typeface="PMingLiU"/>
            </a:endParaRPr>
          </a:p>
          <a:p>
            <a:pPr marL="469900" marR="5080" indent="-457200" algn="just">
              <a:lnSpc>
                <a:spcPct val="130100"/>
              </a:lnSpc>
              <a:buFont typeface="Wingdings" panose="05000000000000000000" pitchFamily="2" charset="2"/>
              <a:buChar char="Ø"/>
            </a:pPr>
            <a:r>
              <a:rPr sz="2800" b="1" spc="50" dirty="0" err="1" smtClean="0">
                <a:solidFill>
                  <a:srgbClr val="404040"/>
                </a:solidFill>
                <a:latin typeface="標楷體" panose="03000509000000000000" pitchFamily="65" charset="-120"/>
                <a:ea typeface="標楷體" panose="03000509000000000000" pitchFamily="65" charset="-120"/>
                <a:cs typeface="Microsoft YaHei"/>
              </a:rPr>
              <a:t>實施方式</a:t>
            </a:r>
            <a:r>
              <a:rPr sz="2800" b="1" spc="50" dirty="0" err="1">
                <a:solidFill>
                  <a:srgbClr val="404040"/>
                </a:solidFill>
                <a:latin typeface="標楷體" panose="03000509000000000000" pitchFamily="65" charset="-120"/>
                <a:ea typeface="標楷體" panose="03000509000000000000" pitchFamily="65" charset="-120"/>
                <a:cs typeface="Microsoft YaHei"/>
              </a:rPr>
              <a:t>：</a:t>
            </a:r>
            <a:r>
              <a:rPr sz="2800" spc="50" dirty="0" err="1">
                <a:solidFill>
                  <a:srgbClr val="404040"/>
                </a:solidFill>
                <a:latin typeface="標楷體" panose="03000509000000000000" pitchFamily="65" charset="-120"/>
                <a:ea typeface="標楷體" panose="03000509000000000000" pitchFamily="65" charset="-120"/>
                <a:cs typeface="PMingLiU"/>
              </a:rPr>
              <a:t>到校輔導，</a:t>
            </a:r>
            <a:r>
              <a:rPr sz="2800" spc="50" dirty="0" err="1" smtClean="0">
                <a:solidFill>
                  <a:srgbClr val="404040"/>
                </a:solidFill>
                <a:latin typeface="標楷體" panose="03000509000000000000" pitchFamily="65" charset="-120"/>
                <a:ea typeface="標楷體" panose="03000509000000000000" pitchFamily="65" charset="-120"/>
                <a:cs typeface="PMingLiU"/>
              </a:rPr>
              <a:t>或得視實際需要不定期電話</a:t>
            </a:r>
            <a:r>
              <a:rPr sz="2800" dirty="0" err="1" smtClean="0">
                <a:solidFill>
                  <a:srgbClr val="404040"/>
                </a:solidFill>
                <a:latin typeface="標楷體" panose="03000509000000000000" pitchFamily="65" charset="-120"/>
                <a:ea typeface="標楷體" panose="03000509000000000000" pitchFamily="65" charset="-120"/>
                <a:cs typeface="PMingLiU"/>
              </a:rPr>
              <a:t>通訊</a:t>
            </a:r>
            <a:r>
              <a:rPr sz="2800" dirty="0">
                <a:solidFill>
                  <a:srgbClr val="404040"/>
                </a:solidFill>
                <a:latin typeface="標楷體" panose="03000509000000000000" pitchFamily="65" charset="-120"/>
                <a:ea typeface="標楷體" panose="03000509000000000000" pitchFamily="65" charset="-120"/>
                <a:cs typeface="Tw Cen MT"/>
              </a:rPr>
              <a:t>(</a:t>
            </a:r>
            <a:r>
              <a:rPr sz="2800" dirty="0">
                <a:solidFill>
                  <a:srgbClr val="404040"/>
                </a:solidFill>
                <a:latin typeface="標楷體" panose="03000509000000000000" pitchFamily="65" charset="-120"/>
                <a:ea typeface="標楷體" panose="03000509000000000000" pitchFamily="65" charset="-120"/>
                <a:cs typeface="PMingLiU"/>
              </a:rPr>
              <a:t>信件</a:t>
            </a:r>
            <a:r>
              <a:rPr sz="2800" dirty="0">
                <a:solidFill>
                  <a:srgbClr val="404040"/>
                </a:solidFill>
                <a:latin typeface="標楷體" panose="03000509000000000000" pitchFamily="65" charset="-120"/>
                <a:ea typeface="標楷體" panose="03000509000000000000" pitchFamily="65" charset="-120"/>
                <a:cs typeface="Tw Cen MT"/>
              </a:rPr>
              <a:t>)</a:t>
            </a:r>
            <a:r>
              <a:rPr sz="2800" dirty="0">
                <a:solidFill>
                  <a:srgbClr val="404040"/>
                </a:solidFill>
                <a:latin typeface="標楷體" panose="03000509000000000000" pitchFamily="65" charset="-120"/>
                <a:ea typeface="標楷體" panose="03000509000000000000" pitchFamily="65" charset="-120"/>
                <a:cs typeface="PMingLiU"/>
              </a:rPr>
              <a:t>諮詢。</a:t>
            </a:r>
            <a:endParaRPr sz="2800" dirty="0">
              <a:solidFill>
                <a:prstClr val="black"/>
              </a:solidFill>
              <a:latin typeface="標楷體" panose="03000509000000000000" pitchFamily="65" charset="-120"/>
              <a:ea typeface="標楷體" panose="03000509000000000000" pitchFamily="65" charset="-120"/>
              <a:cs typeface="PMingLiU"/>
            </a:endParaRPr>
          </a:p>
          <a:p>
            <a:pPr marL="469900" marR="5080" indent="-457200" algn="just">
              <a:lnSpc>
                <a:spcPct val="130000"/>
              </a:lnSpc>
              <a:buFont typeface="Wingdings" panose="05000000000000000000" pitchFamily="2" charset="2"/>
              <a:buChar char="Ø"/>
            </a:pPr>
            <a:r>
              <a:rPr sz="2800" b="1" spc="30" dirty="0" smtClean="0">
                <a:solidFill>
                  <a:srgbClr val="404040"/>
                </a:solidFill>
                <a:latin typeface="標楷體" panose="03000509000000000000" pitchFamily="65" charset="-120"/>
                <a:ea typeface="標楷體" panose="03000509000000000000" pitchFamily="65" charset="-120"/>
                <a:cs typeface="Microsoft YaHei"/>
              </a:rPr>
              <a:t>時間安排</a:t>
            </a:r>
            <a:r>
              <a:rPr sz="2800" b="1" spc="30" dirty="0">
                <a:solidFill>
                  <a:srgbClr val="404040"/>
                </a:solidFill>
                <a:latin typeface="標楷體" panose="03000509000000000000" pitchFamily="65" charset="-120"/>
                <a:ea typeface="標楷體" panose="03000509000000000000" pitchFamily="65" charset="-120"/>
                <a:cs typeface="Microsoft YaHei"/>
              </a:rPr>
              <a:t>：</a:t>
            </a:r>
            <a:r>
              <a:rPr sz="2800" b="1" spc="30" dirty="0">
                <a:solidFill>
                  <a:srgbClr val="FF0000"/>
                </a:solidFill>
                <a:latin typeface="標楷體" panose="03000509000000000000" pitchFamily="65" charset="-120"/>
                <a:ea typeface="標楷體" panose="03000509000000000000" pitchFamily="65" charset="-120"/>
                <a:cs typeface="Microsoft YaHei"/>
              </a:rPr>
              <a:t>每學期</a:t>
            </a:r>
            <a:r>
              <a:rPr sz="2800" b="1" spc="30" dirty="0">
                <a:solidFill>
                  <a:srgbClr val="FF0000"/>
                </a:solidFill>
                <a:latin typeface="標楷體" panose="03000509000000000000" pitchFamily="65" charset="-120"/>
                <a:ea typeface="標楷體" panose="03000509000000000000" pitchFamily="65" charset="-120"/>
                <a:cs typeface="Tw Cen MT"/>
              </a:rPr>
              <a:t>1-2</a:t>
            </a:r>
            <a:r>
              <a:rPr sz="2800" b="1" spc="30" dirty="0">
                <a:solidFill>
                  <a:srgbClr val="FF0000"/>
                </a:solidFill>
                <a:latin typeface="標楷體" panose="03000509000000000000" pitchFamily="65" charset="-120"/>
                <a:ea typeface="標楷體" panose="03000509000000000000" pitchFamily="65" charset="-120"/>
                <a:cs typeface="Microsoft YaHei"/>
              </a:rPr>
              <a:t>次為原則</a:t>
            </a:r>
            <a:r>
              <a:rPr sz="2800" b="1" spc="30" dirty="0">
                <a:solidFill>
                  <a:srgbClr val="FF0000"/>
                </a:solidFill>
                <a:latin typeface="標楷體" panose="03000509000000000000" pitchFamily="65" charset="-120"/>
                <a:ea typeface="標楷體" panose="03000509000000000000" pitchFamily="65" charset="-120"/>
                <a:cs typeface="Tw Cen MT"/>
              </a:rPr>
              <a:t>(</a:t>
            </a:r>
            <a:r>
              <a:rPr sz="2800" b="1" spc="30" dirty="0">
                <a:solidFill>
                  <a:srgbClr val="FF0000"/>
                </a:solidFill>
                <a:latin typeface="標楷體" panose="03000509000000000000" pitchFamily="65" charset="-120"/>
                <a:ea typeface="標楷體" panose="03000509000000000000" pitchFamily="65" charset="-120"/>
                <a:cs typeface="Microsoft YaHei"/>
              </a:rPr>
              <a:t>至少</a:t>
            </a:r>
            <a:r>
              <a:rPr sz="2800" b="1" spc="30" dirty="0">
                <a:solidFill>
                  <a:srgbClr val="FF0000"/>
                </a:solidFill>
                <a:latin typeface="標楷體" panose="03000509000000000000" pitchFamily="65" charset="-120"/>
                <a:ea typeface="標楷體" panose="03000509000000000000" pitchFamily="65" charset="-120"/>
                <a:cs typeface="Tw Cen MT"/>
              </a:rPr>
              <a:t>1</a:t>
            </a:r>
            <a:r>
              <a:rPr sz="2800" b="1" spc="30" dirty="0">
                <a:solidFill>
                  <a:srgbClr val="FF0000"/>
                </a:solidFill>
                <a:latin typeface="標楷體" panose="03000509000000000000" pitchFamily="65" charset="-120"/>
                <a:ea typeface="標楷體" panose="03000509000000000000" pitchFamily="65" charset="-120"/>
                <a:cs typeface="Microsoft YaHei"/>
              </a:rPr>
              <a:t>次</a:t>
            </a:r>
            <a:r>
              <a:rPr sz="2800" b="1" spc="30" dirty="0">
                <a:solidFill>
                  <a:srgbClr val="FF0000"/>
                </a:solidFill>
                <a:latin typeface="標楷體" panose="03000509000000000000" pitchFamily="65" charset="-120"/>
                <a:ea typeface="標楷體" panose="03000509000000000000" pitchFamily="65" charset="-120"/>
                <a:cs typeface="Tw Cen MT"/>
              </a:rPr>
              <a:t>)</a:t>
            </a:r>
            <a:r>
              <a:rPr sz="2800" spc="30" dirty="0">
                <a:solidFill>
                  <a:srgbClr val="404040"/>
                </a:solidFill>
                <a:latin typeface="標楷體" panose="03000509000000000000" pitchFamily="65" charset="-120"/>
                <a:ea typeface="標楷體" panose="03000509000000000000" pitchFamily="65" charset="-120"/>
                <a:cs typeface="PMingLiU"/>
              </a:rPr>
              <a:t>，</a:t>
            </a:r>
            <a:r>
              <a:rPr sz="2800" spc="30" dirty="0" smtClean="0">
                <a:solidFill>
                  <a:srgbClr val="404040"/>
                </a:solidFill>
                <a:latin typeface="標楷體" panose="03000509000000000000" pitchFamily="65" charset="-120"/>
                <a:ea typeface="標楷體" panose="03000509000000000000" pitchFamily="65" charset="-120"/>
                <a:cs typeface="PMingLiU"/>
              </a:rPr>
              <a:t>上半年以</a:t>
            </a:r>
            <a:r>
              <a:rPr sz="2800" spc="30" dirty="0" smtClean="0">
                <a:solidFill>
                  <a:srgbClr val="FF0000"/>
                </a:solidFill>
                <a:latin typeface="標楷體" panose="03000509000000000000" pitchFamily="65" charset="-120"/>
                <a:ea typeface="標楷體" panose="03000509000000000000" pitchFamily="65" charset="-120"/>
                <a:cs typeface="Tw Cen MT"/>
              </a:rPr>
              <a:t>5</a:t>
            </a:r>
            <a:r>
              <a:rPr sz="2800" spc="10" dirty="0" smtClean="0">
                <a:solidFill>
                  <a:srgbClr val="FF0000"/>
                </a:solidFill>
                <a:latin typeface="標楷體" panose="03000509000000000000" pitchFamily="65" charset="-120"/>
                <a:ea typeface="標楷體" panose="03000509000000000000" pitchFamily="65" charset="-120"/>
                <a:cs typeface="PMingLiU"/>
              </a:rPr>
              <a:t>月</a:t>
            </a:r>
            <a:r>
              <a:rPr sz="2800" spc="10" dirty="0">
                <a:solidFill>
                  <a:srgbClr val="FF0000"/>
                </a:solidFill>
                <a:latin typeface="標楷體" panose="03000509000000000000" pitchFamily="65" charset="-120"/>
                <a:ea typeface="標楷體" panose="03000509000000000000" pitchFamily="65" charset="-120"/>
                <a:cs typeface="Tw Cen MT"/>
              </a:rPr>
              <a:t>20</a:t>
            </a:r>
            <a:r>
              <a:rPr sz="2800" spc="10" dirty="0">
                <a:solidFill>
                  <a:srgbClr val="FF0000"/>
                </a:solidFill>
                <a:latin typeface="標楷體" panose="03000509000000000000" pitchFamily="65" charset="-120"/>
                <a:ea typeface="標楷體" panose="03000509000000000000" pitchFamily="65" charset="-120"/>
                <a:cs typeface="PMingLiU"/>
              </a:rPr>
              <a:t>日前</a:t>
            </a:r>
            <a:r>
              <a:rPr sz="2800" spc="10" dirty="0">
                <a:solidFill>
                  <a:srgbClr val="404040"/>
                </a:solidFill>
                <a:latin typeface="標楷體" panose="03000509000000000000" pitchFamily="65" charset="-120"/>
                <a:ea typeface="標楷體" panose="03000509000000000000" pitchFamily="65" charset="-120"/>
                <a:cs typeface="PMingLiU"/>
              </a:rPr>
              <a:t>，下半年以</a:t>
            </a:r>
            <a:r>
              <a:rPr sz="2800" spc="10" dirty="0">
                <a:solidFill>
                  <a:srgbClr val="FF0000"/>
                </a:solidFill>
                <a:latin typeface="標楷體" panose="03000509000000000000" pitchFamily="65" charset="-120"/>
                <a:ea typeface="標楷體" panose="03000509000000000000" pitchFamily="65" charset="-120"/>
                <a:cs typeface="Tw Cen MT"/>
              </a:rPr>
              <a:t>12</a:t>
            </a:r>
            <a:r>
              <a:rPr sz="2800" spc="10" dirty="0">
                <a:solidFill>
                  <a:srgbClr val="FF0000"/>
                </a:solidFill>
                <a:latin typeface="標楷體" panose="03000509000000000000" pitchFamily="65" charset="-120"/>
                <a:ea typeface="標楷體" panose="03000509000000000000" pitchFamily="65" charset="-120"/>
                <a:cs typeface="PMingLiU"/>
              </a:rPr>
              <a:t>月</a:t>
            </a:r>
            <a:r>
              <a:rPr sz="2800" spc="10" dirty="0">
                <a:solidFill>
                  <a:srgbClr val="FF0000"/>
                </a:solidFill>
                <a:latin typeface="標楷體" panose="03000509000000000000" pitchFamily="65" charset="-120"/>
                <a:ea typeface="標楷體" panose="03000509000000000000" pitchFamily="65" charset="-120"/>
                <a:cs typeface="Tw Cen MT"/>
              </a:rPr>
              <a:t>20</a:t>
            </a:r>
            <a:r>
              <a:rPr sz="2800" spc="10" dirty="0">
                <a:solidFill>
                  <a:srgbClr val="FF0000"/>
                </a:solidFill>
                <a:latin typeface="標楷體" panose="03000509000000000000" pitchFamily="65" charset="-120"/>
                <a:ea typeface="標楷體" panose="03000509000000000000" pitchFamily="65" charset="-120"/>
                <a:cs typeface="PMingLiU"/>
              </a:rPr>
              <a:t>日前完成</a:t>
            </a:r>
            <a:r>
              <a:rPr sz="2800" spc="10" dirty="0">
                <a:solidFill>
                  <a:srgbClr val="404040"/>
                </a:solidFill>
                <a:latin typeface="標楷體" panose="03000509000000000000" pitchFamily="65" charset="-120"/>
                <a:ea typeface="標楷體" panose="03000509000000000000" pitchFamily="65" charset="-120"/>
                <a:cs typeface="PMingLiU"/>
              </a:rPr>
              <a:t>為原則。</a:t>
            </a:r>
            <a:r>
              <a:rPr sz="2800" spc="10" dirty="0" smtClean="0">
                <a:solidFill>
                  <a:srgbClr val="404040"/>
                </a:solidFill>
                <a:latin typeface="標楷體" panose="03000509000000000000" pitchFamily="65" charset="-120"/>
                <a:ea typeface="標楷體" panose="03000509000000000000" pitchFamily="65" charset="-120"/>
                <a:cs typeface="PMingLiU"/>
              </a:rPr>
              <a:t>到校輔</a:t>
            </a:r>
            <a:r>
              <a:rPr sz="2800" dirty="0" smtClean="0">
                <a:solidFill>
                  <a:srgbClr val="404040"/>
                </a:solidFill>
                <a:latin typeface="標楷體" panose="03000509000000000000" pitchFamily="65" charset="-120"/>
                <a:ea typeface="標楷體" panose="03000509000000000000" pitchFamily="65" charset="-120"/>
                <a:cs typeface="PMingLiU"/>
              </a:rPr>
              <a:t>導每次時間以</a:t>
            </a:r>
            <a:r>
              <a:rPr sz="2800" dirty="0">
                <a:solidFill>
                  <a:srgbClr val="404040"/>
                </a:solidFill>
                <a:latin typeface="標楷體" panose="03000509000000000000" pitchFamily="65" charset="-120"/>
                <a:ea typeface="標楷體" panose="03000509000000000000" pitchFamily="65" charset="-120"/>
                <a:cs typeface="Tw Cen MT"/>
              </a:rPr>
              <a:t>3</a:t>
            </a:r>
            <a:r>
              <a:rPr sz="2800" dirty="0">
                <a:solidFill>
                  <a:srgbClr val="404040"/>
                </a:solidFill>
                <a:latin typeface="標楷體" panose="03000509000000000000" pitchFamily="65" charset="-120"/>
                <a:ea typeface="標楷體" panose="03000509000000000000" pitchFamily="65" charset="-120"/>
                <a:cs typeface="PMingLiU"/>
              </a:rPr>
              <a:t>小時為原則。</a:t>
            </a:r>
            <a:endParaRPr sz="2800" dirty="0">
              <a:solidFill>
                <a:prstClr val="black"/>
              </a:solidFill>
              <a:latin typeface="標楷體" panose="03000509000000000000" pitchFamily="65" charset="-120"/>
              <a:ea typeface="標楷體" panose="03000509000000000000" pitchFamily="65" charset="-120"/>
              <a:cs typeface="PMingLiU"/>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69</a:t>
            </a:fld>
            <a:endParaRPr lang="zh-TW" altLang="en-US"/>
          </a:p>
        </p:txBody>
      </p:sp>
    </p:spTree>
    <p:extLst>
      <p:ext uri="{BB962C8B-B14F-4D97-AF65-F5344CB8AC3E}">
        <p14:creationId xmlns:p14="http://schemas.microsoft.com/office/powerpoint/2010/main" val="303106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tx1"/>
                </a:solidFill>
                <a:latin typeface="標楷體" panose="03000509000000000000" pitchFamily="65" charset="-120"/>
                <a:ea typeface="標楷體" panose="03000509000000000000" pitchFamily="65" charset="-120"/>
              </a:rPr>
              <a:t>執行情形</a:t>
            </a:r>
          </a:p>
        </p:txBody>
      </p:sp>
      <p:sp>
        <p:nvSpPr>
          <p:cNvPr id="3" name="內容版面配置區 2"/>
          <p:cNvSpPr>
            <a:spLocks noGrp="1"/>
          </p:cNvSpPr>
          <p:nvPr>
            <p:ph sz="quarter" idx="1"/>
          </p:nvPr>
        </p:nvSpPr>
        <p:spPr/>
        <p:txBody>
          <a:bodyPr>
            <a:noAutofit/>
          </a:bodyPr>
          <a:lstStyle/>
          <a:p>
            <a:r>
              <a:rPr lang="en-US" altLang="zh-TW" sz="2800" dirty="0" smtClean="0">
                <a:latin typeface="標楷體" panose="03000509000000000000" pitchFamily="65" charset="-120"/>
                <a:ea typeface="標楷體" panose="03000509000000000000" pitchFamily="65" charset="-120"/>
              </a:rPr>
              <a:t>95</a:t>
            </a:r>
            <a:r>
              <a:rPr lang="zh-TW" altLang="en-US" sz="2800" dirty="0">
                <a:latin typeface="標楷體" panose="03000509000000000000" pitchFamily="65" charset="-120"/>
                <a:ea typeface="標楷體" panose="03000509000000000000" pitchFamily="65" charset="-120"/>
              </a:rPr>
              <a:t>學年度以試辦方式補助了</a:t>
            </a:r>
            <a:r>
              <a:rPr lang="en-US" altLang="zh-TW" sz="2800" dirty="0">
                <a:latin typeface="標楷體" panose="03000509000000000000" pitchFamily="65" charset="-120"/>
                <a:ea typeface="標楷體" panose="03000509000000000000" pitchFamily="65" charset="-120"/>
              </a:rPr>
              <a:t>11</a:t>
            </a:r>
            <a:r>
              <a:rPr lang="zh-TW" altLang="en-US" sz="2800" dirty="0">
                <a:latin typeface="標楷體" panose="03000509000000000000" pitchFamily="65" charset="-120"/>
                <a:ea typeface="標楷體" panose="03000509000000000000" pitchFamily="65" charset="-120"/>
              </a:rPr>
              <a:t>所</a:t>
            </a:r>
            <a:r>
              <a:rPr lang="zh-TW" altLang="en-US" sz="2800" dirty="0" smtClean="0">
                <a:latin typeface="標楷體" panose="03000509000000000000" pitchFamily="65" charset="-120"/>
                <a:ea typeface="標楷體" panose="03000509000000000000" pitchFamily="65" charset="-120"/>
              </a:rPr>
              <a:t>高中。</a:t>
            </a:r>
            <a:endParaRPr lang="en-US" altLang="zh-TW" sz="2800" dirty="0" smtClean="0">
              <a:latin typeface="標楷體" panose="03000509000000000000" pitchFamily="65" charset="-120"/>
              <a:ea typeface="標楷體" panose="03000509000000000000" pitchFamily="65" charset="-120"/>
            </a:endParaRPr>
          </a:p>
          <a:p>
            <a:r>
              <a:rPr lang="en-US" altLang="zh-TW" sz="2800" dirty="0" smtClean="0">
                <a:latin typeface="標楷體" panose="03000509000000000000" pitchFamily="65" charset="-120"/>
                <a:ea typeface="標楷體" panose="03000509000000000000" pitchFamily="65" charset="-120"/>
              </a:rPr>
              <a:t>96</a:t>
            </a:r>
            <a:r>
              <a:rPr lang="zh-TW" altLang="en-US" sz="2800" dirty="0">
                <a:latin typeface="標楷體" panose="03000509000000000000" pitchFamily="65" charset="-120"/>
                <a:ea typeface="標楷體" panose="03000509000000000000" pitchFamily="65" charset="-120"/>
              </a:rPr>
              <a:t>學年</a:t>
            </a:r>
            <a:r>
              <a:rPr lang="zh-TW" altLang="en-US" sz="2800" dirty="0" smtClean="0">
                <a:latin typeface="標楷體" panose="03000509000000000000" pitchFamily="65" charset="-120"/>
                <a:ea typeface="標楷體" panose="03000509000000000000" pitchFamily="65" charset="-120"/>
              </a:rPr>
              <a:t>度擴大</a:t>
            </a:r>
            <a:r>
              <a:rPr lang="zh-TW" altLang="en-US" sz="2800" dirty="0">
                <a:latin typeface="標楷體" panose="03000509000000000000" pitchFamily="65" charset="-120"/>
                <a:ea typeface="標楷體" panose="03000509000000000000" pitchFamily="65" charset="-120"/>
              </a:rPr>
              <a:t>實施該項</a:t>
            </a:r>
            <a:r>
              <a:rPr lang="zh-TW" altLang="en-US" sz="2800" dirty="0" smtClean="0">
                <a:latin typeface="標楷體" panose="03000509000000000000" pitchFamily="65" charset="-120"/>
                <a:ea typeface="標楷體" panose="03000509000000000000" pitchFamily="65" charset="-120"/>
              </a:rPr>
              <a:t>方案，</a:t>
            </a:r>
            <a:r>
              <a:rPr lang="zh-TW" altLang="en-US" sz="2800" dirty="0">
                <a:latin typeface="標楷體" panose="03000509000000000000" pitchFamily="65" charset="-120"/>
                <a:ea typeface="標楷體" panose="03000509000000000000" pitchFamily="65" charset="-120"/>
              </a:rPr>
              <a:t>共分三期辦理，每期預計核定</a:t>
            </a:r>
            <a:r>
              <a:rPr lang="en-US" altLang="zh-TW" sz="2800" dirty="0">
                <a:latin typeface="標楷體" panose="03000509000000000000" pitchFamily="65" charset="-120"/>
                <a:ea typeface="標楷體" panose="03000509000000000000" pitchFamily="65" charset="-120"/>
              </a:rPr>
              <a:t>25</a:t>
            </a:r>
            <a:r>
              <a:rPr lang="zh-TW" altLang="en-US" sz="2800" dirty="0">
                <a:latin typeface="標楷體" panose="03000509000000000000" pitchFamily="65" charset="-120"/>
                <a:ea typeface="標楷體" panose="03000509000000000000" pitchFamily="65" charset="-120"/>
              </a:rPr>
              <a:t>至</a:t>
            </a:r>
            <a:r>
              <a:rPr lang="en-US" altLang="zh-TW" sz="2800" dirty="0">
                <a:latin typeface="標楷體" panose="03000509000000000000" pitchFamily="65" charset="-120"/>
                <a:ea typeface="標楷體" panose="03000509000000000000" pitchFamily="65" charset="-120"/>
              </a:rPr>
              <a:t>35</a:t>
            </a:r>
            <a:r>
              <a:rPr lang="zh-TW" altLang="en-US" sz="2800" dirty="0">
                <a:latin typeface="標楷體" panose="03000509000000000000" pitchFamily="65" charset="-120"/>
                <a:ea typeface="標楷體" panose="03000509000000000000" pitchFamily="65" charset="-120"/>
              </a:rPr>
              <a:t>所學校辦理三個學年度，第二學年度及第三學年度之計畫經績效考核後辦理，三年期滿得</a:t>
            </a:r>
            <a:r>
              <a:rPr lang="zh-TW" altLang="en-US" sz="2800" dirty="0">
                <a:solidFill>
                  <a:srgbClr val="FF0000"/>
                </a:solidFill>
                <a:latin typeface="標楷體" panose="03000509000000000000" pitchFamily="65" charset="-120"/>
                <a:ea typeface="標楷體" panose="03000509000000000000" pitchFamily="65" charset="-120"/>
              </a:rPr>
              <a:t>視其成效再提申請</a:t>
            </a:r>
            <a:r>
              <a:rPr lang="zh-TW" altLang="en-US" sz="2800" dirty="0">
                <a:latin typeface="標楷體" panose="03000509000000000000" pitchFamily="65" charset="-120"/>
                <a:ea typeface="標楷體" panose="03000509000000000000" pitchFamily="65" charset="-120"/>
              </a:rPr>
              <a:t>。 </a:t>
            </a: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7</a:t>
            </a:fld>
            <a:endParaRPr lang="zh-TW" altLang="en-US"/>
          </a:p>
        </p:txBody>
      </p:sp>
    </p:spTree>
    <p:extLst>
      <p:ext uri="{BB962C8B-B14F-4D97-AF65-F5344CB8AC3E}">
        <p14:creationId xmlns:p14="http://schemas.microsoft.com/office/powerpoint/2010/main" val="12709204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noFill/>
        </p:spPr>
        <p:txBody>
          <a:bodyPr wrap="square" lIns="0" tIns="0" rIns="0" bIns="0" rtlCol="0"/>
          <a:lstStyle/>
          <a:p>
            <a:endParaRPr smtClean="0">
              <a:solidFill>
                <a:prstClr val="black"/>
              </a:solidFill>
            </a:endParaRPr>
          </a:p>
        </p:txBody>
      </p:sp>
      <p:sp>
        <p:nvSpPr>
          <p:cNvPr id="3" name="object 3"/>
          <p:cNvSpPr txBox="1">
            <a:spLocks noGrp="1"/>
          </p:cNvSpPr>
          <p:nvPr>
            <p:ph type="title"/>
          </p:nvPr>
        </p:nvSpPr>
        <p:spPr>
          <a:xfrm>
            <a:off x="1884856" y="39259"/>
            <a:ext cx="5351439" cy="615553"/>
          </a:xfrm>
          <a:prstGeom prst="rect">
            <a:avLst/>
          </a:prstGeom>
        </p:spPr>
        <p:txBody>
          <a:bodyPr vert="horz" wrap="square" lIns="0" tIns="0" rIns="0" bIns="0" rtlCol="0">
            <a:spAutoFit/>
          </a:bodyPr>
          <a:lstStyle/>
          <a:p>
            <a:pPr marL="12700">
              <a:lnSpc>
                <a:spcPct val="100000"/>
              </a:lnSpc>
            </a:pPr>
            <a:r>
              <a:rPr b="1" spc="5" dirty="0">
                <a:solidFill>
                  <a:srgbClr val="006600"/>
                </a:solidFill>
                <a:latin typeface="標楷體" panose="03000509000000000000" pitchFamily="65" charset="-120"/>
                <a:ea typeface="標楷體" panose="03000509000000000000" pitchFamily="65" charset="-120"/>
                <a:cs typeface="Malgun Gothic"/>
              </a:rPr>
              <a:t>專家</a:t>
            </a:r>
            <a:r>
              <a:rPr b="1" spc="-15" dirty="0">
                <a:solidFill>
                  <a:srgbClr val="006600"/>
                </a:solidFill>
                <a:latin typeface="標楷體" panose="03000509000000000000" pitchFamily="65" charset="-120"/>
                <a:ea typeface="標楷體" panose="03000509000000000000" pitchFamily="65" charset="-120"/>
                <a:cs typeface="Malgun Gothic"/>
              </a:rPr>
              <a:t>諮</a:t>
            </a:r>
            <a:r>
              <a:rPr b="1" dirty="0">
                <a:solidFill>
                  <a:srgbClr val="006600"/>
                </a:solidFill>
                <a:latin typeface="標楷體" panose="03000509000000000000" pitchFamily="65" charset="-120"/>
                <a:ea typeface="標楷體" panose="03000509000000000000" pitchFamily="65" charset="-120"/>
                <a:cs typeface="Malgun Gothic"/>
              </a:rPr>
              <a:t>詢</a:t>
            </a:r>
            <a:r>
              <a:rPr b="1" i="1" spc="-330" dirty="0">
                <a:solidFill>
                  <a:srgbClr val="006600"/>
                </a:solidFill>
                <a:latin typeface="標楷體" panose="03000509000000000000" pitchFamily="65" charset="-120"/>
                <a:ea typeface="標楷體" panose="03000509000000000000" pitchFamily="65" charset="-120"/>
                <a:cs typeface="Courier New"/>
              </a:rPr>
              <a:t>/</a:t>
            </a:r>
            <a:r>
              <a:rPr b="1" spc="5" dirty="0">
                <a:solidFill>
                  <a:srgbClr val="006600"/>
                </a:solidFill>
                <a:latin typeface="標楷體" panose="03000509000000000000" pitchFamily="65" charset="-120"/>
                <a:ea typeface="標楷體" panose="03000509000000000000" pitchFamily="65" charset="-120"/>
                <a:cs typeface="Malgun Gothic"/>
              </a:rPr>
              <a:t>訪</a:t>
            </a:r>
            <a:r>
              <a:rPr b="1" spc="-15" dirty="0">
                <a:solidFill>
                  <a:srgbClr val="006600"/>
                </a:solidFill>
                <a:latin typeface="標楷體" panose="03000509000000000000" pitchFamily="65" charset="-120"/>
                <a:ea typeface="標楷體" panose="03000509000000000000" pitchFamily="65" charset="-120"/>
                <a:cs typeface="Malgun Gothic"/>
              </a:rPr>
              <a:t>視</a:t>
            </a:r>
            <a:r>
              <a:rPr b="1" spc="5" dirty="0">
                <a:solidFill>
                  <a:srgbClr val="006600"/>
                </a:solidFill>
                <a:latin typeface="標楷體" panose="03000509000000000000" pitchFamily="65" charset="-120"/>
                <a:ea typeface="標楷體" panose="03000509000000000000" pitchFamily="65" charset="-120"/>
                <a:cs typeface="Malgun Gothic"/>
              </a:rPr>
              <a:t>輔導</a:t>
            </a:r>
            <a:r>
              <a:rPr b="1" spc="-15" dirty="0">
                <a:solidFill>
                  <a:srgbClr val="006600"/>
                </a:solidFill>
                <a:latin typeface="標楷體" panose="03000509000000000000" pitchFamily="65" charset="-120"/>
                <a:ea typeface="標楷體" panose="03000509000000000000" pitchFamily="65" charset="-120"/>
                <a:cs typeface="Malgun Gothic"/>
              </a:rPr>
              <a:t>流</a:t>
            </a:r>
            <a:r>
              <a:rPr b="1" spc="5" dirty="0">
                <a:solidFill>
                  <a:srgbClr val="006600"/>
                </a:solidFill>
                <a:latin typeface="標楷體" panose="03000509000000000000" pitchFamily="65" charset="-120"/>
                <a:ea typeface="標楷體" panose="03000509000000000000" pitchFamily="65" charset="-120"/>
                <a:cs typeface="Malgun Gothic"/>
              </a:rPr>
              <a:t>程</a:t>
            </a:r>
            <a:endParaRPr dirty="0">
              <a:latin typeface="標楷體" panose="03000509000000000000" pitchFamily="65" charset="-120"/>
              <a:ea typeface="標楷體" panose="03000509000000000000" pitchFamily="65" charset="-120"/>
              <a:cs typeface="Malgun Gothic"/>
            </a:endParaRPr>
          </a:p>
        </p:txBody>
      </p:sp>
      <p:sp>
        <p:nvSpPr>
          <p:cNvPr id="4" name="object 4"/>
          <p:cNvSpPr/>
          <p:nvPr/>
        </p:nvSpPr>
        <p:spPr>
          <a:xfrm>
            <a:off x="2999613" y="4652454"/>
            <a:ext cx="2716530" cy="430530"/>
          </a:xfrm>
          <a:custGeom>
            <a:avLst/>
            <a:gdLst/>
            <a:ahLst/>
            <a:cxnLst/>
            <a:rect l="l" t="t" r="r" b="b"/>
            <a:pathLst>
              <a:path w="2716529" h="430529">
                <a:moveTo>
                  <a:pt x="0" y="430212"/>
                </a:moveTo>
                <a:lnTo>
                  <a:pt x="2716276" y="430212"/>
                </a:lnTo>
                <a:lnTo>
                  <a:pt x="2716276" y="0"/>
                </a:lnTo>
                <a:lnTo>
                  <a:pt x="0" y="0"/>
                </a:lnTo>
                <a:lnTo>
                  <a:pt x="0" y="430212"/>
                </a:lnTo>
                <a:close/>
              </a:path>
            </a:pathLst>
          </a:custGeom>
          <a:solidFill>
            <a:srgbClr val="FFFFFF"/>
          </a:solidFill>
        </p:spPr>
        <p:txBody>
          <a:bodyPr wrap="square" lIns="0" tIns="0" rIns="0" bIns="0" rtlCol="0"/>
          <a:lstStyle/>
          <a:p>
            <a:endParaRPr smtClean="0">
              <a:solidFill>
                <a:prstClr val="black"/>
              </a:solidFill>
            </a:endParaRPr>
          </a:p>
        </p:txBody>
      </p:sp>
      <p:sp>
        <p:nvSpPr>
          <p:cNvPr id="5" name="object 5"/>
          <p:cNvSpPr txBox="1"/>
          <p:nvPr/>
        </p:nvSpPr>
        <p:spPr>
          <a:xfrm>
            <a:off x="2999613" y="4652454"/>
            <a:ext cx="2716530" cy="430530"/>
          </a:xfrm>
          <a:prstGeom prst="rect">
            <a:avLst/>
          </a:prstGeom>
          <a:solidFill>
            <a:srgbClr val="FFFFFF"/>
          </a:solidFill>
          <a:ln w="19050">
            <a:solidFill>
              <a:srgbClr val="FF0000"/>
            </a:solidFill>
          </a:ln>
        </p:spPr>
        <p:txBody>
          <a:bodyPr vert="horz" wrap="square" lIns="0" tIns="76835" rIns="0" bIns="0" rtlCol="0">
            <a:spAutoFit/>
          </a:bodyPr>
          <a:lstStyle/>
          <a:p>
            <a:pPr marL="537210">
              <a:spcBef>
                <a:spcPts val="605"/>
              </a:spcBef>
            </a:pPr>
            <a:r>
              <a:rPr sz="1600" b="1" spc="-5" dirty="0">
                <a:solidFill>
                  <a:prstClr val="black"/>
                </a:solidFill>
                <a:latin typeface="Microsoft YaHei"/>
                <a:cs typeface="Microsoft YaHei"/>
              </a:rPr>
              <a:t>輔導委員到校輔導</a:t>
            </a:r>
            <a:endParaRPr sz="1600">
              <a:solidFill>
                <a:prstClr val="black"/>
              </a:solidFill>
              <a:latin typeface="Microsoft YaHei"/>
              <a:cs typeface="Microsoft YaHei"/>
            </a:endParaRPr>
          </a:p>
        </p:txBody>
      </p:sp>
      <p:sp>
        <p:nvSpPr>
          <p:cNvPr id="6" name="object 6"/>
          <p:cNvSpPr/>
          <p:nvPr/>
        </p:nvSpPr>
        <p:spPr>
          <a:xfrm>
            <a:off x="2979039" y="908773"/>
            <a:ext cx="2710815" cy="702310"/>
          </a:xfrm>
          <a:custGeom>
            <a:avLst/>
            <a:gdLst/>
            <a:ahLst/>
            <a:cxnLst/>
            <a:rect l="l" t="t" r="r" b="b"/>
            <a:pathLst>
              <a:path w="2710815" h="702310">
                <a:moveTo>
                  <a:pt x="0" y="701713"/>
                </a:moveTo>
                <a:lnTo>
                  <a:pt x="2710688" y="701713"/>
                </a:lnTo>
                <a:lnTo>
                  <a:pt x="2710688" y="0"/>
                </a:lnTo>
                <a:lnTo>
                  <a:pt x="0" y="0"/>
                </a:lnTo>
                <a:lnTo>
                  <a:pt x="0" y="701713"/>
                </a:lnTo>
                <a:close/>
              </a:path>
            </a:pathLst>
          </a:custGeom>
          <a:solidFill>
            <a:srgbClr val="FFFFFF"/>
          </a:solidFill>
        </p:spPr>
        <p:txBody>
          <a:bodyPr wrap="square" lIns="0" tIns="0" rIns="0" bIns="0" rtlCol="0"/>
          <a:lstStyle/>
          <a:p>
            <a:endParaRPr smtClean="0">
              <a:solidFill>
                <a:prstClr val="black"/>
              </a:solidFill>
            </a:endParaRPr>
          </a:p>
        </p:txBody>
      </p:sp>
      <p:sp>
        <p:nvSpPr>
          <p:cNvPr id="7" name="object 7"/>
          <p:cNvSpPr txBox="1"/>
          <p:nvPr/>
        </p:nvSpPr>
        <p:spPr>
          <a:xfrm>
            <a:off x="2979039" y="908773"/>
            <a:ext cx="2710815" cy="702310"/>
          </a:xfrm>
          <a:prstGeom prst="rect">
            <a:avLst/>
          </a:prstGeom>
          <a:solidFill>
            <a:srgbClr val="FFFFFF"/>
          </a:solidFill>
          <a:ln w="19050">
            <a:solidFill>
              <a:srgbClr val="FF0000"/>
            </a:solidFill>
          </a:ln>
        </p:spPr>
        <p:txBody>
          <a:bodyPr vert="horz" wrap="square" lIns="0" tIns="24130" rIns="0" bIns="0" rtlCol="0">
            <a:spAutoFit/>
          </a:bodyPr>
          <a:lstStyle/>
          <a:p>
            <a:pPr marL="1091565" marR="193040" indent="-889000">
              <a:lnSpc>
                <a:spcPct val="100600"/>
              </a:lnSpc>
              <a:spcBef>
                <a:spcPts val="190"/>
              </a:spcBef>
            </a:pPr>
            <a:r>
              <a:rPr sz="2000" b="1" dirty="0">
                <a:solidFill>
                  <a:prstClr val="black"/>
                </a:solidFill>
                <a:latin typeface="Microsoft YaHei"/>
                <a:cs typeface="Microsoft YaHei"/>
              </a:rPr>
              <a:t>教育部確認輔導委員  名單</a:t>
            </a:r>
            <a:endParaRPr sz="2000">
              <a:solidFill>
                <a:prstClr val="black"/>
              </a:solidFill>
              <a:latin typeface="Microsoft YaHei"/>
              <a:cs typeface="Microsoft YaHei"/>
            </a:endParaRPr>
          </a:p>
        </p:txBody>
      </p:sp>
      <p:sp>
        <p:nvSpPr>
          <p:cNvPr id="8" name="object 8"/>
          <p:cNvSpPr/>
          <p:nvPr/>
        </p:nvSpPr>
        <p:spPr>
          <a:xfrm>
            <a:off x="2979039" y="2084666"/>
            <a:ext cx="2716530" cy="665480"/>
          </a:xfrm>
          <a:custGeom>
            <a:avLst/>
            <a:gdLst/>
            <a:ahLst/>
            <a:cxnLst/>
            <a:rect l="l" t="t" r="r" b="b"/>
            <a:pathLst>
              <a:path w="2716529" h="665480">
                <a:moveTo>
                  <a:pt x="0" y="665391"/>
                </a:moveTo>
                <a:lnTo>
                  <a:pt x="2716276" y="665391"/>
                </a:lnTo>
                <a:lnTo>
                  <a:pt x="2716276" y="0"/>
                </a:lnTo>
                <a:lnTo>
                  <a:pt x="0" y="0"/>
                </a:lnTo>
                <a:lnTo>
                  <a:pt x="0" y="665391"/>
                </a:lnTo>
                <a:close/>
              </a:path>
            </a:pathLst>
          </a:custGeom>
          <a:solidFill>
            <a:srgbClr val="FFFFFF"/>
          </a:solidFill>
        </p:spPr>
        <p:txBody>
          <a:bodyPr wrap="square" lIns="0" tIns="0" rIns="0" bIns="0" rtlCol="0"/>
          <a:lstStyle/>
          <a:p>
            <a:endParaRPr smtClean="0">
              <a:solidFill>
                <a:prstClr val="black"/>
              </a:solidFill>
            </a:endParaRPr>
          </a:p>
        </p:txBody>
      </p:sp>
      <p:sp>
        <p:nvSpPr>
          <p:cNvPr id="9" name="object 9"/>
          <p:cNvSpPr/>
          <p:nvPr/>
        </p:nvSpPr>
        <p:spPr>
          <a:xfrm>
            <a:off x="2979039" y="2084666"/>
            <a:ext cx="2716530" cy="665480"/>
          </a:xfrm>
          <a:custGeom>
            <a:avLst/>
            <a:gdLst/>
            <a:ahLst/>
            <a:cxnLst/>
            <a:rect l="l" t="t" r="r" b="b"/>
            <a:pathLst>
              <a:path w="2716529" h="665480">
                <a:moveTo>
                  <a:pt x="0" y="665391"/>
                </a:moveTo>
                <a:lnTo>
                  <a:pt x="2716276" y="665391"/>
                </a:lnTo>
                <a:lnTo>
                  <a:pt x="2716276" y="0"/>
                </a:lnTo>
                <a:lnTo>
                  <a:pt x="0" y="0"/>
                </a:lnTo>
                <a:lnTo>
                  <a:pt x="0" y="665391"/>
                </a:lnTo>
                <a:close/>
              </a:path>
            </a:pathLst>
          </a:custGeom>
          <a:ln w="19050">
            <a:solidFill>
              <a:srgbClr val="FF0000"/>
            </a:solidFill>
          </a:ln>
        </p:spPr>
        <p:txBody>
          <a:bodyPr wrap="square" lIns="0" tIns="0" rIns="0" bIns="0" rtlCol="0"/>
          <a:lstStyle/>
          <a:p>
            <a:endParaRPr smtClean="0">
              <a:solidFill>
                <a:prstClr val="black"/>
              </a:solidFill>
            </a:endParaRPr>
          </a:p>
        </p:txBody>
      </p:sp>
      <p:sp>
        <p:nvSpPr>
          <p:cNvPr id="10" name="object 10"/>
          <p:cNvSpPr txBox="1"/>
          <p:nvPr/>
        </p:nvSpPr>
        <p:spPr>
          <a:xfrm>
            <a:off x="3512565" y="2073909"/>
            <a:ext cx="1650364" cy="573405"/>
          </a:xfrm>
          <a:prstGeom prst="rect">
            <a:avLst/>
          </a:prstGeom>
        </p:spPr>
        <p:txBody>
          <a:bodyPr vert="horz" wrap="square" lIns="0" tIns="0" rIns="0" bIns="0" rtlCol="0">
            <a:spAutoFit/>
          </a:bodyPr>
          <a:lstStyle/>
          <a:p>
            <a:pPr marL="215265" marR="5080" indent="-203200">
              <a:lnSpc>
                <a:spcPct val="114999"/>
              </a:lnSpc>
            </a:pPr>
            <a:r>
              <a:rPr sz="1600" b="1" dirty="0">
                <a:solidFill>
                  <a:prstClr val="black"/>
                </a:solidFill>
                <a:latin typeface="Microsoft YaHei"/>
                <a:cs typeface="Microsoft YaHei"/>
              </a:rPr>
              <a:t>學</a:t>
            </a:r>
            <a:r>
              <a:rPr sz="1600" b="1" spc="-5" dirty="0">
                <a:solidFill>
                  <a:prstClr val="black"/>
                </a:solidFill>
                <a:latin typeface="Microsoft YaHei"/>
                <a:cs typeface="Microsoft YaHei"/>
              </a:rPr>
              <a:t>校聯</a:t>
            </a:r>
            <a:r>
              <a:rPr sz="1600" b="1" dirty="0">
                <a:solidFill>
                  <a:prstClr val="black"/>
                </a:solidFill>
                <a:latin typeface="Microsoft YaHei"/>
                <a:cs typeface="Microsoft YaHei"/>
              </a:rPr>
              <a:t>繫</a:t>
            </a:r>
            <a:r>
              <a:rPr sz="1600" b="1" spc="-5" dirty="0">
                <a:solidFill>
                  <a:prstClr val="black"/>
                </a:solidFill>
                <a:latin typeface="Microsoft YaHei"/>
                <a:cs typeface="Microsoft YaHei"/>
              </a:rPr>
              <a:t>輔導委員  安排到訪時間</a:t>
            </a:r>
            <a:endParaRPr sz="1600">
              <a:solidFill>
                <a:prstClr val="black"/>
              </a:solidFill>
              <a:latin typeface="Microsoft YaHei"/>
              <a:cs typeface="Microsoft YaHei"/>
            </a:endParaRPr>
          </a:p>
        </p:txBody>
      </p:sp>
      <p:sp>
        <p:nvSpPr>
          <p:cNvPr id="11" name="object 11"/>
          <p:cNvSpPr/>
          <p:nvPr/>
        </p:nvSpPr>
        <p:spPr>
          <a:xfrm>
            <a:off x="2979039" y="3048380"/>
            <a:ext cx="2710815" cy="1388110"/>
          </a:xfrm>
          <a:custGeom>
            <a:avLst/>
            <a:gdLst/>
            <a:ahLst/>
            <a:cxnLst/>
            <a:rect l="l" t="t" r="r" b="b"/>
            <a:pathLst>
              <a:path w="2710815" h="1388110">
                <a:moveTo>
                  <a:pt x="0" y="1388109"/>
                </a:moveTo>
                <a:lnTo>
                  <a:pt x="2710688" y="1388109"/>
                </a:lnTo>
                <a:lnTo>
                  <a:pt x="2710688" y="0"/>
                </a:lnTo>
                <a:lnTo>
                  <a:pt x="0" y="0"/>
                </a:lnTo>
                <a:lnTo>
                  <a:pt x="0" y="1388109"/>
                </a:lnTo>
                <a:close/>
              </a:path>
            </a:pathLst>
          </a:custGeom>
          <a:solidFill>
            <a:srgbClr val="FFFFFF"/>
          </a:solidFill>
        </p:spPr>
        <p:txBody>
          <a:bodyPr wrap="square" lIns="0" tIns="0" rIns="0" bIns="0" rtlCol="0"/>
          <a:lstStyle/>
          <a:p>
            <a:endParaRPr smtClean="0">
              <a:solidFill>
                <a:prstClr val="black"/>
              </a:solidFill>
            </a:endParaRPr>
          </a:p>
        </p:txBody>
      </p:sp>
      <p:sp>
        <p:nvSpPr>
          <p:cNvPr id="12" name="object 12"/>
          <p:cNvSpPr txBox="1"/>
          <p:nvPr/>
        </p:nvSpPr>
        <p:spPr>
          <a:xfrm>
            <a:off x="2979039" y="3048380"/>
            <a:ext cx="2710815" cy="1388110"/>
          </a:xfrm>
          <a:prstGeom prst="rect">
            <a:avLst/>
          </a:prstGeom>
          <a:ln w="19050">
            <a:solidFill>
              <a:srgbClr val="FF0000"/>
            </a:solidFill>
          </a:ln>
        </p:spPr>
        <p:txBody>
          <a:bodyPr vert="horz" wrap="square" lIns="0" tIns="38100" rIns="0" bIns="0" rtlCol="0">
            <a:spAutoFit/>
          </a:bodyPr>
          <a:lstStyle/>
          <a:p>
            <a:pPr marL="82550" marR="110489">
              <a:spcBef>
                <a:spcPts val="300"/>
              </a:spcBef>
            </a:pPr>
            <a:r>
              <a:rPr sz="1400" b="1" spc="20" dirty="0">
                <a:solidFill>
                  <a:prstClr val="black"/>
                </a:solidFill>
                <a:latin typeface="Times New Roman"/>
                <a:cs typeface="Times New Roman"/>
              </a:rPr>
              <a:t>1.</a:t>
            </a:r>
            <a:r>
              <a:rPr sz="1400" b="1" spc="20" dirty="0">
                <a:solidFill>
                  <a:prstClr val="black"/>
                </a:solidFill>
                <a:latin typeface="Microsoft YaHei"/>
                <a:cs typeface="Microsoft YaHei"/>
              </a:rPr>
              <a:t>學校填寫專家輔導學校紀錄表  </a:t>
            </a:r>
            <a:r>
              <a:rPr sz="1400" b="1" dirty="0">
                <a:solidFill>
                  <a:prstClr val="black"/>
                </a:solidFill>
                <a:latin typeface="Microsoft YaHei"/>
                <a:cs typeface="Microsoft YaHei"/>
              </a:rPr>
              <a:t>之</a:t>
            </a:r>
            <a:r>
              <a:rPr sz="1400" b="1" dirty="0">
                <a:solidFill>
                  <a:srgbClr val="FF0000"/>
                </a:solidFill>
                <a:latin typeface="Microsoft YaHei"/>
                <a:cs typeface="Microsoft YaHei"/>
              </a:rPr>
              <a:t>「需協助與解決之疑難」</a:t>
            </a:r>
            <a:r>
              <a:rPr sz="1400" b="1" dirty="0">
                <a:solidFill>
                  <a:prstClr val="black"/>
                </a:solidFill>
                <a:latin typeface="Microsoft YaHei"/>
                <a:cs typeface="Microsoft YaHei"/>
              </a:rPr>
              <a:t>項目</a:t>
            </a:r>
            <a:endParaRPr sz="1400">
              <a:solidFill>
                <a:prstClr val="black"/>
              </a:solidFill>
              <a:latin typeface="Microsoft YaHei"/>
              <a:cs typeface="Microsoft YaHei"/>
            </a:endParaRPr>
          </a:p>
          <a:p>
            <a:pPr marL="82550" marR="111125"/>
            <a:r>
              <a:rPr sz="1400" b="1" spc="-5" dirty="0">
                <a:solidFill>
                  <a:prstClr val="black"/>
                </a:solidFill>
                <a:latin typeface="Microsoft YaHei"/>
                <a:cs typeface="Microsoft YaHei"/>
              </a:rPr>
              <a:t>，並連同右欄相關資料列印寄送  </a:t>
            </a:r>
            <a:r>
              <a:rPr sz="1400" b="1" dirty="0">
                <a:solidFill>
                  <a:prstClr val="black"/>
                </a:solidFill>
                <a:latin typeface="Microsoft YaHei"/>
                <a:cs typeface="Microsoft YaHei"/>
              </a:rPr>
              <a:t>諮詢委員。  </a:t>
            </a:r>
            <a:r>
              <a:rPr sz="1400" b="1" spc="20" dirty="0">
                <a:solidFill>
                  <a:prstClr val="black"/>
                </a:solidFill>
                <a:latin typeface="Times New Roman"/>
                <a:cs typeface="Times New Roman"/>
              </a:rPr>
              <a:t>2.</a:t>
            </a:r>
            <a:r>
              <a:rPr sz="1400" b="1" spc="20" dirty="0">
                <a:solidFill>
                  <a:prstClr val="black"/>
                </a:solidFill>
                <a:latin typeface="Microsoft YaHei"/>
                <a:cs typeface="Microsoft YaHei"/>
              </a:rPr>
              <a:t>學校發文至委員服務單位，並  </a:t>
            </a:r>
            <a:r>
              <a:rPr sz="1400" b="1" dirty="0">
                <a:solidFill>
                  <a:srgbClr val="FF0000"/>
                </a:solidFill>
                <a:latin typeface="Microsoft YaHei"/>
                <a:cs typeface="Microsoft YaHei"/>
              </a:rPr>
              <a:t>副本給召集學校</a:t>
            </a:r>
            <a:r>
              <a:rPr sz="1400" b="1" dirty="0">
                <a:solidFill>
                  <a:prstClr val="black"/>
                </a:solidFill>
                <a:latin typeface="Microsoft YaHei"/>
                <a:cs typeface="Microsoft YaHei"/>
              </a:rPr>
              <a:t>。</a:t>
            </a:r>
            <a:endParaRPr sz="1400">
              <a:solidFill>
                <a:prstClr val="black"/>
              </a:solidFill>
              <a:latin typeface="Microsoft YaHei"/>
              <a:cs typeface="Microsoft YaHei"/>
            </a:endParaRPr>
          </a:p>
        </p:txBody>
      </p:sp>
      <p:sp>
        <p:nvSpPr>
          <p:cNvPr id="13" name="object 13"/>
          <p:cNvSpPr/>
          <p:nvPr/>
        </p:nvSpPr>
        <p:spPr>
          <a:xfrm>
            <a:off x="5910453" y="836167"/>
            <a:ext cx="3218180" cy="4392295"/>
          </a:xfrm>
          <a:custGeom>
            <a:avLst/>
            <a:gdLst/>
            <a:ahLst/>
            <a:cxnLst/>
            <a:rect l="l" t="t" r="r" b="b"/>
            <a:pathLst>
              <a:path w="3218179" h="4392295">
                <a:moveTo>
                  <a:pt x="0" y="4391913"/>
                </a:moveTo>
                <a:lnTo>
                  <a:pt x="3217672" y="4391913"/>
                </a:lnTo>
                <a:lnTo>
                  <a:pt x="3217672" y="0"/>
                </a:lnTo>
                <a:lnTo>
                  <a:pt x="0" y="0"/>
                </a:lnTo>
                <a:lnTo>
                  <a:pt x="0" y="4391913"/>
                </a:lnTo>
                <a:close/>
              </a:path>
            </a:pathLst>
          </a:custGeom>
          <a:solidFill>
            <a:srgbClr val="FFFFFF"/>
          </a:solidFill>
        </p:spPr>
        <p:txBody>
          <a:bodyPr wrap="square" lIns="0" tIns="0" rIns="0" bIns="0" rtlCol="0"/>
          <a:lstStyle/>
          <a:p>
            <a:endParaRPr smtClean="0">
              <a:solidFill>
                <a:prstClr val="black"/>
              </a:solidFill>
            </a:endParaRPr>
          </a:p>
        </p:txBody>
      </p:sp>
      <p:sp>
        <p:nvSpPr>
          <p:cNvPr id="14" name="object 14"/>
          <p:cNvSpPr/>
          <p:nvPr/>
        </p:nvSpPr>
        <p:spPr>
          <a:xfrm>
            <a:off x="6312661" y="836041"/>
            <a:ext cx="0" cy="4392295"/>
          </a:xfrm>
          <a:custGeom>
            <a:avLst/>
            <a:gdLst/>
            <a:ahLst/>
            <a:cxnLst/>
            <a:rect l="l" t="t" r="r" b="b"/>
            <a:pathLst>
              <a:path h="4392295">
                <a:moveTo>
                  <a:pt x="0" y="0"/>
                </a:moveTo>
                <a:lnTo>
                  <a:pt x="0" y="4392041"/>
                </a:lnTo>
              </a:path>
            </a:pathLst>
          </a:custGeom>
          <a:ln w="19050">
            <a:solidFill>
              <a:srgbClr val="FF0000"/>
            </a:solidFill>
          </a:ln>
        </p:spPr>
        <p:txBody>
          <a:bodyPr wrap="square" lIns="0" tIns="0" rIns="0" bIns="0" rtlCol="0"/>
          <a:lstStyle/>
          <a:p>
            <a:endParaRPr smtClean="0">
              <a:solidFill>
                <a:prstClr val="black"/>
              </a:solidFill>
            </a:endParaRPr>
          </a:p>
        </p:txBody>
      </p:sp>
      <p:sp>
        <p:nvSpPr>
          <p:cNvPr id="15" name="object 15"/>
          <p:cNvSpPr/>
          <p:nvPr/>
        </p:nvSpPr>
        <p:spPr>
          <a:xfrm>
            <a:off x="8725916" y="836041"/>
            <a:ext cx="0" cy="4392295"/>
          </a:xfrm>
          <a:custGeom>
            <a:avLst/>
            <a:gdLst/>
            <a:ahLst/>
            <a:cxnLst/>
            <a:rect l="l" t="t" r="r" b="b"/>
            <a:pathLst>
              <a:path h="4392295">
                <a:moveTo>
                  <a:pt x="0" y="0"/>
                </a:moveTo>
                <a:lnTo>
                  <a:pt x="0" y="4392041"/>
                </a:lnTo>
              </a:path>
            </a:pathLst>
          </a:custGeom>
          <a:ln w="19050">
            <a:solidFill>
              <a:srgbClr val="FF0000"/>
            </a:solidFill>
          </a:ln>
        </p:spPr>
        <p:txBody>
          <a:bodyPr wrap="square" lIns="0" tIns="0" rIns="0" bIns="0" rtlCol="0"/>
          <a:lstStyle/>
          <a:p>
            <a:endParaRPr smtClean="0">
              <a:solidFill>
                <a:prstClr val="black"/>
              </a:solidFill>
            </a:endParaRPr>
          </a:p>
        </p:txBody>
      </p:sp>
      <p:sp>
        <p:nvSpPr>
          <p:cNvPr id="16" name="object 16"/>
          <p:cNvSpPr/>
          <p:nvPr/>
        </p:nvSpPr>
        <p:spPr>
          <a:xfrm>
            <a:off x="5910453" y="836167"/>
            <a:ext cx="3218180" cy="4392295"/>
          </a:xfrm>
          <a:custGeom>
            <a:avLst/>
            <a:gdLst/>
            <a:ahLst/>
            <a:cxnLst/>
            <a:rect l="l" t="t" r="r" b="b"/>
            <a:pathLst>
              <a:path w="3218179" h="4392295">
                <a:moveTo>
                  <a:pt x="0" y="4391913"/>
                </a:moveTo>
                <a:lnTo>
                  <a:pt x="3217672" y="4391913"/>
                </a:lnTo>
                <a:lnTo>
                  <a:pt x="3217672" y="0"/>
                </a:lnTo>
                <a:lnTo>
                  <a:pt x="0" y="0"/>
                </a:lnTo>
                <a:lnTo>
                  <a:pt x="0" y="4391913"/>
                </a:lnTo>
                <a:close/>
              </a:path>
            </a:pathLst>
          </a:custGeom>
          <a:ln w="19050">
            <a:solidFill>
              <a:srgbClr val="FF0000"/>
            </a:solidFill>
          </a:ln>
        </p:spPr>
        <p:txBody>
          <a:bodyPr wrap="square" lIns="0" tIns="0" rIns="0" bIns="0" rtlCol="0"/>
          <a:lstStyle/>
          <a:p>
            <a:endParaRPr smtClean="0">
              <a:solidFill>
                <a:prstClr val="black"/>
              </a:solidFill>
            </a:endParaRPr>
          </a:p>
        </p:txBody>
      </p:sp>
      <p:sp>
        <p:nvSpPr>
          <p:cNvPr id="17" name="object 17"/>
          <p:cNvSpPr txBox="1"/>
          <p:nvPr/>
        </p:nvSpPr>
        <p:spPr>
          <a:xfrm>
            <a:off x="6392417" y="874867"/>
            <a:ext cx="2255520" cy="2997835"/>
          </a:xfrm>
          <a:prstGeom prst="rect">
            <a:avLst/>
          </a:prstGeom>
        </p:spPr>
        <p:txBody>
          <a:bodyPr vert="horz" wrap="square" lIns="0" tIns="0" rIns="0" bIns="0" rtlCol="0">
            <a:spAutoFit/>
          </a:bodyPr>
          <a:lstStyle/>
          <a:p>
            <a:pPr marL="12700" marR="202565" algn="just">
              <a:lnSpc>
                <a:spcPct val="95900"/>
              </a:lnSpc>
            </a:pPr>
            <a:r>
              <a:rPr sz="1600" b="1" spc="300" dirty="0">
                <a:solidFill>
                  <a:srgbClr val="FF0000"/>
                </a:solidFill>
                <a:latin typeface="Microsoft YaHei"/>
                <a:cs typeface="Microsoft YaHei"/>
              </a:rPr>
              <a:t>★</a:t>
            </a:r>
            <a:r>
              <a:rPr sz="1600" b="1" spc="-5" dirty="0">
                <a:solidFill>
                  <a:prstClr val="black"/>
                </a:solidFill>
                <a:latin typeface="Microsoft YaHei"/>
                <a:cs typeface="Microsoft YaHei"/>
              </a:rPr>
              <a:t>很重</a:t>
            </a:r>
            <a:r>
              <a:rPr sz="1600" b="1" dirty="0">
                <a:solidFill>
                  <a:prstClr val="black"/>
                </a:solidFill>
                <a:latin typeface="Microsoft YaHei"/>
                <a:cs typeface="Microsoft YaHei"/>
              </a:rPr>
              <a:t>要</a:t>
            </a:r>
            <a:r>
              <a:rPr sz="1600" b="1" spc="-5" dirty="0">
                <a:solidFill>
                  <a:prstClr val="black"/>
                </a:solidFill>
                <a:latin typeface="Microsoft YaHei"/>
                <a:cs typeface="Microsoft YaHei"/>
              </a:rPr>
              <a:t>！請務</a:t>
            </a:r>
            <a:r>
              <a:rPr sz="1600" b="1" spc="5" dirty="0">
                <a:solidFill>
                  <a:prstClr val="black"/>
                </a:solidFill>
                <a:latin typeface="Microsoft YaHei"/>
                <a:cs typeface="Microsoft YaHei"/>
              </a:rPr>
              <a:t>必</a:t>
            </a:r>
            <a:r>
              <a:rPr sz="1600" b="1" spc="-20" dirty="0">
                <a:solidFill>
                  <a:prstClr val="black"/>
                </a:solidFill>
                <a:latin typeface="Microsoft YaHei"/>
                <a:cs typeface="Microsoft YaHei"/>
              </a:rPr>
              <a:t>到</a:t>
            </a:r>
            <a:r>
              <a:rPr sz="1600" b="1" spc="-5" dirty="0">
                <a:solidFill>
                  <a:prstClr val="black"/>
                </a:solidFill>
                <a:latin typeface="Microsoft YaHei"/>
                <a:cs typeface="Microsoft YaHei"/>
              </a:rPr>
              <a:t>訪  </a:t>
            </a:r>
            <a:r>
              <a:rPr sz="1600" b="1" dirty="0">
                <a:solidFill>
                  <a:prstClr val="black"/>
                </a:solidFill>
                <a:latin typeface="Times New Roman"/>
                <a:cs typeface="Times New Roman"/>
              </a:rPr>
              <a:t>10</a:t>
            </a:r>
            <a:r>
              <a:rPr sz="1600" b="1" spc="-5" dirty="0">
                <a:solidFill>
                  <a:prstClr val="black"/>
                </a:solidFill>
                <a:latin typeface="Microsoft YaHei"/>
                <a:cs typeface="Microsoft YaHei"/>
              </a:rPr>
              <a:t>天前</a:t>
            </a:r>
            <a:r>
              <a:rPr sz="1600" b="1" dirty="0">
                <a:solidFill>
                  <a:prstClr val="black"/>
                </a:solidFill>
                <a:latin typeface="Microsoft YaHei"/>
                <a:cs typeface="Microsoft YaHei"/>
              </a:rPr>
              <a:t>提</a:t>
            </a:r>
            <a:r>
              <a:rPr sz="1600" b="1" spc="-10" dirty="0">
                <a:solidFill>
                  <a:prstClr val="black"/>
                </a:solidFill>
                <a:latin typeface="Microsoft YaHei"/>
                <a:cs typeface="Microsoft YaHei"/>
              </a:rPr>
              <a:t>供</a:t>
            </a:r>
            <a:r>
              <a:rPr sz="1600" b="1" spc="-5" dirty="0">
                <a:solidFill>
                  <a:prstClr val="black"/>
                </a:solidFill>
                <a:latin typeface="Microsoft YaHei"/>
                <a:cs typeface="Microsoft YaHei"/>
              </a:rPr>
              <a:t>下列</a:t>
            </a:r>
            <a:r>
              <a:rPr sz="1600" b="1" dirty="0">
                <a:solidFill>
                  <a:prstClr val="black"/>
                </a:solidFill>
                <a:latin typeface="Microsoft YaHei"/>
                <a:cs typeface="Microsoft YaHei"/>
              </a:rPr>
              <a:t>訊</a:t>
            </a:r>
            <a:r>
              <a:rPr sz="1600" b="1" spc="-5" dirty="0">
                <a:solidFill>
                  <a:prstClr val="black"/>
                </a:solidFill>
                <a:latin typeface="Microsoft YaHei"/>
                <a:cs typeface="Microsoft YaHei"/>
              </a:rPr>
              <a:t>息給  委員。</a:t>
            </a:r>
            <a:endParaRPr sz="1600">
              <a:solidFill>
                <a:prstClr val="black"/>
              </a:solidFill>
              <a:latin typeface="Microsoft YaHei"/>
              <a:cs typeface="Microsoft YaHei"/>
            </a:endParaRPr>
          </a:p>
          <a:p>
            <a:pPr marL="12700">
              <a:lnSpc>
                <a:spcPts val="1475"/>
              </a:lnSpc>
            </a:pPr>
            <a:r>
              <a:rPr sz="1300" b="1" spc="-5" dirty="0">
                <a:solidFill>
                  <a:srgbClr val="FF0000"/>
                </a:solidFill>
                <a:latin typeface="Microsoft YaHei"/>
                <a:cs typeface="Microsoft YaHei"/>
              </a:rPr>
              <a:t>學校需準備：</a:t>
            </a:r>
            <a:endParaRPr sz="1300">
              <a:solidFill>
                <a:prstClr val="black"/>
              </a:solidFill>
              <a:latin typeface="Microsoft YaHei"/>
              <a:cs typeface="Microsoft YaHei"/>
            </a:endParaRPr>
          </a:p>
          <a:p>
            <a:pPr marL="12700">
              <a:lnSpc>
                <a:spcPts val="1495"/>
              </a:lnSpc>
            </a:pPr>
            <a:r>
              <a:rPr sz="1300" b="1" spc="30" dirty="0">
                <a:solidFill>
                  <a:srgbClr val="FF0000"/>
                </a:solidFill>
                <a:latin typeface="Times New Roman"/>
                <a:cs typeface="Times New Roman"/>
              </a:rPr>
              <a:t>1.</a:t>
            </a:r>
            <a:r>
              <a:rPr sz="1300" b="1" spc="30" dirty="0">
                <a:solidFill>
                  <a:srgbClr val="FF0000"/>
                </a:solidFill>
                <a:latin typeface="Microsoft YaHei"/>
                <a:cs typeface="Microsoft YaHei"/>
              </a:rPr>
              <a:t>優質化經營計畫書</a:t>
            </a:r>
            <a:endParaRPr sz="1300">
              <a:solidFill>
                <a:prstClr val="black"/>
              </a:solidFill>
              <a:latin typeface="Microsoft YaHei"/>
              <a:cs typeface="Microsoft YaHei"/>
            </a:endParaRPr>
          </a:p>
          <a:p>
            <a:pPr marL="12700">
              <a:lnSpc>
                <a:spcPts val="1500"/>
              </a:lnSpc>
            </a:pPr>
            <a:r>
              <a:rPr sz="1300" b="1" spc="45" dirty="0">
                <a:solidFill>
                  <a:srgbClr val="FF0000"/>
                </a:solidFill>
                <a:latin typeface="Times New Roman"/>
                <a:cs typeface="Times New Roman"/>
              </a:rPr>
              <a:t>2.</a:t>
            </a:r>
            <a:r>
              <a:rPr sz="1300" b="1" spc="45" dirty="0">
                <a:solidFill>
                  <a:srgbClr val="FF0000"/>
                </a:solidFill>
                <a:latin typeface="Microsoft YaHei"/>
                <a:cs typeface="Microsoft YaHei"/>
              </a:rPr>
              <a:t>自我檢核表</a:t>
            </a:r>
            <a:endParaRPr sz="1300">
              <a:solidFill>
                <a:prstClr val="black"/>
              </a:solidFill>
              <a:latin typeface="Microsoft YaHei"/>
              <a:cs typeface="Microsoft YaHei"/>
            </a:endParaRPr>
          </a:p>
          <a:p>
            <a:pPr marL="12700" marR="5080">
              <a:lnSpc>
                <a:spcPct val="96100"/>
              </a:lnSpc>
              <a:spcBef>
                <a:spcPts val="30"/>
              </a:spcBef>
            </a:pPr>
            <a:r>
              <a:rPr sz="1300" b="1" spc="20" dirty="0">
                <a:solidFill>
                  <a:srgbClr val="FF0000"/>
                </a:solidFill>
                <a:latin typeface="Times New Roman"/>
                <a:cs typeface="Times New Roman"/>
              </a:rPr>
              <a:t>3.</a:t>
            </a:r>
            <a:r>
              <a:rPr sz="1300" b="1" spc="20" dirty="0">
                <a:solidFill>
                  <a:srgbClr val="FF0000"/>
                </a:solidFill>
                <a:latin typeface="Microsoft YaHei"/>
                <a:cs typeface="Microsoft YaHei"/>
              </a:rPr>
              <a:t>前一學年之輔導紀錄表與本  </a:t>
            </a:r>
            <a:r>
              <a:rPr sz="1300" b="1" spc="-5" dirty="0">
                <a:solidFill>
                  <a:srgbClr val="FF0000"/>
                </a:solidFill>
                <a:latin typeface="Microsoft YaHei"/>
                <a:cs typeface="Microsoft YaHei"/>
              </a:rPr>
              <a:t>學年度審查意見回應策略與辦  理情形  </a:t>
            </a:r>
            <a:r>
              <a:rPr sz="1300" b="1" spc="-5" dirty="0">
                <a:solidFill>
                  <a:srgbClr val="FF0000"/>
                </a:solidFill>
                <a:latin typeface="Times New Roman"/>
                <a:cs typeface="Times New Roman"/>
              </a:rPr>
              <a:t>4</a:t>
            </a:r>
            <a:r>
              <a:rPr sz="1300" b="1" spc="105" dirty="0">
                <a:solidFill>
                  <a:srgbClr val="FF0000"/>
                </a:solidFill>
                <a:latin typeface="Times New Roman"/>
                <a:cs typeface="Times New Roman"/>
              </a:rPr>
              <a:t>.</a:t>
            </a:r>
            <a:r>
              <a:rPr sz="1300" b="1" spc="220" dirty="0">
                <a:solidFill>
                  <a:srgbClr val="FF0000"/>
                </a:solidFill>
                <a:latin typeface="Times New Roman"/>
                <a:cs typeface="Times New Roman"/>
              </a:rPr>
              <a:t>1</a:t>
            </a:r>
            <a:r>
              <a:rPr sz="1300" b="1" spc="-5" dirty="0">
                <a:solidFill>
                  <a:srgbClr val="FF0000"/>
                </a:solidFill>
                <a:latin typeface="Times New Roman"/>
                <a:cs typeface="Times New Roman"/>
              </a:rPr>
              <a:t>07</a:t>
            </a:r>
            <a:r>
              <a:rPr sz="1300" b="1" spc="-5" dirty="0">
                <a:solidFill>
                  <a:srgbClr val="FF0000"/>
                </a:solidFill>
                <a:latin typeface="Microsoft YaHei"/>
                <a:cs typeface="Microsoft YaHei"/>
              </a:rPr>
              <a:t>課</a:t>
            </a:r>
            <a:r>
              <a:rPr sz="1300" b="1" spc="5" dirty="0">
                <a:solidFill>
                  <a:srgbClr val="FF0000"/>
                </a:solidFill>
                <a:latin typeface="Microsoft YaHei"/>
                <a:cs typeface="Microsoft YaHei"/>
              </a:rPr>
              <a:t>綱</a:t>
            </a:r>
            <a:r>
              <a:rPr sz="1300" b="1" spc="-5" dirty="0">
                <a:solidFill>
                  <a:srgbClr val="FF0000"/>
                </a:solidFill>
                <a:latin typeface="Microsoft YaHei"/>
                <a:cs typeface="Microsoft YaHei"/>
              </a:rPr>
              <a:t>校定</a:t>
            </a:r>
            <a:r>
              <a:rPr sz="1300" b="1" dirty="0">
                <a:solidFill>
                  <a:srgbClr val="FF0000"/>
                </a:solidFill>
                <a:latin typeface="Microsoft YaHei"/>
                <a:cs typeface="Microsoft YaHei"/>
              </a:rPr>
              <a:t>必</a:t>
            </a:r>
            <a:r>
              <a:rPr sz="1300" b="1" spc="-5" dirty="0">
                <a:solidFill>
                  <a:srgbClr val="FF0000"/>
                </a:solidFill>
                <a:latin typeface="Microsoft YaHei"/>
                <a:cs typeface="Microsoft YaHei"/>
              </a:rPr>
              <a:t>修</a:t>
            </a:r>
            <a:r>
              <a:rPr sz="1300" b="1" spc="5" dirty="0">
                <a:solidFill>
                  <a:srgbClr val="FF0000"/>
                </a:solidFill>
                <a:latin typeface="Microsoft YaHei"/>
                <a:cs typeface="Microsoft YaHei"/>
              </a:rPr>
              <a:t>多</a:t>
            </a:r>
            <a:r>
              <a:rPr sz="1300" b="1" spc="-5" dirty="0">
                <a:solidFill>
                  <a:srgbClr val="FF0000"/>
                </a:solidFill>
                <a:latin typeface="Microsoft YaHei"/>
                <a:cs typeface="Microsoft YaHei"/>
              </a:rPr>
              <a:t>元選</a:t>
            </a:r>
            <a:r>
              <a:rPr sz="1300" b="1" spc="-10" dirty="0">
                <a:solidFill>
                  <a:srgbClr val="FF0000"/>
                </a:solidFill>
                <a:latin typeface="Microsoft YaHei"/>
                <a:cs typeface="Microsoft YaHei"/>
              </a:rPr>
              <a:t>修</a:t>
            </a:r>
            <a:r>
              <a:rPr sz="1300" b="1" spc="-5" dirty="0">
                <a:solidFill>
                  <a:srgbClr val="FF0000"/>
                </a:solidFill>
                <a:latin typeface="Microsoft YaHei"/>
                <a:cs typeface="Microsoft YaHei"/>
              </a:rPr>
              <a:t>資  料  </a:t>
            </a:r>
            <a:r>
              <a:rPr sz="1300" b="1" spc="20" dirty="0">
                <a:solidFill>
                  <a:srgbClr val="FF0000"/>
                </a:solidFill>
                <a:latin typeface="Times New Roman"/>
                <a:cs typeface="Times New Roman"/>
              </a:rPr>
              <a:t>6.</a:t>
            </a:r>
            <a:r>
              <a:rPr sz="1300" b="1" spc="20" dirty="0">
                <a:solidFill>
                  <a:srgbClr val="FF0000"/>
                </a:solidFill>
                <a:latin typeface="Microsoft YaHei"/>
                <a:cs typeface="Microsoft YaHei"/>
              </a:rPr>
              <a:t>專家輔導學校紀錄表、到校  </a:t>
            </a:r>
            <a:r>
              <a:rPr sz="1300" b="1" spc="-5" dirty="0">
                <a:solidFill>
                  <a:srgbClr val="FF0000"/>
                </a:solidFill>
                <a:latin typeface="Microsoft YaHei"/>
                <a:cs typeface="Microsoft YaHei"/>
              </a:rPr>
              <a:t>輔導檢核表、輔導委員注意事  項</a:t>
            </a:r>
            <a:endParaRPr sz="1300">
              <a:solidFill>
                <a:prstClr val="black"/>
              </a:solidFill>
              <a:latin typeface="Microsoft YaHei"/>
              <a:cs typeface="Microsoft YaHei"/>
            </a:endParaRPr>
          </a:p>
          <a:p>
            <a:pPr marL="12700">
              <a:lnSpc>
                <a:spcPts val="1490"/>
              </a:lnSpc>
            </a:pPr>
            <a:r>
              <a:rPr sz="1300" b="1" spc="35" dirty="0">
                <a:solidFill>
                  <a:srgbClr val="FF0000"/>
                </a:solidFill>
                <a:latin typeface="Times New Roman"/>
                <a:cs typeface="Times New Roman"/>
              </a:rPr>
              <a:t>7.</a:t>
            </a:r>
            <a:r>
              <a:rPr sz="1300" b="1" spc="35" dirty="0">
                <a:solidFill>
                  <a:srgbClr val="FF0000"/>
                </a:solidFill>
                <a:latin typeface="Microsoft YaHei"/>
                <a:cs typeface="Microsoft YaHei"/>
              </a:rPr>
              <a:t>其他相關文件</a:t>
            </a:r>
            <a:endParaRPr sz="1300">
              <a:solidFill>
                <a:prstClr val="black"/>
              </a:solidFill>
              <a:latin typeface="Microsoft YaHei"/>
              <a:cs typeface="Microsoft YaHei"/>
            </a:endParaRPr>
          </a:p>
        </p:txBody>
      </p:sp>
      <p:sp>
        <p:nvSpPr>
          <p:cNvPr id="18" name="object 18"/>
          <p:cNvSpPr txBox="1"/>
          <p:nvPr/>
        </p:nvSpPr>
        <p:spPr>
          <a:xfrm>
            <a:off x="6392417" y="4042917"/>
            <a:ext cx="2173605" cy="971550"/>
          </a:xfrm>
          <a:prstGeom prst="rect">
            <a:avLst/>
          </a:prstGeom>
        </p:spPr>
        <p:txBody>
          <a:bodyPr vert="horz" wrap="square" lIns="0" tIns="0" rIns="0" bIns="0" rtlCol="0">
            <a:spAutoFit/>
          </a:bodyPr>
          <a:lstStyle/>
          <a:p>
            <a:pPr marL="12700">
              <a:lnSpc>
                <a:spcPts val="1530"/>
              </a:lnSpc>
            </a:pPr>
            <a:r>
              <a:rPr sz="1300" b="1" spc="30" dirty="0">
                <a:solidFill>
                  <a:srgbClr val="FF0000"/>
                </a:solidFill>
                <a:latin typeface="Microsoft YaHei"/>
                <a:cs typeface="Microsoft YaHei"/>
              </a:rPr>
              <a:t>※召集學校：</a:t>
            </a:r>
            <a:endParaRPr sz="1300">
              <a:solidFill>
                <a:prstClr val="black"/>
              </a:solidFill>
              <a:latin typeface="Microsoft YaHei"/>
              <a:cs typeface="Microsoft YaHei"/>
            </a:endParaRPr>
          </a:p>
          <a:p>
            <a:pPr marL="12700">
              <a:lnSpc>
                <a:spcPts val="1500"/>
              </a:lnSpc>
            </a:pPr>
            <a:r>
              <a:rPr sz="1300" b="1" spc="-10" dirty="0">
                <a:solidFill>
                  <a:srgbClr val="FF0000"/>
                </a:solidFill>
                <a:latin typeface="Times New Roman"/>
                <a:cs typeface="Times New Roman"/>
              </a:rPr>
              <a:t>1</a:t>
            </a:r>
            <a:r>
              <a:rPr sz="1300" b="1" spc="325" dirty="0">
                <a:solidFill>
                  <a:srgbClr val="FF0000"/>
                </a:solidFill>
                <a:latin typeface="Times New Roman"/>
                <a:cs typeface="Times New Roman"/>
              </a:rPr>
              <a:t>.</a:t>
            </a:r>
            <a:r>
              <a:rPr sz="1300" b="1" spc="-5" dirty="0">
                <a:solidFill>
                  <a:srgbClr val="FF0000"/>
                </a:solidFill>
                <a:latin typeface="Microsoft YaHei"/>
                <a:cs typeface="Microsoft YaHei"/>
              </a:rPr>
              <a:t>諮</a:t>
            </a:r>
            <a:r>
              <a:rPr sz="1300" b="1" spc="-10" dirty="0">
                <a:solidFill>
                  <a:srgbClr val="FF0000"/>
                </a:solidFill>
                <a:latin typeface="Microsoft YaHei"/>
                <a:cs typeface="Microsoft YaHei"/>
              </a:rPr>
              <a:t>詢</a:t>
            </a:r>
            <a:r>
              <a:rPr sz="1300" b="1" dirty="0">
                <a:solidFill>
                  <a:srgbClr val="FF0000"/>
                </a:solidFill>
                <a:latin typeface="Microsoft YaHei"/>
                <a:cs typeface="Microsoft YaHei"/>
              </a:rPr>
              <a:t>輔</a:t>
            </a:r>
            <a:r>
              <a:rPr sz="1300" b="1" spc="-10" dirty="0">
                <a:solidFill>
                  <a:srgbClr val="FF0000"/>
                </a:solidFill>
                <a:latin typeface="Microsoft YaHei"/>
                <a:cs typeface="Microsoft YaHei"/>
              </a:rPr>
              <a:t>導</a:t>
            </a:r>
            <a:r>
              <a:rPr sz="1300" b="1" spc="370" dirty="0">
                <a:solidFill>
                  <a:srgbClr val="FF0000"/>
                </a:solidFill>
                <a:latin typeface="Microsoft YaHei"/>
                <a:cs typeface="Microsoft YaHei"/>
              </a:rPr>
              <a:t>─</a:t>
            </a:r>
            <a:r>
              <a:rPr sz="1300" b="1" dirty="0">
                <a:solidFill>
                  <a:srgbClr val="FF0000"/>
                </a:solidFill>
                <a:latin typeface="Microsoft YaHei"/>
                <a:cs typeface="Microsoft YaHei"/>
              </a:rPr>
              <a:t>北</a:t>
            </a:r>
            <a:r>
              <a:rPr sz="1300" b="1" spc="-5" dirty="0">
                <a:solidFill>
                  <a:srgbClr val="FF0000"/>
                </a:solidFill>
                <a:latin typeface="Microsoft YaHei"/>
                <a:cs typeface="Microsoft YaHei"/>
              </a:rPr>
              <a:t>、中</a:t>
            </a:r>
            <a:r>
              <a:rPr sz="1300" b="1" dirty="0">
                <a:solidFill>
                  <a:srgbClr val="FF0000"/>
                </a:solidFill>
                <a:latin typeface="Microsoft YaHei"/>
                <a:cs typeface="Microsoft YaHei"/>
              </a:rPr>
              <a:t>、</a:t>
            </a:r>
            <a:r>
              <a:rPr sz="1300" b="1" spc="-5" dirty="0">
                <a:solidFill>
                  <a:srgbClr val="FF0000"/>
                </a:solidFill>
                <a:latin typeface="Microsoft YaHei"/>
                <a:cs typeface="Microsoft YaHei"/>
              </a:rPr>
              <a:t>南分召</a:t>
            </a:r>
            <a:endParaRPr sz="1300">
              <a:solidFill>
                <a:prstClr val="black"/>
              </a:solidFill>
              <a:latin typeface="Microsoft YaHei"/>
              <a:cs typeface="Microsoft YaHei"/>
            </a:endParaRPr>
          </a:p>
          <a:p>
            <a:pPr marL="12700">
              <a:lnSpc>
                <a:spcPts val="1495"/>
              </a:lnSpc>
            </a:pPr>
            <a:r>
              <a:rPr sz="1300" b="1" spc="5" dirty="0">
                <a:solidFill>
                  <a:srgbClr val="FF0000"/>
                </a:solidFill>
                <a:latin typeface="Microsoft YaHei"/>
                <a:cs typeface="Microsoft YaHei"/>
              </a:rPr>
              <a:t>學校</a:t>
            </a:r>
            <a:endParaRPr sz="1300">
              <a:solidFill>
                <a:prstClr val="black"/>
              </a:solidFill>
              <a:latin typeface="Microsoft YaHei"/>
              <a:cs typeface="Microsoft YaHei"/>
            </a:endParaRPr>
          </a:p>
          <a:p>
            <a:pPr marL="12700" marR="5715">
              <a:lnSpc>
                <a:spcPts val="1500"/>
              </a:lnSpc>
              <a:spcBef>
                <a:spcPts val="65"/>
              </a:spcBef>
            </a:pPr>
            <a:r>
              <a:rPr sz="1300" b="1" spc="-5" dirty="0">
                <a:solidFill>
                  <a:srgbClr val="FF0000"/>
                </a:solidFill>
                <a:latin typeface="Times New Roman"/>
                <a:cs typeface="Times New Roman"/>
              </a:rPr>
              <a:t>2</a:t>
            </a:r>
            <a:r>
              <a:rPr sz="1300" b="1" spc="325" dirty="0">
                <a:solidFill>
                  <a:srgbClr val="FF0000"/>
                </a:solidFill>
                <a:latin typeface="Times New Roman"/>
                <a:cs typeface="Times New Roman"/>
              </a:rPr>
              <a:t>.</a:t>
            </a:r>
            <a:r>
              <a:rPr sz="1300" b="1" spc="-5" dirty="0">
                <a:solidFill>
                  <a:srgbClr val="FF0000"/>
                </a:solidFill>
                <a:latin typeface="Microsoft YaHei"/>
                <a:cs typeface="Microsoft YaHei"/>
              </a:rPr>
              <a:t>指</a:t>
            </a:r>
            <a:r>
              <a:rPr sz="1300" b="1" spc="-10" dirty="0">
                <a:solidFill>
                  <a:srgbClr val="FF0000"/>
                </a:solidFill>
                <a:latin typeface="Microsoft YaHei"/>
                <a:cs typeface="Microsoft YaHei"/>
              </a:rPr>
              <a:t>定</a:t>
            </a:r>
            <a:r>
              <a:rPr sz="1300" b="1" dirty="0">
                <a:solidFill>
                  <a:srgbClr val="FF0000"/>
                </a:solidFill>
                <a:latin typeface="Microsoft YaHei"/>
                <a:cs typeface="Microsoft YaHei"/>
              </a:rPr>
              <a:t>辦</a:t>
            </a:r>
            <a:r>
              <a:rPr sz="1300" b="1" spc="-5" dirty="0">
                <a:solidFill>
                  <a:srgbClr val="FF0000"/>
                </a:solidFill>
                <a:latin typeface="Microsoft YaHei"/>
                <a:cs typeface="Microsoft YaHei"/>
              </a:rPr>
              <a:t>理、</a:t>
            </a:r>
            <a:r>
              <a:rPr sz="1300" b="1" dirty="0">
                <a:solidFill>
                  <a:srgbClr val="FF0000"/>
                </a:solidFill>
                <a:latin typeface="Microsoft YaHei"/>
                <a:cs typeface="Microsoft YaHei"/>
              </a:rPr>
              <a:t>訪</a:t>
            </a:r>
            <a:r>
              <a:rPr sz="1300" b="1" spc="-5" dirty="0">
                <a:solidFill>
                  <a:srgbClr val="FF0000"/>
                </a:solidFill>
                <a:latin typeface="Microsoft YaHei"/>
                <a:cs typeface="Microsoft YaHei"/>
              </a:rPr>
              <a:t>視輔導</a:t>
            </a:r>
            <a:r>
              <a:rPr sz="1300" b="1" spc="375" dirty="0">
                <a:solidFill>
                  <a:srgbClr val="FF0000"/>
                </a:solidFill>
                <a:latin typeface="Microsoft YaHei"/>
                <a:cs typeface="Microsoft YaHei"/>
              </a:rPr>
              <a:t>─</a:t>
            </a:r>
            <a:r>
              <a:rPr sz="1300" b="1" spc="-5" dirty="0">
                <a:solidFill>
                  <a:srgbClr val="FF0000"/>
                </a:solidFill>
                <a:latin typeface="Microsoft YaHei"/>
                <a:cs typeface="Microsoft YaHei"/>
              </a:rPr>
              <a:t>總召  </a:t>
            </a:r>
            <a:r>
              <a:rPr sz="1300" b="1" spc="5" dirty="0">
                <a:solidFill>
                  <a:srgbClr val="FF0000"/>
                </a:solidFill>
                <a:latin typeface="Microsoft YaHei"/>
                <a:cs typeface="Microsoft YaHei"/>
              </a:rPr>
              <a:t>學校</a:t>
            </a:r>
            <a:endParaRPr sz="1300">
              <a:solidFill>
                <a:prstClr val="black"/>
              </a:solidFill>
              <a:latin typeface="Microsoft YaHei"/>
              <a:cs typeface="Microsoft YaHei"/>
            </a:endParaRPr>
          </a:p>
        </p:txBody>
      </p:sp>
      <p:sp>
        <p:nvSpPr>
          <p:cNvPr id="19" name="object 19"/>
          <p:cNvSpPr/>
          <p:nvPr/>
        </p:nvSpPr>
        <p:spPr>
          <a:xfrm>
            <a:off x="1740661" y="5258656"/>
            <a:ext cx="7387590" cy="1598930"/>
          </a:xfrm>
          <a:custGeom>
            <a:avLst/>
            <a:gdLst/>
            <a:ahLst/>
            <a:cxnLst/>
            <a:rect l="l" t="t" r="r" b="b"/>
            <a:pathLst>
              <a:path w="7387590" h="1598929">
                <a:moveTo>
                  <a:pt x="0" y="1598422"/>
                </a:moveTo>
                <a:lnTo>
                  <a:pt x="7387590" y="1598422"/>
                </a:lnTo>
                <a:lnTo>
                  <a:pt x="7387590" y="0"/>
                </a:lnTo>
                <a:lnTo>
                  <a:pt x="0" y="0"/>
                </a:lnTo>
                <a:lnTo>
                  <a:pt x="0" y="1598422"/>
                </a:lnTo>
                <a:close/>
              </a:path>
            </a:pathLst>
          </a:custGeom>
          <a:solidFill>
            <a:srgbClr val="FFFFFF"/>
          </a:solidFill>
        </p:spPr>
        <p:txBody>
          <a:bodyPr wrap="square" lIns="0" tIns="0" rIns="0" bIns="0" rtlCol="0"/>
          <a:lstStyle/>
          <a:p>
            <a:endParaRPr smtClean="0">
              <a:solidFill>
                <a:prstClr val="black"/>
              </a:solidFill>
            </a:endParaRPr>
          </a:p>
        </p:txBody>
      </p:sp>
      <p:sp>
        <p:nvSpPr>
          <p:cNvPr id="20" name="object 20"/>
          <p:cNvSpPr/>
          <p:nvPr/>
        </p:nvSpPr>
        <p:spPr>
          <a:xfrm>
            <a:off x="1740661" y="5258656"/>
            <a:ext cx="7387590" cy="1598930"/>
          </a:xfrm>
          <a:custGeom>
            <a:avLst/>
            <a:gdLst/>
            <a:ahLst/>
            <a:cxnLst/>
            <a:rect l="l" t="t" r="r" b="b"/>
            <a:pathLst>
              <a:path w="7387590" h="1598929">
                <a:moveTo>
                  <a:pt x="0" y="1598422"/>
                </a:moveTo>
                <a:lnTo>
                  <a:pt x="7387590" y="1598422"/>
                </a:lnTo>
                <a:lnTo>
                  <a:pt x="7387590" y="0"/>
                </a:lnTo>
                <a:lnTo>
                  <a:pt x="0" y="0"/>
                </a:lnTo>
                <a:lnTo>
                  <a:pt x="0" y="1598422"/>
                </a:lnTo>
                <a:close/>
              </a:path>
            </a:pathLst>
          </a:custGeom>
          <a:ln w="19050">
            <a:solidFill>
              <a:srgbClr val="FF0000"/>
            </a:solidFill>
          </a:ln>
        </p:spPr>
        <p:txBody>
          <a:bodyPr wrap="square" lIns="0" tIns="0" rIns="0" bIns="0" rtlCol="0"/>
          <a:lstStyle/>
          <a:p>
            <a:endParaRPr smtClean="0">
              <a:solidFill>
                <a:prstClr val="black"/>
              </a:solidFill>
            </a:endParaRPr>
          </a:p>
        </p:txBody>
      </p:sp>
      <p:sp>
        <p:nvSpPr>
          <p:cNvPr id="21" name="object 21"/>
          <p:cNvSpPr txBox="1"/>
          <p:nvPr/>
        </p:nvSpPr>
        <p:spPr>
          <a:xfrm>
            <a:off x="1999614" y="5359146"/>
            <a:ext cx="7023734" cy="1400175"/>
          </a:xfrm>
          <a:prstGeom prst="rect">
            <a:avLst/>
          </a:prstGeom>
        </p:spPr>
        <p:txBody>
          <a:bodyPr vert="horz" wrap="square" lIns="0" tIns="0" rIns="0" bIns="0" rtlCol="0">
            <a:spAutoFit/>
          </a:bodyPr>
          <a:lstStyle/>
          <a:p>
            <a:pPr marL="241300" marR="5080" indent="-228600" algn="just"/>
            <a:r>
              <a:rPr sz="1300" b="1" spc="-5" dirty="0">
                <a:solidFill>
                  <a:prstClr val="black"/>
                </a:solidFill>
                <a:latin typeface="Arial"/>
                <a:cs typeface="Arial"/>
              </a:rPr>
              <a:t>1. </a:t>
            </a:r>
            <a:r>
              <a:rPr sz="1300" b="1" spc="-5" dirty="0">
                <a:solidFill>
                  <a:prstClr val="black"/>
                </a:solidFill>
                <a:latin typeface="Microsoft YaHei"/>
                <a:cs typeface="Microsoft YaHei"/>
              </a:rPr>
              <a:t>「</a:t>
            </a:r>
            <a:r>
              <a:rPr sz="1300" b="1" spc="-5" dirty="0">
                <a:solidFill>
                  <a:srgbClr val="FF0000"/>
                </a:solidFill>
                <a:latin typeface="Microsoft YaHei"/>
                <a:cs typeface="Microsoft YaHei"/>
              </a:rPr>
              <a:t>專家輔導學校紀錄表</a:t>
            </a:r>
            <a:r>
              <a:rPr sz="1300" b="1" spc="-5" dirty="0">
                <a:solidFill>
                  <a:prstClr val="black"/>
                </a:solidFill>
                <a:latin typeface="Microsoft YaHei"/>
                <a:cs typeface="Microsoft YaHei"/>
              </a:rPr>
              <a:t>」及「</a:t>
            </a:r>
            <a:r>
              <a:rPr sz="1300" b="1" spc="-5" dirty="0">
                <a:solidFill>
                  <a:srgbClr val="FF0000"/>
                </a:solidFill>
                <a:latin typeface="Microsoft YaHei"/>
                <a:cs typeface="Microsoft YaHei"/>
              </a:rPr>
              <a:t>到校輔導檢核表</a:t>
            </a:r>
            <a:r>
              <a:rPr sz="1300" b="1" spc="-5" dirty="0">
                <a:solidFill>
                  <a:prstClr val="black"/>
                </a:solidFill>
                <a:latin typeface="Microsoft YaHei"/>
                <a:cs typeface="Microsoft YaHei"/>
              </a:rPr>
              <a:t>」需給</a:t>
            </a:r>
            <a:r>
              <a:rPr sz="1300" b="1" spc="-5" dirty="0">
                <a:solidFill>
                  <a:srgbClr val="FF0000"/>
                </a:solidFill>
                <a:latin typeface="Microsoft YaHei"/>
                <a:cs typeface="Microsoft YaHei"/>
              </a:rPr>
              <a:t>委員簽名</a:t>
            </a:r>
            <a:r>
              <a:rPr sz="1300" b="1" spc="-5" dirty="0">
                <a:solidFill>
                  <a:prstClr val="black"/>
                </a:solidFill>
                <a:latin typeface="Microsoft YaHei"/>
                <a:cs typeface="Microsoft YaHei"/>
              </a:rPr>
              <a:t>，並於會後將兩表之正本寄回所  屬之召集學校，由召集學校函報國教署。</a:t>
            </a:r>
            <a:endParaRPr sz="1300">
              <a:solidFill>
                <a:prstClr val="black"/>
              </a:solidFill>
              <a:latin typeface="Microsoft YaHei"/>
              <a:cs typeface="Microsoft YaHei"/>
            </a:endParaRPr>
          </a:p>
          <a:p>
            <a:pPr marL="12700"/>
            <a:r>
              <a:rPr sz="1300" b="1" spc="-5" dirty="0">
                <a:solidFill>
                  <a:prstClr val="black"/>
                </a:solidFill>
                <a:latin typeface="Arial"/>
                <a:cs typeface="Arial"/>
              </a:rPr>
              <a:t>2.</a:t>
            </a:r>
            <a:r>
              <a:rPr sz="1300" b="1" spc="300" dirty="0">
                <a:solidFill>
                  <a:prstClr val="black"/>
                </a:solidFill>
                <a:latin typeface="Arial"/>
                <a:cs typeface="Arial"/>
              </a:rPr>
              <a:t> </a:t>
            </a:r>
            <a:r>
              <a:rPr sz="1300" b="1" spc="-5" dirty="0">
                <a:solidFill>
                  <a:prstClr val="black"/>
                </a:solidFill>
                <a:latin typeface="Microsoft YaHei"/>
                <a:cs typeface="Microsoft YaHei"/>
              </a:rPr>
              <a:t>針對委員所提之修正與建議事項進行調整或修正。</a:t>
            </a:r>
            <a:endParaRPr sz="1300">
              <a:solidFill>
                <a:prstClr val="black"/>
              </a:solidFill>
              <a:latin typeface="Microsoft YaHei"/>
              <a:cs typeface="Microsoft YaHei"/>
            </a:endParaRPr>
          </a:p>
          <a:p>
            <a:pPr marL="241300" marR="5080" indent="-228600" algn="just"/>
            <a:r>
              <a:rPr sz="1300" b="1" spc="-5" dirty="0">
                <a:solidFill>
                  <a:srgbClr val="FF0000"/>
                </a:solidFill>
                <a:latin typeface="Arial"/>
                <a:cs typeface="Arial"/>
              </a:rPr>
              <a:t>3. </a:t>
            </a:r>
            <a:r>
              <a:rPr sz="1300" b="1" spc="-5" dirty="0">
                <a:solidFill>
                  <a:srgbClr val="FF0000"/>
                </a:solidFill>
                <a:latin typeface="Microsoft YaHei"/>
                <a:cs typeface="Microsoft YaHei"/>
              </a:rPr>
              <a:t>兩週內</a:t>
            </a:r>
            <a:r>
              <a:rPr sz="1300" b="1" spc="-5" dirty="0">
                <a:solidFill>
                  <a:prstClr val="black"/>
                </a:solidFill>
                <a:latin typeface="Microsoft YaHei"/>
                <a:cs typeface="Microsoft YaHei"/>
              </a:rPr>
              <a:t>完成「學校改進策略或修正情形說明」，並將</a:t>
            </a:r>
            <a:r>
              <a:rPr sz="1300" b="1" spc="-5" dirty="0">
                <a:solidFill>
                  <a:srgbClr val="FF0000"/>
                </a:solidFill>
                <a:latin typeface="Microsoft YaHei"/>
                <a:cs typeface="Microsoft YaHei"/>
              </a:rPr>
              <a:t>「專家輔導學校紀錄表」及「到校輔導檢  </a:t>
            </a:r>
            <a:r>
              <a:rPr sz="1300" b="1" dirty="0">
                <a:solidFill>
                  <a:srgbClr val="FF0000"/>
                </a:solidFill>
                <a:latin typeface="Microsoft YaHei"/>
                <a:cs typeface="Microsoft YaHei"/>
              </a:rPr>
              <a:t>核表」兩表掃描</a:t>
            </a:r>
            <a:r>
              <a:rPr sz="1300" b="1" dirty="0">
                <a:solidFill>
                  <a:srgbClr val="FF0000"/>
                </a:solidFill>
                <a:latin typeface="Arial"/>
                <a:cs typeface="Arial"/>
              </a:rPr>
              <a:t>PDF</a:t>
            </a:r>
            <a:r>
              <a:rPr sz="1300" b="1" dirty="0">
                <a:solidFill>
                  <a:srgbClr val="FF0000"/>
                </a:solidFill>
                <a:latin typeface="Microsoft YaHei"/>
                <a:cs typeface="Microsoft YaHei"/>
              </a:rPr>
              <a:t>檔及紀錄表</a:t>
            </a:r>
            <a:r>
              <a:rPr sz="1300" b="1" dirty="0">
                <a:solidFill>
                  <a:srgbClr val="FF0000"/>
                </a:solidFill>
                <a:latin typeface="Arial"/>
                <a:cs typeface="Arial"/>
              </a:rPr>
              <a:t>word</a:t>
            </a:r>
            <a:r>
              <a:rPr sz="1300" b="1" dirty="0">
                <a:solidFill>
                  <a:srgbClr val="FF0000"/>
                </a:solidFill>
                <a:latin typeface="Microsoft YaHei"/>
                <a:cs typeface="Microsoft YaHei"/>
              </a:rPr>
              <a:t>檔</a:t>
            </a:r>
            <a:r>
              <a:rPr sz="1300" b="1" dirty="0">
                <a:solidFill>
                  <a:prstClr val="black"/>
                </a:solidFill>
                <a:latin typeface="Microsoft YaHei"/>
                <a:cs typeface="Microsoft YaHei"/>
              </a:rPr>
              <a:t>，壓成一個壓縮檔</a:t>
            </a:r>
            <a:r>
              <a:rPr sz="1300" b="1" dirty="0">
                <a:solidFill>
                  <a:prstClr val="black"/>
                </a:solidFill>
                <a:latin typeface="Arial"/>
                <a:cs typeface="Arial"/>
              </a:rPr>
              <a:t>(zip</a:t>
            </a:r>
            <a:r>
              <a:rPr sz="1300" b="1" dirty="0">
                <a:solidFill>
                  <a:prstClr val="black"/>
                </a:solidFill>
                <a:latin typeface="Microsoft YaHei"/>
                <a:cs typeface="Microsoft YaHei"/>
              </a:rPr>
              <a:t>或</a:t>
            </a:r>
            <a:r>
              <a:rPr sz="1300" b="1" dirty="0">
                <a:solidFill>
                  <a:prstClr val="black"/>
                </a:solidFill>
                <a:latin typeface="Arial"/>
                <a:cs typeface="Arial"/>
              </a:rPr>
              <a:t>rar</a:t>
            </a:r>
            <a:r>
              <a:rPr sz="1300" b="1" dirty="0">
                <a:solidFill>
                  <a:prstClr val="black"/>
                </a:solidFill>
                <a:latin typeface="Microsoft YaHei"/>
                <a:cs typeface="Microsoft YaHei"/>
              </a:rPr>
              <a:t>或</a:t>
            </a:r>
            <a:r>
              <a:rPr sz="1300" b="1" dirty="0">
                <a:solidFill>
                  <a:prstClr val="black"/>
                </a:solidFill>
                <a:latin typeface="Arial"/>
                <a:cs typeface="Arial"/>
              </a:rPr>
              <a:t>7z)</a:t>
            </a:r>
            <a:r>
              <a:rPr sz="1300" b="1" dirty="0">
                <a:solidFill>
                  <a:prstClr val="black"/>
                </a:solidFill>
                <a:latin typeface="Microsoft YaHei"/>
                <a:cs typeface="Microsoft YaHei"/>
              </a:rPr>
              <a:t>，上傳教育部高中優  </a:t>
            </a:r>
            <a:r>
              <a:rPr sz="1300" b="1" spc="-5" dirty="0">
                <a:solidFill>
                  <a:prstClr val="black"/>
                </a:solidFill>
                <a:latin typeface="Microsoft YaHei"/>
                <a:cs typeface="Microsoft YaHei"/>
              </a:rPr>
              <a:t>質化輔助方案資訊網。</a:t>
            </a:r>
            <a:r>
              <a:rPr sz="1300" b="1" spc="-5" dirty="0">
                <a:solidFill>
                  <a:prstClr val="black"/>
                </a:solidFill>
                <a:latin typeface="Arial"/>
                <a:cs typeface="Arial"/>
                <a:hlinkClick r:id="rId2"/>
              </a:rPr>
              <a:t>(http://sap.cere.ntnu.</a:t>
            </a:r>
            <a:r>
              <a:rPr sz="1300" b="1" spc="-5" dirty="0">
                <a:solidFill>
                  <a:prstClr val="black"/>
                </a:solidFill>
                <a:latin typeface="Arial"/>
                <a:cs typeface="Arial"/>
              </a:rPr>
              <a:t>e</a:t>
            </a:r>
            <a:r>
              <a:rPr sz="1300" b="1" spc="-5" dirty="0">
                <a:solidFill>
                  <a:prstClr val="black"/>
                </a:solidFill>
                <a:latin typeface="Arial"/>
                <a:cs typeface="Arial"/>
                <a:hlinkClick r:id="rId2"/>
              </a:rPr>
              <a:t>du.tw/sap/index.php)</a:t>
            </a:r>
            <a:endParaRPr sz="1300">
              <a:solidFill>
                <a:prstClr val="black"/>
              </a:solidFill>
              <a:latin typeface="Arial"/>
              <a:cs typeface="Arial"/>
            </a:endParaRPr>
          </a:p>
          <a:p>
            <a:pPr marL="12700"/>
            <a:r>
              <a:rPr sz="1300" b="1" spc="-5" dirty="0">
                <a:solidFill>
                  <a:prstClr val="black"/>
                </a:solidFill>
                <a:latin typeface="Arial"/>
                <a:cs typeface="Arial"/>
              </a:rPr>
              <a:t>4. </a:t>
            </a:r>
            <a:r>
              <a:rPr sz="1300" b="1" spc="30" dirty="0">
                <a:solidFill>
                  <a:prstClr val="black"/>
                </a:solidFill>
                <a:latin typeface="Arial"/>
                <a:cs typeface="Arial"/>
              </a:rPr>
              <a:t> </a:t>
            </a:r>
            <a:r>
              <a:rPr sz="1300" b="1" spc="-5" dirty="0">
                <a:solidFill>
                  <a:prstClr val="black"/>
                </a:solidFill>
                <a:latin typeface="Microsoft YaHei"/>
                <a:cs typeface="Microsoft YaHei"/>
              </a:rPr>
              <a:t>「專家輔導學校紀錄表」電子檔彙整後需寄給委員確認留存。</a:t>
            </a:r>
            <a:endParaRPr sz="1300">
              <a:solidFill>
                <a:prstClr val="black"/>
              </a:solidFill>
              <a:latin typeface="Microsoft YaHei"/>
              <a:cs typeface="Microsoft YaHei"/>
            </a:endParaRPr>
          </a:p>
        </p:txBody>
      </p:sp>
      <p:sp>
        <p:nvSpPr>
          <p:cNvPr id="22" name="object 22"/>
          <p:cNvSpPr/>
          <p:nvPr/>
        </p:nvSpPr>
        <p:spPr>
          <a:xfrm>
            <a:off x="5603747" y="2351532"/>
            <a:ext cx="615696" cy="185927"/>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23" name="object 23"/>
          <p:cNvSpPr/>
          <p:nvPr/>
        </p:nvSpPr>
        <p:spPr>
          <a:xfrm>
            <a:off x="5657215" y="2379217"/>
            <a:ext cx="508634" cy="80010"/>
          </a:xfrm>
          <a:custGeom>
            <a:avLst/>
            <a:gdLst/>
            <a:ahLst/>
            <a:cxnLst/>
            <a:rect l="l" t="t" r="r" b="b"/>
            <a:pathLst>
              <a:path w="508635" h="80010">
                <a:moveTo>
                  <a:pt x="37846" y="3810"/>
                </a:moveTo>
                <a:lnTo>
                  <a:pt x="0" y="42291"/>
                </a:lnTo>
                <a:lnTo>
                  <a:pt x="38481" y="80010"/>
                </a:lnTo>
                <a:lnTo>
                  <a:pt x="64871" y="53086"/>
                </a:lnTo>
                <a:lnTo>
                  <a:pt x="32131" y="53086"/>
                </a:lnTo>
                <a:lnTo>
                  <a:pt x="27050" y="48133"/>
                </a:lnTo>
                <a:lnTo>
                  <a:pt x="27050" y="35941"/>
                </a:lnTo>
                <a:lnTo>
                  <a:pt x="31876" y="30861"/>
                </a:lnTo>
                <a:lnTo>
                  <a:pt x="38100" y="30861"/>
                </a:lnTo>
                <a:lnTo>
                  <a:pt x="65110" y="30622"/>
                </a:lnTo>
                <a:lnTo>
                  <a:pt x="37846" y="3810"/>
                </a:lnTo>
                <a:close/>
              </a:path>
              <a:path w="508635" h="80010">
                <a:moveTo>
                  <a:pt x="497367" y="26924"/>
                </a:moveTo>
                <a:lnTo>
                  <a:pt x="476376" y="26924"/>
                </a:lnTo>
                <a:lnTo>
                  <a:pt x="481330" y="31877"/>
                </a:lnTo>
                <a:lnTo>
                  <a:pt x="481457" y="44196"/>
                </a:lnTo>
                <a:lnTo>
                  <a:pt x="476504" y="49149"/>
                </a:lnTo>
                <a:lnTo>
                  <a:pt x="470408" y="49276"/>
                </a:lnTo>
                <a:lnTo>
                  <a:pt x="443436" y="49513"/>
                </a:lnTo>
                <a:lnTo>
                  <a:pt x="470662" y="76200"/>
                </a:lnTo>
                <a:lnTo>
                  <a:pt x="508381" y="37719"/>
                </a:lnTo>
                <a:lnTo>
                  <a:pt x="497367" y="26924"/>
                </a:lnTo>
                <a:close/>
              </a:path>
              <a:path w="508635" h="80010">
                <a:moveTo>
                  <a:pt x="65110" y="30622"/>
                </a:moveTo>
                <a:lnTo>
                  <a:pt x="38100" y="30861"/>
                </a:lnTo>
                <a:lnTo>
                  <a:pt x="31876" y="30861"/>
                </a:lnTo>
                <a:lnTo>
                  <a:pt x="27050" y="35941"/>
                </a:lnTo>
                <a:lnTo>
                  <a:pt x="27050" y="48133"/>
                </a:lnTo>
                <a:lnTo>
                  <a:pt x="32131" y="53086"/>
                </a:lnTo>
                <a:lnTo>
                  <a:pt x="38226" y="53086"/>
                </a:lnTo>
                <a:lnTo>
                  <a:pt x="65104" y="52849"/>
                </a:lnTo>
                <a:lnTo>
                  <a:pt x="76200" y="41529"/>
                </a:lnTo>
                <a:lnTo>
                  <a:pt x="65110" y="30622"/>
                </a:lnTo>
                <a:close/>
              </a:path>
              <a:path w="508635" h="80010">
                <a:moveTo>
                  <a:pt x="65104" y="52849"/>
                </a:moveTo>
                <a:lnTo>
                  <a:pt x="38226" y="53086"/>
                </a:lnTo>
                <a:lnTo>
                  <a:pt x="64871" y="53086"/>
                </a:lnTo>
                <a:lnTo>
                  <a:pt x="65104" y="52849"/>
                </a:lnTo>
                <a:close/>
              </a:path>
              <a:path w="508635" h="80010">
                <a:moveTo>
                  <a:pt x="443151" y="27289"/>
                </a:moveTo>
                <a:lnTo>
                  <a:pt x="65110" y="30622"/>
                </a:lnTo>
                <a:lnTo>
                  <a:pt x="76200" y="41529"/>
                </a:lnTo>
                <a:lnTo>
                  <a:pt x="65104" y="52849"/>
                </a:lnTo>
                <a:lnTo>
                  <a:pt x="443436" y="49513"/>
                </a:lnTo>
                <a:lnTo>
                  <a:pt x="432181" y="38481"/>
                </a:lnTo>
                <a:lnTo>
                  <a:pt x="443151" y="27289"/>
                </a:lnTo>
                <a:close/>
              </a:path>
              <a:path w="508635" h="80010">
                <a:moveTo>
                  <a:pt x="476376" y="26924"/>
                </a:moveTo>
                <a:lnTo>
                  <a:pt x="470154" y="27051"/>
                </a:lnTo>
                <a:lnTo>
                  <a:pt x="443151" y="27289"/>
                </a:lnTo>
                <a:lnTo>
                  <a:pt x="432181" y="38481"/>
                </a:lnTo>
                <a:lnTo>
                  <a:pt x="443436" y="49513"/>
                </a:lnTo>
                <a:lnTo>
                  <a:pt x="470408" y="49276"/>
                </a:lnTo>
                <a:lnTo>
                  <a:pt x="476504" y="49149"/>
                </a:lnTo>
                <a:lnTo>
                  <a:pt x="481457" y="44196"/>
                </a:lnTo>
                <a:lnTo>
                  <a:pt x="481330" y="31877"/>
                </a:lnTo>
                <a:lnTo>
                  <a:pt x="476376" y="26924"/>
                </a:lnTo>
                <a:close/>
              </a:path>
              <a:path w="508635" h="80010">
                <a:moveTo>
                  <a:pt x="469900" y="0"/>
                </a:moveTo>
                <a:lnTo>
                  <a:pt x="443151" y="27289"/>
                </a:lnTo>
                <a:lnTo>
                  <a:pt x="470154" y="27051"/>
                </a:lnTo>
                <a:lnTo>
                  <a:pt x="476376" y="26924"/>
                </a:lnTo>
                <a:lnTo>
                  <a:pt x="497367" y="26924"/>
                </a:lnTo>
                <a:lnTo>
                  <a:pt x="469900" y="0"/>
                </a:lnTo>
                <a:close/>
              </a:path>
            </a:pathLst>
          </a:custGeom>
          <a:solidFill>
            <a:srgbClr val="000000"/>
          </a:solidFill>
        </p:spPr>
        <p:txBody>
          <a:bodyPr wrap="square" lIns="0" tIns="0" rIns="0" bIns="0" rtlCol="0"/>
          <a:lstStyle/>
          <a:p>
            <a:endParaRPr smtClean="0">
              <a:solidFill>
                <a:prstClr val="black"/>
              </a:solidFill>
            </a:endParaRPr>
          </a:p>
        </p:txBody>
      </p:sp>
      <p:sp>
        <p:nvSpPr>
          <p:cNvPr id="24" name="object 24"/>
          <p:cNvSpPr/>
          <p:nvPr/>
        </p:nvSpPr>
        <p:spPr>
          <a:xfrm>
            <a:off x="4379848" y="1675383"/>
            <a:ext cx="76200" cy="401955"/>
          </a:xfrm>
          <a:custGeom>
            <a:avLst/>
            <a:gdLst/>
            <a:ahLst/>
            <a:cxnLst/>
            <a:rect l="l" t="t" r="r" b="b"/>
            <a:pathLst>
              <a:path w="76200" h="401955">
                <a:moveTo>
                  <a:pt x="0" y="325246"/>
                </a:moveTo>
                <a:lnTo>
                  <a:pt x="37846" y="401574"/>
                </a:lnTo>
                <a:lnTo>
                  <a:pt x="69850" y="338200"/>
                </a:lnTo>
                <a:lnTo>
                  <a:pt x="49275" y="338200"/>
                </a:lnTo>
                <a:lnTo>
                  <a:pt x="27050" y="338074"/>
                </a:lnTo>
                <a:lnTo>
                  <a:pt x="27108" y="325382"/>
                </a:lnTo>
                <a:lnTo>
                  <a:pt x="0" y="325246"/>
                </a:lnTo>
                <a:close/>
              </a:path>
              <a:path w="76200" h="401955">
                <a:moveTo>
                  <a:pt x="27108" y="325382"/>
                </a:moveTo>
                <a:lnTo>
                  <a:pt x="27050" y="338074"/>
                </a:lnTo>
                <a:lnTo>
                  <a:pt x="49275" y="338200"/>
                </a:lnTo>
                <a:lnTo>
                  <a:pt x="49333" y="325493"/>
                </a:lnTo>
                <a:lnTo>
                  <a:pt x="27108" y="325382"/>
                </a:lnTo>
                <a:close/>
              </a:path>
              <a:path w="76200" h="401955">
                <a:moveTo>
                  <a:pt x="49333" y="325493"/>
                </a:moveTo>
                <a:lnTo>
                  <a:pt x="49275" y="338200"/>
                </a:lnTo>
                <a:lnTo>
                  <a:pt x="69850" y="338200"/>
                </a:lnTo>
                <a:lnTo>
                  <a:pt x="76200" y="325627"/>
                </a:lnTo>
                <a:lnTo>
                  <a:pt x="49333" y="325493"/>
                </a:lnTo>
                <a:close/>
              </a:path>
              <a:path w="76200" h="401955">
                <a:moveTo>
                  <a:pt x="28575" y="0"/>
                </a:moveTo>
                <a:lnTo>
                  <a:pt x="27108" y="325382"/>
                </a:lnTo>
                <a:lnTo>
                  <a:pt x="49333" y="325493"/>
                </a:lnTo>
                <a:lnTo>
                  <a:pt x="50800" y="126"/>
                </a:lnTo>
                <a:lnTo>
                  <a:pt x="28575" y="0"/>
                </a:lnTo>
                <a:close/>
              </a:path>
            </a:pathLst>
          </a:custGeom>
          <a:solidFill>
            <a:srgbClr val="000000"/>
          </a:solidFill>
        </p:spPr>
        <p:txBody>
          <a:bodyPr wrap="square" lIns="0" tIns="0" rIns="0" bIns="0" rtlCol="0"/>
          <a:lstStyle/>
          <a:p>
            <a:endParaRPr smtClean="0">
              <a:solidFill>
                <a:prstClr val="black"/>
              </a:solidFill>
            </a:endParaRPr>
          </a:p>
        </p:txBody>
      </p:sp>
      <p:sp>
        <p:nvSpPr>
          <p:cNvPr id="25" name="object 25"/>
          <p:cNvSpPr/>
          <p:nvPr/>
        </p:nvSpPr>
        <p:spPr>
          <a:xfrm>
            <a:off x="4379595" y="2759582"/>
            <a:ext cx="76200" cy="306070"/>
          </a:xfrm>
          <a:custGeom>
            <a:avLst/>
            <a:gdLst/>
            <a:ahLst/>
            <a:cxnLst/>
            <a:rect l="l" t="t" r="r" b="b"/>
            <a:pathLst>
              <a:path w="76200" h="306069">
                <a:moveTo>
                  <a:pt x="26924" y="229742"/>
                </a:moveTo>
                <a:lnTo>
                  <a:pt x="0" y="229742"/>
                </a:lnTo>
                <a:lnTo>
                  <a:pt x="38100" y="305942"/>
                </a:lnTo>
                <a:lnTo>
                  <a:pt x="69850" y="242442"/>
                </a:lnTo>
                <a:lnTo>
                  <a:pt x="26924" y="242442"/>
                </a:lnTo>
                <a:lnTo>
                  <a:pt x="26924" y="229742"/>
                </a:lnTo>
                <a:close/>
              </a:path>
              <a:path w="76200" h="306069">
                <a:moveTo>
                  <a:pt x="49149" y="0"/>
                </a:moveTo>
                <a:lnTo>
                  <a:pt x="26924" y="0"/>
                </a:lnTo>
                <a:lnTo>
                  <a:pt x="26924" y="242442"/>
                </a:lnTo>
                <a:lnTo>
                  <a:pt x="49149" y="242442"/>
                </a:lnTo>
                <a:lnTo>
                  <a:pt x="49149" y="0"/>
                </a:lnTo>
                <a:close/>
              </a:path>
              <a:path w="76200" h="306069">
                <a:moveTo>
                  <a:pt x="76200" y="229742"/>
                </a:moveTo>
                <a:lnTo>
                  <a:pt x="49149" y="229742"/>
                </a:lnTo>
                <a:lnTo>
                  <a:pt x="49149" y="242442"/>
                </a:lnTo>
                <a:lnTo>
                  <a:pt x="69850" y="242442"/>
                </a:lnTo>
                <a:lnTo>
                  <a:pt x="76200" y="229742"/>
                </a:lnTo>
                <a:close/>
              </a:path>
            </a:pathLst>
          </a:custGeom>
          <a:solidFill>
            <a:srgbClr val="000000"/>
          </a:solidFill>
        </p:spPr>
        <p:txBody>
          <a:bodyPr wrap="square" lIns="0" tIns="0" rIns="0" bIns="0" rtlCol="0"/>
          <a:lstStyle/>
          <a:p>
            <a:endParaRPr smtClean="0">
              <a:solidFill>
                <a:prstClr val="black"/>
              </a:solidFill>
            </a:endParaRPr>
          </a:p>
        </p:txBody>
      </p:sp>
      <p:sp>
        <p:nvSpPr>
          <p:cNvPr id="26" name="object 26"/>
          <p:cNvSpPr/>
          <p:nvPr/>
        </p:nvSpPr>
        <p:spPr>
          <a:xfrm>
            <a:off x="4362703" y="4375277"/>
            <a:ext cx="76200" cy="258445"/>
          </a:xfrm>
          <a:custGeom>
            <a:avLst/>
            <a:gdLst/>
            <a:ahLst/>
            <a:cxnLst/>
            <a:rect l="l" t="t" r="r" b="b"/>
            <a:pathLst>
              <a:path w="76200" h="258445">
                <a:moveTo>
                  <a:pt x="27050" y="181864"/>
                </a:moveTo>
                <a:lnTo>
                  <a:pt x="0" y="181864"/>
                </a:lnTo>
                <a:lnTo>
                  <a:pt x="38100" y="258064"/>
                </a:lnTo>
                <a:lnTo>
                  <a:pt x="69850" y="194564"/>
                </a:lnTo>
                <a:lnTo>
                  <a:pt x="27050" y="194564"/>
                </a:lnTo>
                <a:lnTo>
                  <a:pt x="27050" y="181864"/>
                </a:lnTo>
                <a:close/>
              </a:path>
              <a:path w="76200" h="258445">
                <a:moveTo>
                  <a:pt x="49275" y="0"/>
                </a:moveTo>
                <a:lnTo>
                  <a:pt x="27050" y="0"/>
                </a:lnTo>
                <a:lnTo>
                  <a:pt x="27050" y="194564"/>
                </a:lnTo>
                <a:lnTo>
                  <a:pt x="49275" y="194564"/>
                </a:lnTo>
                <a:lnTo>
                  <a:pt x="49275" y="0"/>
                </a:lnTo>
                <a:close/>
              </a:path>
              <a:path w="76200" h="258445">
                <a:moveTo>
                  <a:pt x="76200" y="181864"/>
                </a:moveTo>
                <a:lnTo>
                  <a:pt x="49275" y="181864"/>
                </a:lnTo>
                <a:lnTo>
                  <a:pt x="49275" y="194564"/>
                </a:lnTo>
                <a:lnTo>
                  <a:pt x="69850" y="194564"/>
                </a:lnTo>
                <a:lnTo>
                  <a:pt x="76200" y="181864"/>
                </a:lnTo>
                <a:close/>
              </a:path>
            </a:pathLst>
          </a:custGeom>
          <a:solidFill>
            <a:srgbClr val="000000"/>
          </a:solidFill>
        </p:spPr>
        <p:txBody>
          <a:bodyPr wrap="square" lIns="0" tIns="0" rIns="0" bIns="0" rtlCol="0"/>
          <a:lstStyle/>
          <a:p>
            <a:endParaRPr smtClean="0">
              <a:solidFill>
                <a:prstClr val="black"/>
              </a:solidFill>
            </a:endParaRPr>
          </a:p>
        </p:txBody>
      </p:sp>
      <p:sp>
        <p:nvSpPr>
          <p:cNvPr id="27" name="object 27"/>
          <p:cNvSpPr/>
          <p:nvPr/>
        </p:nvSpPr>
        <p:spPr>
          <a:xfrm>
            <a:off x="4366895" y="5059171"/>
            <a:ext cx="76200" cy="308610"/>
          </a:xfrm>
          <a:custGeom>
            <a:avLst/>
            <a:gdLst/>
            <a:ahLst/>
            <a:cxnLst/>
            <a:rect l="l" t="t" r="r" b="b"/>
            <a:pathLst>
              <a:path w="76200" h="308610">
                <a:moveTo>
                  <a:pt x="0" y="230250"/>
                </a:moveTo>
                <a:lnTo>
                  <a:pt x="33908" y="308482"/>
                </a:lnTo>
                <a:lnTo>
                  <a:pt x="69708" y="245617"/>
                </a:lnTo>
                <a:lnTo>
                  <a:pt x="48513" y="245617"/>
                </a:lnTo>
                <a:lnTo>
                  <a:pt x="26288" y="244474"/>
                </a:lnTo>
                <a:lnTo>
                  <a:pt x="26983" y="231737"/>
                </a:lnTo>
                <a:lnTo>
                  <a:pt x="0" y="230250"/>
                </a:lnTo>
                <a:close/>
              </a:path>
              <a:path w="76200" h="308610">
                <a:moveTo>
                  <a:pt x="26983" y="231737"/>
                </a:moveTo>
                <a:lnTo>
                  <a:pt x="26288" y="244474"/>
                </a:lnTo>
                <a:lnTo>
                  <a:pt x="48513" y="245617"/>
                </a:lnTo>
                <a:lnTo>
                  <a:pt x="49204" y="232961"/>
                </a:lnTo>
                <a:lnTo>
                  <a:pt x="26983" y="231737"/>
                </a:lnTo>
                <a:close/>
              </a:path>
              <a:path w="76200" h="308610">
                <a:moveTo>
                  <a:pt x="49204" y="232961"/>
                </a:moveTo>
                <a:lnTo>
                  <a:pt x="48513" y="245617"/>
                </a:lnTo>
                <a:lnTo>
                  <a:pt x="69708" y="245617"/>
                </a:lnTo>
                <a:lnTo>
                  <a:pt x="76072" y="234441"/>
                </a:lnTo>
                <a:lnTo>
                  <a:pt x="49204" y="232961"/>
                </a:lnTo>
                <a:close/>
              </a:path>
              <a:path w="76200" h="308610">
                <a:moveTo>
                  <a:pt x="39624" y="0"/>
                </a:moveTo>
                <a:lnTo>
                  <a:pt x="26983" y="231737"/>
                </a:lnTo>
                <a:lnTo>
                  <a:pt x="49204" y="232961"/>
                </a:lnTo>
                <a:lnTo>
                  <a:pt x="61849" y="1142"/>
                </a:lnTo>
                <a:lnTo>
                  <a:pt x="39624" y="0"/>
                </a:lnTo>
                <a:close/>
              </a:path>
            </a:pathLst>
          </a:custGeom>
          <a:solidFill>
            <a:srgbClr val="000000"/>
          </a:solidFill>
        </p:spPr>
        <p:txBody>
          <a:bodyPr wrap="square" lIns="0" tIns="0" rIns="0" bIns="0" rtlCol="0"/>
          <a:lstStyle/>
          <a:p>
            <a:endParaRPr smtClean="0">
              <a:solidFill>
                <a:prstClr val="black"/>
              </a:solidFill>
            </a:endParaRPr>
          </a:p>
        </p:txBody>
      </p:sp>
      <p:sp>
        <p:nvSpPr>
          <p:cNvPr id="28" name="object 28"/>
          <p:cNvSpPr txBox="1"/>
          <p:nvPr/>
        </p:nvSpPr>
        <p:spPr>
          <a:xfrm>
            <a:off x="676452" y="1046479"/>
            <a:ext cx="1208405" cy="347980"/>
          </a:xfrm>
          <a:prstGeom prst="rect">
            <a:avLst/>
          </a:prstGeom>
        </p:spPr>
        <p:txBody>
          <a:bodyPr vert="horz" wrap="square" lIns="0" tIns="0" rIns="0" bIns="0" rtlCol="0">
            <a:spAutoFit/>
          </a:bodyPr>
          <a:lstStyle/>
          <a:p>
            <a:pPr marL="12700"/>
            <a:r>
              <a:rPr sz="2200" b="1" spc="-5" dirty="0">
                <a:solidFill>
                  <a:srgbClr val="003399"/>
                </a:solidFill>
                <a:latin typeface="Arial"/>
                <a:cs typeface="Arial"/>
              </a:rPr>
              <a:t>105</a:t>
            </a:r>
            <a:r>
              <a:rPr sz="2200" b="1" spc="10" dirty="0">
                <a:solidFill>
                  <a:srgbClr val="003399"/>
                </a:solidFill>
                <a:latin typeface="Microsoft YaHei"/>
                <a:cs typeface="Microsoft YaHei"/>
              </a:rPr>
              <a:t>年</a:t>
            </a:r>
            <a:r>
              <a:rPr sz="2200" b="1" spc="-5" dirty="0">
                <a:solidFill>
                  <a:srgbClr val="003399"/>
                </a:solidFill>
                <a:latin typeface="Arial"/>
                <a:cs typeface="Arial"/>
              </a:rPr>
              <a:t>9</a:t>
            </a:r>
            <a:r>
              <a:rPr sz="2200" b="1" spc="-5" dirty="0">
                <a:solidFill>
                  <a:srgbClr val="003399"/>
                </a:solidFill>
                <a:latin typeface="Microsoft YaHei"/>
                <a:cs typeface="Microsoft YaHei"/>
              </a:rPr>
              <a:t>月</a:t>
            </a:r>
            <a:endParaRPr sz="2200">
              <a:solidFill>
                <a:prstClr val="black"/>
              </a:solidFill>
              <a:latin typeface="Microsoft YaHei"/>
              <a:cs typeface="Microsoft YaHei"/>
            </a:endParaRPr>
          </a:p>
        </p:txBody>
      </p:sp>
      <p:sp>
        <p:nvSpPr>
          <p:cNvPr id="29" name="object 29"/>
          <p:cNvSpPr txBox="1"/>
          <p:nvPr/>
        </p:nvSpPr>
        <p:spPr>
          <a:xfrm>
            <a:off x="676452" y="2072513"/>
            <a:ext cx="1612265" cy="622300"/>
          </a:xfrm>
          <a:prstGeom prst="rect">
            <a:avLst/>
          </a:prstGeom>
        </p:spPr>
        <p:txBody>
          <a:bodyPr vert="horz" wrap="square" lIns="0" tIns="0" rIns="0" bIns="0" rtlCol="0">
            <a:spAutoFit/>
          </a:bodyPr>
          <a:lstStyle/>
          <a:p>
            <a:pPr marL="12700"/>
            <a:r>
              <a:rPr sz="2000" b="1" dirty="0">
                <a:solidFill>
                  <a:srgbClr val="003399"/>
                </a:solidFill>
                <a:latin typeface="Arial"/>
                <a:cs typeface="Arial"/>
              </a:rPr>
              <a:t>105</a:t>
            </a:r>
            <a:r>
              <a:rPr sz="2000" b="1" dirty="0">
                <a:solidFill>
                  <a:srgbClr val="003399"/>
                </a:solidFill>
                <a:latin typeface="Microsoft YaHei"/>
                <a:cs typeface="Microsoft YaHei"/>
              </a:rPr>
              <a:t>年</a:t>
            </a:r>
            <a:r>
              <a:rPr sz="2000" b="1" dirty="0">
                <a:solidFill>
                  <a:srgbClr val="003399"/>
                </a:solidFill>
                <a:latin typeface="Arial"/>
                <a:cs typeface="Arial"/>
              </a:rPr>
              <a:t>9</a:t>
            </a:r>
            <a:r>
              <a:rPr sz="2000" b="1" dirty="0">
                <a:solidFill>
                  <a:srgbClr val="003399"/>
                </a:solidFill>
                <a:latin typeface="Microsoft YaHei"/>
                <a:cs typeface="Microsoft YaHei"/>
              </a:rPr>
              <a:t>月底前</a:t>
            </a:r>
            <a:endParaRPr sz="2000">
              <a:solidFill>
                <a:prstClr val="black"/>
              </a:solidFill>
              <a:latin typeface="Microsoft YaHei"/>
              <a:cs typeface="Microsoft YaHei"/>
            </a:endParaRPr>
          </a:p>
          <a:p>
            <a:pPr marL="12700"/>
            <a:r>
              <a:rPr sz="2000" b="1" dirty="0">
                <a:solidFill>
                  <a:srgbClr val="003399"/>
                </a:solidFill>
                <a:latin typeface="Arial"/>
                <a:cs typeface="Arial"/>
              </a:rPr>
              <a:t>106</a:t>
            </a:r>
            <a:r>
              <a:rPr sz="2000" b="1" dirty="0">
                <a:solidFill>
                  <a:srgbClr val="003399"/>
                </a:solidFill>
                <a:latin typeface="Microsoft YaHei"/>
                <a:cs typeface="Microsoft YaHei"/>
              </a:rPr>
              <a:t>年</a:t>
            </a:r>
            <a:r>
              <a:rPr sz="2000" b="1" dirty="0">
                <a:solidFill>
                  <a:srgbClr val="003399"/>
                </a:solidFill>
                <a:latin typeface="Arial"/>
                <a:cs typeface="Arial"/>
              </a:rPr>
              <a:t>2</a:t>
            </a:r>
            <a:r>
              <a:rPr sz="2000" b="1" dirty="0">
                <a:solidFill>
                  <a:srgbClr val="003399"/>
                </a:solidFill>
                <a:latin typeface="Microsoft YaHei"/>
                <a:cs typeface="Microsoft YaHei"/>
              </a:rPr>
              <a:t>月底前</a:t>
            </a:r>
            <a:endParaRPr sz="2000">
              <a:solidFill>
                <a:prstClr val="black"/>
              </a:solidFill>
              <a:latin typeface="Microsoft YaHei"/>
              <a:cs typeface="Microsoft YaHei"/>
            </a:endParaRPr>
          </a:p>
        </p:txBody>
      </p:sp>
      <p:sp>
        <p:nvSpPr>
          <p:cNvPr id="30" name="object 30"/>
          <p:cNvSpPr txBox="1"/>
          <p:nvPr/>
        </p:nvSpPr>
        <p:spPr>
          <a:xfrm>
            <a:off x="676452" y="3185667"/>
            <a:ext cx="1610995" cy="836294"/>
          </a:xfrm>
          <a:prstGeom prst="rect">
            <a:avLst/>
          </a:prstGeom>
        </p:spPr>
        <p:txBody>
          <a:bodyPr vert="horz" wrap="square" lIns="0" tIns="0" rIns="0" bIns="0" rtlCol="0">
            <a:spAutoFit/>
          </a:bodyPr>
          <a:lstStyle/>
          <a:p>
            <a:pPr marL="12700">
              <a:lnSpc>
                <a:spcPts val="2220"/>
              </a:lnSpc>
            </a:pPr>
            <a:r>
              <a:rPr sz="2000" b="1" dirty="0">
                <a:solidFill>
                  <a:srgbClr val="003399"/>
                </a:solidFill>
                <a:latin typeface="Arial"/>
                <a:cs typeface="Arial"/>
              </a:rPr>
              <a:t>105</a:t>
            </a:r>
            <a:r>
              <a:rPr sz="2000" b="1" spc="25" dirty="0">
                <a:solidFill>
                  <a:srgbClr val="003399"/>
                </a:solidFill>
                <a:latin typeface="Microsoft YaHei"/>
                <a:cs typeface="Microsoft YaHei"/>
              </a:rPr>
              <a:t>年</a:t>
            </a:r>
            <a:r>
              <a:rPr sz="2000" b="1" spc="-15" dirty="0">
                <a:solidFill>
                  <a:srgbClr val="003399"/>
                </a:solidFill>
                <a:latin typeface="Arial"/>
                <a:cs typeface="Arial"/>
              </a:rPr>
              <a:t>1</a:t>
            </a:r>
            <a:r>
              <a:rPr sz="2000" b="1" dirty="0">
                <a:solidFill>
                  <a:srgbClr val="003399"/>
                </a:solidFill>
                <a:latin typeface="Arial"/>
                <a:cs typeface="Arial"/>
              </a:rPr>
              <a:t>0</a:t>
            </a:r>
            <a:r>
              <a:rPr sz="2000" b="1" spc="-10" dirty="0">
                <a:solidFill>
                  <a:srgbClr val="003399"/>
                </a:solidFill>
                <a:latin typeface="Arial"/>
                <a:cs typeface="Arial"/>
              </a:rPr>
              <a:t>-</a:t>
            </a:r>
            <a:r>
              <a:rPr sz="2000" b="1" dirty="0">
                <a:solidFill>
                  <a:srgbClr val="003399"/>
                </a:solidFill>
                <a:latin typeface="Arial"/>
                <a:cs typeface="Arial"/>
              </a:rPr>
              <a:t>1</a:t>
            </a:r>
            <a:r>
              <a:rPr sz="2000" b="1" spc="-15" dirty="0">
                <a:solidFill>
                  <a:srgbClr val="003399"/>
                </a:solidFill>
                <a:latin typeface="Arial"/>
                <a:cs typeface="Arial"/>
              </a:rPr>
              <a:t>2</a:t>
            </a:r>
            <a:r>
              <a:rPr sz="2000" b="1" spc="5" dirty="0">
                <a:solidFill>
                  <a:srgbClr val="003399"/>
                </a:solidFill>
                <a:latin typeface="Microsoft YaHei"/>
                <a:cs typeface="Microsoft YaHei"/>
              </a:rPr>
              <a:t>月</a:t>
            </a:r>
            <a:endParaRPr sz="2000">
              <a:solidFill>
                <a:prstClr val="black"/>
              </a:solidFill>
              <a:latin typeface="Microsoft YaHei"/>
              <a:cs typeface="Microsoft YaHei"/>
            </a:endParaRPr>
          </a:p>
          <a:p>
            <a:pPr marL="12700">
              <a:lnSpc>
                <a:spcPts val="2039"/>
              </a:lnSpc>
            </a:pPr>
            <a:r>
              <a:rPr sz="2000" b="1" dirty="0">
                <a:solidFill>
                  <a:srgbClr val="003399"/>
                </a:solidFill>
                <a:latin typeface="Arial"/>
                <a:cs typeface="Arial"/>
              </a:rPr>
              <a:t>106</a:t>
            </a:r>
            <a:r>
              <a:rPr sz="2000" b="1" dirty="0">
                <a:solidFill>
                  <a:srgbClr val="003399"/>
                </a:solidFill>
                <a:latin typeface="Microsoft YaHei"/>
                <a:cs typeface="Microsoft YaHei"/>
              </a:rPr>
              <a:t>年</a:t>
            </a:r>
            <a:r>
              <a:rPr sz="2000" b="1" dirty="0">
                <a:solidFill>
                  <a:srgbClr val="003399"/>
                </a:solidFill>
                <a:latin typeface="Arial"/>
                <a:cs typeface="Arial"/>
              </a:rPr>
              <a:t>3-4</a:t>
            </a:r>
            <a:r>
              <a:rPr sz="2000" b="1" dirty="0">
                <a:solidFill>
                  <a:srgbClr val="003399"/>
                </a:solidFill>
                <a:latin typeface="Microsoft YaHei"/>
                <a:cs typeface="Microsoft YaHei"/>
              </a:rPr>
              <a:t>月</a:t>
            </a:r>
            <a:endParaRPr sz="2000">
              <a:solidFill>
                <a:prstClr val="black"/>
              </a:solidFill>
              <a:latin typeface="Microsoft YaHei"/>
              <a:cs typeface="Microsoft YaHei"/>
            </a:endParaRPr>
          </a:p>
          <a:p>
            <a:pPr marL="12700">
              <a:lnSpc>
                <a:spcPts val="2220"/>
              </a:lnSpc>
            </a:pPr>
            <a:r>
              <a:rPr sz="2000" b="1" dirty="0">
                <a:solidFill>
                  <a:srgbClr val="003399"/>
                </a:solidFill>
                <a:latin typeface="Arial"/>
                <a:cs typeface="Arial"/>
              </a:rPr>
              <a:t>(</a:t>
            </a:r>
            <a:r>
              <a:rPr sz="2000" b="1" dirty="0">
                <a:solidFill>
                  <a:srgbClr val="003399"/>
                </a:solidFill>
                <a:latin typeface="Microsoft YaHei"/>
                <a:cs typeface="Microsoft YaHei"/>
              </a:rPr>
              <a:t>到訪</a:t>
            </a:r>
            <a:r>
              <a:rPr sz="2000" b="1" dirty="0">
                <a:solidFill>
                  <a:srgbClr val="003399"/>
                </a:solidFill>
                <a:latin typeface="Arial"/>
                <a:cs typeface="Arial"/>
              </a:rPr>
              <a:t>10</a:t>
            </a:r>
            <a:r>
              <a:rPr sz="2000" b="1" dirty="0">
                <a:solidFill>
                  <a:srgbClr val="003399"/>
                </a:solidFill>
                <a:latin typeface="Microsoft YaHei"/>
                <a:cs typeface="Microsoft YaHei"/>
              </a:rPr>
              <a:t>天前</a:t>
            </a:r>
            <a:r>
              <a:rPr sz="2000" b="1" dirty="0">
                <a:solidFill>
                  <a:srgbClr val="003399"/>
                </a:solidFill>
                <a:latin typeface="Arial"/>
                <a:cs typeface="Arial"/>
              </a:rPr>
              <a:t>)</a:t>
            </a:r>
            <a:endParaRPr sz="2000">
              <a:solidFill>
                <a:prstClr val="black"/>
              </a:solidFill>
              <a:latin typeface="Arial"/>
              <a:cs typeface="Arial"/>
            </a:endParaRPr>
          </a:p>
        </p:txBody>
      </p:sp>
      <p:sp>
        <p:nvSpPr>
          <p:cNvPr id="31" name="object 31"/>
          <p:cNvSpPr txBox="1"/>
          <p:nvPr/>
        </p:nvSpPr>
        <p:spPr>
          <a:xfrm>
            <a:off x="330200" y="4413377"/>
            <a:ext cx="2516505" cy="622935"/>
          </a:xfrm>
          <a:prstGeom prst="rect">
            <a:avLst/>
          </a:prstGeom>
        </p:spPr>
        <p:txBody>
          <a:bodyPr vert="horz" wrap="square" lIns="0" tIns="0" rIns="0" bIns="0" rtlCol="0">
            <a:spAutoFit/>
          </a:bodyPr>
          <a:lstStyle/>
          <a:p>
            <a:pPr marL="12700"/>
            <a:r>
              <a:rPr sz="2000" b="1" dirty="0">
                <a:solidFill>
                  <a:srgbClr val="003399"/>
                </a:solidFill>
                <a:latin typeface="Arial"/>
                <a:cs typeface="Arial"/>
              </a:rPr>
              <a:t>105</a:t>
            </a:r>
            <a:r>
              <a:rPr sz="2000" b="1" dirty="0">
                <a:solidFill>
                  <a:srgbClr val="003399"/>
                </a:solidFill>
                <a:latin typeface="Microsoft YaHei"/>
                <a:cs typeface="Microsoft YaHei"/>
              </a:rPr>
              <a:t>年</a:t>
            </a:r>
            <a:r>
              <a:rPr sz="2000" b="1" dirty="0">
                <a:solidFill>
                  <a:srgbClr val="003399"/>
                </a:solidFill>
                <a:latin typeface="Arial"/>
                <a:cs typeface="Arial"/>
              </a:rPr>
              <a:t>12</a:t>
            </a:r>
            <a:r>
              <a:rPr sz="2000" b="1" dirty="0">
                <a:solidFill>
                  <a:srgbClr val="003399"/>
                </a:solidFill>
                <a:latin typeface="Microsoft YaHei"/>
                <a:cs typeface="Microsoft YaHei"/>
              </a:rPr>
              <a:t>月中旬前完成</a:t>
            </a:r>
            <a:endParaRPr sz="2000">
              <a:solidFill>
                <a:prstClr val="black"/>
              </a:solidFill>
              <a:latin typeface="Microsoft YaHei"/>
              <a:cs typeface="Microsoft YaHei"/>
            </a:endParaRPr>
          </a:p>
          <a:p>
            <a:pPr marL="12700"/>
            <a:r>
              <a:rPr sz="2000" b="1" dirty="0">
                <a:solidFill>
                  <a:srgbClr val="003399"/>
                </a:solidFill>
                <a:latin typeface="Arial"/>
                <a:cs typeface="Arial"/>
              </a:rPr>
              <a:t>106</a:t>
            </a:r>
            <a:r>
              <a:rPr sz="2000" b="1" dirty="0">
                <a:solidFill>
                  <a:srgbClr val="003399"/>
                </a:solidFill>
                <a:latin typeface="Microsoft YaHei"/>
                <a:cs typeface="Microsoft YaHei"/>
              </a:rPr>
              <a:t>年</a:t>
            </a:r>
            <a:r>
              <a:rPr sz="2000" b="1" dirty="0">
                <a:solidFill>
                  <a:srgbClr val="003399"/>
                </a:solidFill>
                <a:latin typeface="Arial"/>
                <a:cs typeface="Arial"/>
              </a:rPr>
              <a:t>5</a:t>
            </a:r>
            <a:r>
              <a:rPr sz="2000" b="1" dirty="0">
                <a:solidFill>
                  <a:srgbClr val="003399"/>
                </a:solidFill>
                <a:latin typeface="Microsoft YaHei"/>
                <a:cs typeface="Microsoft YaHei"/>
              </a:rPr>
              <a:t>月中前完成</a:t>
            </a:r>
            <a:endParaRPr sz="2000">
              <a:solidFill>
                <a:prstClr val="black"/>
              </a:solidFill>
              <a:latin typeface="Microsoft YaHei"/>
              <a:cs typeface="Microsoft YaHei"/>
            </a:endParaRPr>
          </a:p>
        </p:txBody>
      </p:sp>
      <p:sp>
        <p:nvSpPr>
          <p:cNvPr id="32" name="object 32"/>
          <p:cNvSpPr txBox="1"/>
          <p:nvPr/>
        </p:nvSpPr>
        <p:spPr>
          <a:xfrm>
            <a:off x="448157" y="5844133"/>
            <a:ext cx="1296670" cy="317500"/>
          </a:xfrm>
          <a:prstGeom prst="rect">
            <a:avLst/>
          </a:prstGeom>
        </p:spPr>
        <p:txBody>
          <a:bodyPr vert="horz" wrap="square" lIns="0" tIns="0" rIns="0" bIns="0" rtlCol="0">
            <a:spAutoFit/>
          </a:bodyPr>
          <a:lstStyle/>
          <a:p>
            <a:pPr marL="12700"/>
            <a:r>
              <a:rPr sz="2000" b="1" dirty="0">
                <a:solidFill>
                  <a:srgbClr val="003399"/>
                </a:solidFill>
                <a:latin typeface="Microsoft YaHei"/>
                <a:cs typeface="Microsoft YaHei"/>
              </a:rPr>
              <a:t>委員離</a:t>
            </a:r>
            <a:r>
              <a:rPr sz="2000" b="1" spc="-15" dirty="0">
                <a:solidFill>
                  <a:srgbClr val="003399"/>
                </a:solidFill>
                <a:latin typeface="Microsoft YaHei"/>
                <a:cs typeface="Microsoft YaHei"/>
              </a:rPr>
              <a:t>校</a:t>
            </a:r>
            <a:r>
              <a:rPr sz="2000" b="1" dirty="0">
                <a:solidFill>
                  <a:srgbClr val="003399"/>
                </a:solidFill>
                <a:latin typeface="Microsoft YaHei"/>
                <a:cs typeface="Microsoft YaHei"/>
              </a:rPr>
              <a:t>後</a:t>
            </a:r>
            <a:endParaRPr sz="2000">
              <a:solidFill>
                <a:prstClr val="black"/>
              </a:solidFill>
              <a:latin typeface="Microsoft YaHei"/>
              <a:cs typeface="Microsoft YaHei"/>
            </a:endParaRPr>
          </a:p>
        </p:txBody>
      </p:sp>
      <p:sp>
        <p:nvSpPr>
          <p:cNvPr id="34" name="投影片編號版面配置區 33"/>
          <p:cNvSpPr>
            <a:spLocks noGrp="1"/>
          </p:cNvSpPr>
          <p:nvPr>
            <p:ph type="sldNum" sz="quarter" idx="12"/>
          </p:nvPr>
        </p:nvSpPr>
        <p:spPr/>
        <p:txBody>
          <a:bodyPr/>
          <a:lstStyle/>
          <a:p>
            <a:fld id="{B7D4DB41-1B23-4351-A976-04981B1A1839}" type="slidenum">
              <a:rPr lang="zh-TW" altLang="en-US" smtClean="0"/>
              <a:t>70</a:t>
            </a:fld>
            <a:endParaRPr lang="zh-TW" altLang="en-US"/>
          </a:p>
        </p:txBody>
      </p:sp>
    </p:spTree>
    <p:extLst>
      <p:ext uri="{BB962C8B-B14F-4D97-AF65-F5344CB8AC3E}">
        <p14:creationId xmlns:p14="http://schemas.microsoft.com/office/powerpoint/2010/main" val="13347528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noFill/>
        </p:spPr>
        <p:txBody>
          <a:bodyPr wrap="square" lIns="0" tIns="0" rIns="0" bIns="0" rtlCol="0"/>
          <a:lstStyle/>
          <a:p>
            <a:endParaRPr smtClean="0">
              <a:solidFill>
                <a:prstClr val="black"/>
              </a:solidFill>
            </a:endParaRPr>
          </a:p>
        </p:txBody>
      </p:sp>
      <p:graphicFrame>
        <p:nvGraphicFramePr>
          <p:cNvPr id="3" name="object 3"/>
          <p:cNvGraphicFramePr>
            <a:graphicFrameLocks noGrp="1"/>
          </p:cNvGraphicFramePr>
          <p:nvPr>
            <p:extLst>
              <p:ext uri="{D42A27DB-BD31-4B8C-83A1-F6EECF244321}">
                <p14:modId xmlns:p14="http://schemas.microsoft.com/office/powerpoint/2010/main" val="2086318420"/>
              </p:ext>
            </p:extLst>
          </p:nvPr>
        </p:nvGraphicFramePr>
        <p:xfrm>
          <a:off x="318253" y="62522"/>
          <a:ext cx="8620473" cy="6053563"/>
        </p:xfrm>
        <a:graphic>
          <a:graphicData uri="http://schemas.openxmlformats.org/drawingml/2006/table">
            <a:tbl>
              <a:tblPr firstRow="1" bandRow="1">
                <a:tableStyleId>{2D5ABB26-0587-4C30-8999-92F81FD0307C}</a:tableStyleId>
              </a:tblPr>
              <a:tblGrid>
                <a:gridCol w="1342533"/>
                <a:gridCol w="1342533"/>
                <a:gridCol w="423957"/>
                <a:gridCol w="1695831"/>
                <a:gridCol w="3815619"/>
              </a:tblGrid>
              <a:tr h="303635">
                <a:tc>
                  <a:txBody>
                    <a:bodyPr/>
                    <a:lstStyle/>
                    <a:p>
                      <a:pPr algn="ctr">
                        <a:lnSpc>
                          <a:spcPct val="100000"/>
                        </a:lnSpc>
                        <a:spcBef>
                          <a:spcPts val="245"/>
                        </a:spcBef>
                      </a:pPr>
                      <a:r>
                        <a:rPr sz="1600" b="1" spc="5" dirty="0">
                          <a:solidFill>
                            <a:srgbClr val="FFFFFF"/>
                          </a:solidFill>
                          <a:latin typeface="Microsoft YaHei"/>
                          <a:cs typeface="Microsoft YaHei"/>
                        </a:rPr>
                        <a:t>項目</a:t>
                      </a:r>
                      <a:endParaRPr sz="1600" dirty="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FA3"/>
                    </a:solidFill>
                  </a:tcPr>
                </a:tc>
                <a:tc gridSpan="2">
                  <a:txBody>
                    <a:bodyPr/>
                    <a:lstStyle/>
                    <a:p>
                      <a:pPr marL="1270" algn="ctr">
                        <a:lnSpc>
                          <a:spcPct val="100000"/>
                        </a:lnSpc>
                        <a:spcBef>
                          <a:spcPts val="245"/>
                        </a:spcBef>
                      </a:pPr>
                      <a:r>
                        <a:rPr sz="1600" b="1" spc="5" dirty="0">
                          <a:solidFill>
                            <a:srgbClr val="FFFFFF"/>
                          </a:solidFill>
                          <a:latin typeface="Microsoft YaHei"/>
                          <a:cs typeface="Microsoft YaHei"/>
                        </a:rPr>
                        <a:t>時間</a:t>
                      </a:r>
                      <a:endParaRPr sz="1600" dirty="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FA3"/>
                    </a:solidFill>
                  </a:tcPr>
                </a:tc>
                <a:tc hMerge="1">
                  <a:txBody>
                    <a:bodyPr/>
                    <a:lstStyle/>
                    <a:p>
                      <a:endParaRPr/>
                    </a:p>
                  </a:txBody>
                  <a:tcPr marL="0" marR="0" marT="0" marB="0"/>
                </a:tc>
                <a:tc>
                  <a:txBody>
                    <a:bodyPr/>
                    <a:lstStyle/>
                    <a:p>
                      <a:pPr marL="341630">
                        <a:lnSpc>
                          <a:spcPct val="100000"/>
                        </a:lnSpc>
                        <a:spcBef>
                          <a:spcPts val="245"/>
                        </a:spcBef>
                      </a:pPr>
                      <a:r>
                        <a:rPr sz="1600" b="1" spc="5" dirty="0">
                          <a:solidFill>
                            <a:srgbClr val="FFFFFF"/>
                          </a:solidFill>
                          <a:latin typeface="Microsoft YaHei"/>
                          <a:cs typeface="Microsoft YaHei"/>
                        </a:rPr>
                        <a:t>內涵說明</a:t>
                      </a:r>
                      <a:endParaRPr sz="16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FA3"/>
                    </a:solidFill>
                  </a:tcPr>
                </a:tc>
                <a:tc>
                  <a:txBody>
                    <a:bodyPr/>
                    <a:lstStyle/>
                    <a:p>
                      <a:pPr marL="843915">
                        <a:lnSpc>
                          <a:spcPct val="100000"/>
                        </a:lnSpc>
                        <a:spcBef>
                          <a:spcPts val="245"/>
                        </a:spcBef>
                      </a:pPr>
                      <a:r>
                        <a:rPr sz="1600" b="1" dirty="0">
                          <a:solidFill>
                            <a:srgbClr val="FFFFFF"/>
                          </a:solidFill>
                          <a:latin typeface="Microsoft YaHei"/>
                          <a:cs typeface="Microsoft YaHei"/>
                        </a:rPr>
                        <a:t>應備資料</a:t>
                      </a:r>
                      <a:r>
                        <a:rPr sz="1600" b="1" dirty="0">
                          <a:solidFill>
                            <a:srgbClr val="FFFFFF"/>
                          </a:solidFill>
                          <a:latin typeface="Tw Cen MT"/>
                          <a:cs typeface="Tw Cen MT"/>
                        </a:rPr>
                        <a:t>(</a:t>
                      </a:r>
                      <a:r>
                        <a:rPr sz="1600" b="1" dirty="0">
                          <a:solidFill>
                            <a:srgbClr val="FFFFFF"/>
                          </a:solidFill>
                          <a:latin typeface="Microsoft YaHei"/>
                          <a:cs typeface="Microsoft YaHei"/>
                        </a:rPr>
                        <a:t>檢視重點</a:t>
                      </a:r>
                      <a:r>
                        <a:rPr sz="1600" b="1" dirty="0">
                          <a:solidFill>
                            <a:srgbClr val="FFFFFF"/>
                          </a:solidFill>
                          <a:latin typeface="Tw Cen MT"/>
                          <a:cs typeface="Tw Cen MT"/>
                        </a:rPr>
                        <a:t>)</a:t>
                      </a:r>
                      <a:endParaRPr sz="1600" dirty="0">
                        <a:latin typeface="Tw Cen MT"/>
                        <a:cs typeface="Tw Cen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4FA3"/>
                    </a:solidFill>
                  </a:tcPr>
                </a:tc>
              </a:tr>
              <a:tr h="344121">
                <a:tc>
                  <a:txBody>
                    <a:bodyPr/>
                    <a:lstStyle/>
                    <a:p>
                      <a:pPr marL="1905" algn="ctr">
                        <a:lnSpc>
                          <a:spcPct val="100000"/>
                        </a:lnSpc>
                        <a:spcBef>
                          <a:spcPts val="425"/>
                        </a:spcBef>
                      </a:pPr>
                      <a:r>
                        <a:rPr sz="1400" b="1" dirty="0">
                          <a:latin typeface="Microsoft YaHei"/>
                          <a:cs typeface="Microsoft YaHei"/>
                        </a:rPr>
                        <a:t>報到</a:t>
                      </a:r>
                      <a:endParaRPr sz="1400" dirty="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2230">
                        <a:lnSpc>
                          <a:spcPts val="1275"/>
                        </a:lnSpc>
                      </a:pPr>
                      <a:r>
                        <a:rPr sz="1200" dirty="0">
                          <a:latin typeface="Calibri"/>
                          <a:cs typeface="Calibri"/>
                        </a:rPr>
                        <a:t>9</a:t>
                      </a:r>
                      <a:r>
                        <a:rPr sz="1200" dirty="0">
                          <a:latin typeface="PMingLiU"/>
                          <a:cs typeface="PMingLiU"/>
                        </a:rPr>
                        <a:t>：</a:t>
                      </a:r>
                      <a:r>
                        <a:rPr sz="1200" dirty="0">
                          <a:latin typeface="Calibri"/>
                          <a:cs typeface="Calibri"/>
                        </a:rPr>
                        <a:t>00</a:t>
                      </a:r>
                      <a:r>
                        <a:rPr sz="1200" dirty="0">
                          <a:latin typeface="PMingLiU"/>
                          <a:cs typeface="PMingLiU"/>
                        </a:rPr>
                        <a:t>～</a:t>
                      </a:r>
                      <a:r>
                        <a:rPr sz="1200" dirty="0">
                          <a:latin typeface="Calibri"/>
                          <a:cs typeface="Calibri"/>
                        </a:rPr>
                        <a:t>9</a:t>
                      </a:r>
                      <a:r>
                        <a:rPr sz="1200" dirty="0">
                          <a:latin typeface="PMingLiU"/>
                          <a:cs typeface="PMingLiU"/>
                        </a:rPr>
                        <a:t>：</a:t>
                      </a:r>
                      <a:r>
                        <a:rPr sz="1200" dirty="0">
                          <a:latin typeface="Calibri"/>
                          <a:cs typeface="Calibri"/>
                        </a:rPr>
                        <a:t>10</a:t>
                      </a:r>
                    </a:p>
                    <a:p>
                      <a:pPr marL="62230">
                        <a:lnSpc>
                          <a:spcPct val="100000"/>
                        </a:lnSpc>
                      </a:pPr>
                      <a:r>
                        <a:rPr sz="1200" dirty="0">
                          <a:latin typeface="Calibri"/>
                          <a:cs typeface="Calibri"/>
                        </a:rPr>
                        <a:t>13</a:t>
                      </a:r>
                      <a:r>
                        <a:rPr sz="1200" dirty="0">
                          <a:latin typeface="PMingLiU"/>
                          <a:cs typeface="PMingLiU"/>
                        </a:rPr>
                        <a:t>：</a:t>
                      </a:r>
                      <a:r>
                        <a:rPr sz="1200" dirty="0">
                          <a:latin typeface="Calibri"/>
                          <a:cs typeface="Calibri"/>
                        </a:rPr>
                        <a:t>30</a:t>
                      </a:r>
                      <a:r>
                        <a:rPr sz="1200" dirty="0">
                          <a:latin typeface="PMingLiU"/>
                          <a:cs typeface="PMingLiU"/>
                        </a:rPr>
                        <a:t>～</a:t>
                      </a:r>
                      <a:r>
                        <a:rPr sz="1200" dirty="0">
                          <a:latin typeface="Calibri"/>
                          <a:cs typeface="Calibri"/>
                        </a:rPr>
                        <a:t>13</a:t>
                      </a:r>
                      <a:r>
                        <a:rPr sz="1200" dirty="0">
                          <a:latin typeface="PMingLiU"/>
                          <a:cs typeface="PMingLiU"/>
                        </a:rPr>
                        <a:t>：</a:t>
                      </a:r>
                      <a:r>
                        <a:rPr sz="1200" dirty="0">
                          <a:latin typeface="Calibri"/>
                          <a:cs typeface="Calibri"/>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2230">
                        <a:lnSpc>
                          <a:spcPts val="1275"/>
                        </a:lnSpc>
                      </a:pPr>
                      <a:r>
                        <a:rPr sz="1200" dirty="0">
                          <a:latin typeface="Calibri"/>
                          <a:cs typeface="Calibri"/>
                        </a:rPr>
                        <a:t>10</a:t>
                      </a:r>
                    </a:p>
                    <a:p>
                      <a:pPr marL="62230">
                        <a:lnSpc>
                          <a:spcPct val="100000"/>
                        </a:lnSpc>
                      </a:pPr>
                      <a:r>
                        <a:rPr sz="1200" dirty="0">
                          <a:latin typeface="PMingLiU"/>
                          <a:cs typeface="PMingLiU"/>
                        </a:rPr>
                        <a:t>分</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2865">
                        <a:lnSpc>
                          <a:spcPct val="100000"/>
                        </a:lnSpc>
                        <a:spcBef>
                          <a:spcPts val="555"/>
                        </a:spcBef>
                      </a:pPr>
                      <a:r>
                        <a:rPr sz="1200" dirty="0">
                          <a:latin typeface="PMingLiU"/>
                          <a:cs typeface="PMingLiU"/>
                        </a:rPr>
                        <a:t>輔導委員到校</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2865">
                        <a:lnSpc>
                          <a:spcPts val="1220"/>
                        </a:lnSpc>
                        <a:tabLst>
                          <a:tab pos="405765" algn="l"/>
                        </a:tabLst>
                      </a:pPr>
                      <a:r>
                        <a:rPr sz="1200" dirty="0">
                          <a:latin typeface="Calibri"/>
                          <a:cs typeface="Calibri"/>
                        </a:rPr>
                        <a:t>1.	</a:t>
                      </a:r>
                      <a:r>
                        <a:rPr sz="1200" dirty="0">
                          <a:latin typeface="PMingLiU"/>
                          <a:cs typeface="PMingLiU"/>
                        </a:rPr>
                        <a:t>應事前（</a:t>
                      </a:r>
                      <a:r>
                        <a:rPr sz="1200" dirty="0">
                          <a:latin typeface="Calibri"/>
                          <a:cs typeface="Calibri"/>
                        </a:rPr>
                        <a:t>10</a:t>
                      </a:r>
                      <a:r>
                        <a:rPr sz="1200" dirty="0">
                          <a:latin typeface="PMingLiU"/>
                          <a:cs typeface="PMingLiU"/>
                        </a:rPr>
                        <a:t>日前）寄送計畫書給委員。</a:t>
                      </a:r>
                    </a:p>
                    <a:p>
                      <a:pPr marL="62865">
                        <a:lnSpc>
                          <a:spcPct val="100000"/>
                        </a:lnSpc>
                        <a:tabLst>
                          <a:tab pos="405765" algn="l"/>
                        </a:tabLst>
                      </a:pPr>
                      <a:r>
                        <a:rPr sz="1200" dirty="0">
                          <a:latin typeface="Calibri"/>
                          <a:cs typeface="Calibri"/>
                        </a:rPr>
                        <a:t>2.	</a:t>
                      </a:r>
                      <a:r>
                        <a:rPr sz="1200" spc="-5" dirty="0">
                          <a:latin typeface="PMingLiU"/>
                          <a:cs typeface="PMingLiU"/>
                        </a:rPr>
                        <a:t>應會前寄發「正式」公文。</a:t>
                      </a:r>
                      <a:endParaRPr sz="1200" dirty="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r>
              <a:tr h="1777068">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5"/>
                        </a:spcBef>
                      </a:pPr>
                      <a:endParaRPr sz="1300" dirty="0">
                        <a:latin typeface="Times New Roman"/>
                        <a:cs typeface="Times New Roman"/>
                      </a:endParaRPr>
                    </a:p>
                    <a:p>
                      <a:pPr marL="1905" algn="ctr">
                        <a:lnSpc>
                          <a:spcPct val="100000"/>
                        </a:lnSpc>
                      </a:pPr>
                      <a:r>
                        <a:rPr sz="1400" b="1" dirty="0">
                          <a:latin typeface="Microsoft YaHei"/>
                          <a:cs typeface="Microsoft YaHei"/>
                        </a:rPr>
                        <a:t>簡報</a:t>
                      </a:r>
                      <a:endParaRPr sz="1400" dirty="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62230">
                        <a:lnSpc>
                          <a:spcPct val="100000"/>
                        </a:lnSpc>
                      </a:pPr>
                      <a:r>
                        <a:rPr sz="1200" dirty="0" smtClean="0">
                          <a:latin typeface="Calibri"/>
                          <a:cs typeface="Calibri"/>
                        </a:rPr>
                        <a:t>9</a:t>
                      </a:r>
                      <a:r>
                        <a:rPr sz="1200" dirty="0" smtClean="0">
                          <a:latin typeface="PMingLiU"/>
                          <a:cs typeface="PMingLiU"/>
                        </a:rPr>
                        <a:t>：</a:t>
                      </a:r>
                      <a:r>
                        <a:rPr sz="1200" dirty="0" smtClean="0">
                          <a:latin typeface="Calibri"/>
                          <a:cs typeface="Calibri"/>
                        </a:rPr>
                        <a:t>10</a:t>
                      </a:r>
                      <a:r>
                        <a:rPr sz="1200" dirty="0">
                          <a:latin typeface="PMingLiU"/>
                          <a:cs typeface="PMingLiU"/>
                        </a:rPr>
                        <a:t>～</a:t>
                      </a:r>
                      <a:r>
                        <a:rPr sz="1200" dirty="0">
                          <a:latin typeface="Calibri"/>
                          <a:cs typeface="Calibri"/>
                        </a:rPr>
                        <a:t>9</a:t>
                      </a:r>
                      <a:r>
                        <a:rPr sz="1200" dirty="0">
                          <a:latin typeface="PMingLiU"/>
                          <a:cs typeface="PMingLiU"/>
                        </a:rPr>
                        <a:t>：</a:t>
                      </a:r>
                      <a:r>
                        <a:rPr sz="1200" dirty="0">
                          <a:latin typeface="Calibri"/>
                          <a:cs typeface="Calibri"/>
                        </a:rPr>
                        <a:t>40</a:t>
                      </a:r>
                    </a:p>
                    <a:p>
                      <a:pPr marL="62230">
                        <a:lnSpc>
                          <a:spcPct val="100000"/>
                        </a:lnSpc>
                      </a:pPr>
                      <a:r>
                        <a:rPr sz="1200" dirty="0">
                          <a:latin typeface="Calibri"/>
                          <a:cs typeface="Calibri"/>
                        </a:rPr>
                        <a:t>13</a:t>
                      </a:r>
                      <a:r>
                        <a:rPr sz="1200" dirty="0">
                          <a:latin typeface="PMingLiU"/>
                          <a:cs typeface="PMingLiU"/>
                        </a:rPr>
                        <a:t>：</a:t>
                      </a:r>
                      <a:r>
                        <a:rPr sz="1200" dirty="0">
                          <a:latin typeface="Calibri"/>
                          <a:cs typeface="Calibri"/>
                        </a:rPr>
                        <a:t>40</a:t>
                      </a:r>
                      <a:r>
                        <a:rPr sz="1200" dirty="0">
                          <a:latin typeface="PMingLiU"/>
                          <a:cs typeface="PMingLiU"/>
                        </a:rPr>
                        <a:t>～</a:t>
                      </a:r>
                      <a:r>
                        <a:rPr sz="1200" dirty="0">
                          <a:latin typeface="Calibri"/>
                          <a:cs typeface="Calibri"/>
                        </a:rPr>
                        <a:t>14</a:t>
                      </a:r>
                      <a:r>
                        <a:rPr sz="1200" dirty="0">
                          <a:latin typeface="PMingLiU"/>
                          <a:cs typeface="PMingLiU"/>
                        </a:rPr>
                        <a:t>：</a:t>
                      </a:r>
                      <a:r>
                        <a:rPr sz="1200" dirty="0">
                          <a:latin typeface="Calibri"/>
                          <a:cs typeface="Calibri"/>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5"/>
                        </a:spcBef>
                      </a:pPr>
                      <a:endParaRPr sz="1350">
                        <a:latin typeface="Times New Roman"/>
                        <a:cs typeface="Times New Roman"/>
                      </a:endParaRPr>
                    </a:p>
                    <a:p>
                      <a:pPr marL="62230">
                        <a:lnSpc>
                          <a:spcPct val="100000"/>
                        </a:lnSpc>
                      </a:pPr>
                      <a:r>
                        <a:rPr sz="1200" dirty="0">
                          <a:latin typeface="Calibri"/>
                          <a:cs typeface="Calibri"/>
                        </a:rPr>
                        <a:t>30</a:t>
                      </a:r>
                      <a:endParaRPr sz="1200">
                        <a:latin typeface="Calibri"/>
                        <a:cs typeface="Calibri"/>
                      </a:endParaRPr>
                    </a:p>
                    <a:p>
                      <a:pPr marL="62230">
                        <a:lnSpc>
                          <a:spcPct val="100000"/>
                        </a:lnSpc>
                      </a:pPr>
                      <a:r>
                        <a:rPr sz="1200" dirty="0">
                          <a:latin typeface="PMingLiU"/>
                          <a:cs typeface="PMingLiU"/>
                        </a:rPr>
                        <a:t>分</a:t>
                      </a:r>
                      <a:endParaRPr sz="12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20"/>
                        </a:spcBef>
                      </a:pPr>
                      <a:endParaRPr sz="1450" dirty="0">
                        <a:latin typeface="Times New Roman"/>
                        <a:cs typeface="Times New Roman"/>
                      </a:endParaRPr>
                    </a:p>
                    <a:p>
                      <a:pPr marL="62865" marR="55880">
                        <a:lnSpc>
                          <a:spcPts val="1420"/>
                        </a:lnSpc>
                      </a:pPr>
                      <a:r>
                        <a:rPr sz="1200" dirty="0">
                          <a:latin typeface="PMingLiU"/>
                          <a:cs typeface="PMingLiU"/>
                        </a:rPr>
                        <a:t>學校提出</a:t>
                      </a:r>
                      <a:r>
                        <a:rPr sz="1200" spc="10" dirty="0">
                          <a:latin typeface="PMingLiU"/>
                          <a:cs typeface="PMingLiU"/>
                        </a:rPr>
                        <a:t>優</a:t>
                      </a:r>
                      <a:r>
                        <a:rPr sz="1200" dirty="0">
                          <a:latin typeface="PMingLiU"/>
                          <a:cs typeface="PMingLiU"/>
                        </a:rPr>
                        <a:t>質化方案  簡報</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62865">
                        <a:lnSpc>
                          <a:spcPts val="1420"/>
                        </a:lnSpc>
                        <a:tabLst>
                          <a:tab pos="405765" algn="l"/>
                        </a:tabLst>
                      </a:pPr>
                      <a:r>
                        <a:rPr sz="1200" dirty="0">
                          <a:latin typeface="Calibri"/>
                          <a:cs typeface="Calibri"/>
                        </a:rPr>
                        <a:t>1.	</a:t>
                      </a:r>
                      <a:r>
                        <a:rPr sz="1200" dirty="0">
                          <a:latin typeface="PMingLiU"/>
                          <a:cs typeface="PMingLiU"/>
                        </a:rPr>
                        <a:t>簡報內容至少應包含：</a:t>
                      </a:r>
                    </a:p>
                    <a:p>
                      <a:pPr marL="520065">
                        <a:lnSpc>
                          <a:spcPct val="100000"/>
                        </a:lnSpc>
                        <a:tabLst>
                          <a:tab pos="806450" algn="l"/>
                        </a:tabLst>
                      </a:pPr>
                      <a:r>
                        <a:rPr sz="1200" dirty="0">
                          <a:latin typeface="Wingdings"/>
                          <a:cs typeface="Wingdings"/>
                        </a:rPr>
                        <a:t></a:t>
                      </a:r>
                      <a:r>
                        <a:rPr sz="1200" dirty="0">
                          <a:latin typeface="Times New Roman"/>
                          <a:cs typeface="Times New Roman"/>
                        </a:rPr>
                        <a:t>	</a:t>
                      </a:r>
                      <a:r>
                        <a:rPr sz="1200" dirty="0">
                          <a:latin typeface="PMingLiU"/>
                          <a:cs typeface="PMingLiU"/>
                        </a:rPr>
                        <a:t>學校優質化願景與目標</a:t>
                      </a:r>
                    </a:p>
                    <a:p>
                      <a:pPr marL="806450" marR="190500" indent="-287020">
                        <a:lnSpc>
                          <a:spcPts val="1420"/>
                        </a:lnSpc>
                        <a:spcBef>
                          <a:spcPts val="90"/>
                        </a:spcBef>
                        <a:tabLst>
                          <a:tab pos="806450" algn="l"/>
                        </a:tabLst>
                      </a:pPr>
                      <a:r>
                        <a:rPr sz="1200" dirty="0">
                          <a:latin typeface="Wingdings"/>
                          <a:cs typeface="Wingdings"/>
                        </a:rPr>
                        <a:t></a:t>
                      </a:r>
                      <a:r>
                        <a:rPr sz="1200" dirty="0">
                          <a:latin typeface="Times New Roman"/>
                          <a:cs typeface="Times New Roman"/>
                        </a:rPr>
                        <a:t>	</a:t>
                      </a:r>
                      <a:r>
                        <a:rPr sz="1200" dirty="0">
                          <a:latin typeface="PMingLiU"/>
                          <a:cs typeface="PMingLiU"/>
                        </a:rPr>
                        <a:t>子計畫內容於執行情形（含計畫差異  修正說明）</a:t>
                      </a:r>
                    </a:p>
                    <a:p>
                      <a:pPr marL="520065">
                        <a:lnSpc>
                          <a:spcPts val="1395"/>
                        </a:lnSpc>
                        <a:tabLst>
                          <a:tab pos="806450" algn="l"/>
                        </a:tabLst>
                      </a:pPr>
                      <a:r>
                        <a:rPr sz="1200" dirty="0">
                          <a:latin typeface="Wingdings"/>
                          <a:cs typeface="Wingdings"/>
                        </a:rPr>
                        <a:t></a:t>
                      </a:r>
                      <a:r>
                        <a:rPr sz="1200" dirty="0">
                          <a:latin typeface="Times New Roman"/>
                          <a:cs typeface="Times New Roman"/>
                        </a:rPr>
                        <a:t>	</a:t>
                      </a:r>
                      <a:r>
                        <a:rPr sz="1200" dirty="0">
                          <a:latin typeface="PMingLiU"/>
                          <a:cs typeface="PMingLiU"/>
                        </a:rPr>
                        <a:t>學校優質化方案執行問題與回應策略</a:t>
                      </a:r>
                    </a:p>
                    <a:p>
                      <a:pPr marL="806450" marR="99060" indent="-287020">
                        <a:lnSpc>
                          <a:spcPct val="100000"/>
                        </a:lnSpc>
                        <a:tabLst>
                          <a:tab pos="806450" algn="l"/>
                        </a:tabLst>
                      </a:pPr>
                      <a:r>
                        <a:rPr sz="1200" dirty="0">
                          <a:solidFill>
                            <a:srgbClr val="FF0000"/>
                          </a:solidFill>
                          <a:latin typeface="Wingdings"/>
                          <a:cs typeface="Wingdings"/>
                        </a:rPr>
                        <a:t></a:t>
                      </a:r>
                      <a:r>
                        <a:rPr sz="1200" dirty="0">
                          <a:solidFill>
                            <a:srgbClr val="FF0000"/>
                          </a:solidFill>
                          <a:latin typeface="Times New Roman"/>
                          <a:cs typeface="Times New Roman"/>
                        </a:rPr>
                        <a:t>	</a:t>
                      </a:r>
                      <a:r>
                        <a:rPr sz="1200" dirty="0">
                          <a:solidFill>
                            <a:srgbClr val="FF0000"/>
                          </a:solidFill>
                          <a:latin typeface="PMingLiU"/>
                          <a:cs typeface="PMingLiU"/>
                        </a:rPr>
                        <a:t>審查意見及專家諮輔</a:t>
                      </a:r>
                      <a:r>
                        <a:rPr sz="1200" spc="-5" dirty="0">
                          <a:solidFill>
                            <a:srgbClr val="FF0000"/>
                          </a:solidFill>
                          <a:latin typeface="Calibri"/>
                          <a:cs typeface="Calibri"/>
                        </a:rPr>
                        <a:t>(</a:t>
                      </a:r>
                      <a:r>
                        <a:rPr sz="1200" dirty="0">
                          <a:solidFill>
                            <a:srgbClr val="FF0000"/>
                          </a:solidFill>
                          <a:latin typeface="PMingLiU"/>
                          <a:cs typeface="PMingLiU"/>
                        </a:rPr>
                        <a:t>訪視</a:t>
                      </a:r>
                      <a:r>
                        <a:rPr sz="1200" spc="-5" dirty="0">
                          <a:solidFill>
                            <a:srgbClr val="FF0000"/>
                          </a:solidFill>
                          <a:latin typeface="Calibri"/>
                          <a:cs typeface="Calibri"/>
                        </a:rPr>
                        <a:t>)</a:t>
                      </a:r>
                      <a:r>
                        <a:rPr sz="1200" dirty="0">
                          <a:solidFill>
                            <a:srgbClr val="FF0000"/>
                          </a:solidFill>
                          <a:latin typeface="PMingLiU"/>
                          <a:cs typeface="PMingLiU"/>
                        </a:rPr>
                        <a:t>意見之回應  及後續修正策略</a:t>
                      </a:r>
                      <a:endParaRPr sz="1200" dirty="0">
                        <a:latin typeface="PMingLiU"/>
                        <a:cs typeface="PMingLiU"/>
                      </a:endParaRPr>
                    </a:p>
                    <a:p>
                      <a:pPr marL="520065">
                        <a:lnSpc>
                          <a:spcPct val="100000"/>
                        </a:lnSpc>
                        <a:tabLst>
                          <a:tab pos="806450" algn="l"/>
                        </a:tabLst>
                      </a:pPr>
                      <a:r>
                        <a:rPr sz="1200" dirty="0">
                          <a:latin typeface="Wingdings"/>
                          <a:cs typeface="Wingdings"/>
                        </a:rPr>
                        <a:t></a:t>
                      </a:r>
                      <a:r>
                        <a:rPr sz="1200" dirty="0">
                          <a:latin typeface="Times New Roman"/>
                          <a:cs typeface="Times New Roman"/>
                        </a:rPr>
                        <a:t>	</a:t>
                      </a:r>
                      <a:r>
                        <a:rPr sz="1200" dirty="0">
                          <a:latin typeface="PMingLiU"/>
                          <a:cs typeface="PMingLiU"/>
                        </a:rPr>
                        <a:t>學校優質化組織成員運作方式</a:t>
                      </a:r>
                    </a:p>
                    <a:p>
                      <a:pPr marL="520065">
                        <a:lnSpc>
                          <a:spcPct val="100000"/>
                        </a:lnSpc>
                        <a:tabLst>
                          <a:tab pos="806450" algn="l"/>
                        </a:tabLst>
                      </a:pPr>
                      <a:r>
                        <a:rPr sz="1200" dirty="0">
                          <a:latin typeface="Wingdings"/>
                          <a:cs typeface="Wingdings"/>
                        </a:rPr>
                        <a:t></a:t>
                      </a:r>
                      <a:r>
                        <a:rPr sz="1200" dirty="0">
                          <a:latin typeface="Times New Roman"/>
                          <a:cs typeface="Times New Roman"/>
                        </a:rPr>
                        <a:t>	</a:t>
                      </a:r>
                      <a:r>
                        <a:rPr sz="1200" dirty="0">
                          <a:latin typeface="PMingLiU"/>
                          <a:cs typeface="PMingLiU"/>
                        </a:rPr>
                        <a:t>優質化相關議題</a:t>
                      </a:r>
                    </a:p>
                    <a:p>
                      <a:pPr marL="62865">
                        <a:lnSpc>
                          <a:spcPct val="100000"/>
                        </a:lnSpc>
                        <a:tabLst>
                          <a:tab pos="405765" algn="l"/>
                        </a:tabLst>
                      </a:pPr>
                      <a:r>
                        <a:rPr sz="1200" dirty="0">
                          <a:latin typeface="Calibri"/>
                          <a:cs typeface="Calibri"/>
                        </a:rPr>
                        <a:t>2.	</a:t>
                      </a:r>
                      <a:r>
                        <a:rPr sz="1200" dirty="0">
                          <a:latin typeface="PMingLiU"/>
                          <a:cs typeface="PMingLiU"/>
                        </a:rPr>
                        <a:t>上學期簡報說明應由校長親自進行簡報說明。</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r>
              <a:tr h="1757241">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15"/>
                        </a:spcBef>
                      </a:pPr>
                      <a:endParaRPr sz="1900">
                        <a:latin typeface="Times New Roman"/>
                        <a:cs typeface="Times New Roman"/>
                      </a:endParaRPr>
                    </a:p>
                    <a:p>
                      <a:pPr marL="62230">
                        <a:lnSpc>
                          <a:spcPts val="1670"/>
                        </a:lnSpc>
                      </a:pPr>
                      <a:r>
                        <a:rPr sz="1400" b="1" dirty="0">
                          <a:latin typeface="Microsoft YaHei"/>
                          <a:cs typeface="Microsoft YaHei"/>
                        </a:rPr>
                        <a:t>檢視書面資料</a:t>
                      </a:r>
                      <a:endParaRPr sz="1400">
                        <a:latin typeface="Microsoft YaHei"/>
                        <a:cs typeface="Microsoft YaHei"/>
                      </a:endParaRPr>
                    </a:p>
                    <a:p>
                      <a:pPr marL="62230">
                        <a:lnSpc>
                          <a:spcPts val="1670"/>
                        </a:lnSpc>
                      </a:pPr>
                      <a:r>
                        <a:rPr sz="1400" b="1" dirty="0">
                          <a:latin typeface="Microsoft YaHei"/>
                          <a:cs typeface="Microsoft YaHei"/>
                        </a:rPr>
                        <a:t>及說明</a:t>
                      </a:r>
                      <a:endParaRPr sz="140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2230">
                        <a:lnSpc>
                          <a:spcPct val="100000"/>
                        </a:lnSpc>
                        <a:spcBef>
                          <a:spcPts val="5"/>
                        </a:spcBef>
                      </a:pPr>
                      <a:r>
                        <a:rPr sz="1200" dirty="0" smtClean="0">
                          <a:latin typeface="Calibri"/>
                          <a:cs typeface="Calibri"/>
                        </a:rPr>
                        <a:t>9</a:t>
                      </a:r>
                      <a:r>
                        <a:rPr sz="1200" dirty="0" smtClean="0">
                          <a:latin typeface="PMingLiU"/>
                          <a:cs typeface="PMingLiU"/>
                        </a:rPr>
                        <a:t>：</a:t>
                      </a:r>
                      <a:r>
                        <a:rPr sz="1200" dirty="0" smtClean="0">
                          <a:latin typeface="Calibri"/>
                          <a:cs typeface="Calibri"/>
                        </a:rPr>
                        <a:t>40</a:t>
                      </a:r>
                      <a:r>
                        <a:rPr sz="1200" dirty="0">
                          <a:latin typeface="PMingLiU"/>
                          <a:cs typeface="PMingLiU"/>
                        </a:rPr>
                        <a:t>～</a:t>
                      </a:r>
                      <a:r>
                        <a:rPr sz="1200" dirty="0">
                          <a:latin typeface="Calibri"/>
                          <a:cs typeface="Calibri"/>
                        </a:rPr>
                        <a:t>10</a:t>
                      </a:r>
                      <a:r>
                        <a:rPr sz="1200" dirty="0">
                          <a:latin typeface="PMingLiU"/>
                          <a:cs typeface="PMingLiU"/>
                        </a:rPr>
                        <a:t>：</a:t>
                      </a:r>
                      <a:r>
                        <a:rPr sz="1200" dirty="0">
                          <a:latin typeface="Calibri"/>
                          <a:cs typeface="Calibri"/>
                        </a:rPr>
                        <a:t>30</a:t>
                      </a:r>
                    </a:p>
                    <a:p>
                      <a:pPr marL="62230">
                        <a:lnSpc>
                          <a:spcPct val="100000"/>
                        </a:lnSpc>
                      </a:pPr>
                      <a:r>
                        <a:rPr sz="1200" dirty="0">
                          <a:latin typeface="Calibri"/>
                          <a:cs typeface="Calibri"/>
                        </a:rPr>
                        <a:t>14</a:t>
                      </a:r>
                      <a:r>
                        <a:rPr sz="1200" dirty="0">
                          <a:latin typeface="PMingLiU"/>
                          <a:cs typeface="PMingLiU"/>
                        </a:rPr>
                        <a:t>：</a:t>
                      </a:r>
                      <a:r>
                        <a:rPr sz="1200" dirty="0">
                          <a:latin typeface="Calibri"/>
                          <a:cs typeface="Calibri"/>
                        </a:rPr>
                        <a:t>10</a:t>
                      </a:r>
                      <a:r>
                        <a:rPr sz="1200" dirty="0">
                          <a:latin typeface="PMingLiU"/>
                          <a:cs typeface="PMingLiU"/>
                        </a:rPr>
                        <a:t>～</a:t>
                      </a:r>
                      <a:r>
                        <a:rPr sz="1200" dirty="0">
                          <a:latin typeface="Calibri"/>
                          <a:cs typeface="Calibri"/>
                        </a:rPr>
                        <a:t>15</a:t>
                      </a:r>
                      <a:r>
                        <a:rPr sz="1200" dirty="0">
                          <a:latin typeface="PMingLiU"/>
                          <a:cs typeface="PMingLiU"/>
                        </a:rPr>
                        <a:t>：</a:t>
                      </a:r>
                      <a:r>
                        <a:rPr sz="1200" dirty="0">
                          <a:latin typeface="Calibri"/>
                          <a:cs typeface="Calibri"/>
                        </a:rPr>
                        <a:t>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
                        </a:spcBef>
                      </a:pPr>
                      <a:endParaRPr sz="1300">
                        <a:latin typeface="Times New Roman"/>
                        <a:cs typeface="Times New Roman"/>
                      </a:endParaRPr>
                    </a:p>
                    <a:p>
                      <a:pPr marL="62230">
                        <a:lnSpc>
                          <a:spcPct val="100000"/>
                        </a:lnSpc>
                        <a:spcBef>
                          <a:spcPts val="5"/>
                        </a:spcBef>
                      </a:pPr>
                      <a:r>
                        <a:rPr sz="1200" dirty="0">
                          <a:latin typeface="Calibri"/>
                          <a:cs typeface="Calibri"/>
                        </a:rPr>
                        <a:t>50</a:t>
                      </a:r>
                      <a:endParaRPr sz="1200">
                        <a:latin typeface="Calibri"/>
                        <a:cs typeface="Calibri"/>
                      </a:endParaRPr>
                    </a:p>
                    <a:p>
                      <a:pPr marL="62230">
                        <a:lnSpc>
                          <a:spcPct val="100000"/>
                        </a:lnSpc>
                      </a:pPr>
                      <a:r>
                        <a:rPr sz="1200" dirty="0">
                          <a:latin typeface="PMingLiU"/>
                          <a:cs typeface="PMingLiU"/>
                        </a:rPr>
                        <a:t>分</a:t>
                      </a:r>
                      <a:endParaRPr sz="12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spcBef>
                          <a:spcPts val="40"/>
                        </a:spcBef>
                      </a:pPr>
                      <a:endParaRPr sz="1350" dirty="0">
                        <a:latin typeface="Times New Roman"/>
                        <a:cs typeface="Times New Roman"/>
                      </a:endParaRPr>
                    </a:p>
                    <a:p>
                      <a:pPr marL="62865" marR="55880">
                        <a:lnSpc>
                          <a:spcPts val="1420"/>
                        </a:lnSpc>
                      </a:pPr>
                      <a:r>
                        <a:rPr sz="1200" dirty="0">
                          <a:latin typeface="PMingLiU"/>
                          <a:cs typeface="PMingLiU"/>
                        </a:rPr>
                        <a:t>參閱與本</a:t>
                      </a:r>
                      <a:r>
                        <a:rPr sz="1200" spc="10" dirty="0">
                          <a:latin typeface="PMingLiU"/>
                          <a:cs typeface="PMingLiU"/>
                        </a:rPr>
                        <a:t>方</a:t>
                      </a:r>
                      <a:r>
                        <a:rPr sz="1200" dirty="0">
                          <a:latin typeface="PMingLiU"/>
                          <a:cs typeface="PMingLiU"/>
                        </a:rPr>
                        <a:t>案相關資  料並面談</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2865">
                        <a:lnSpc>
                          <a:spcPts val="1335"/>
                        </a:lnSpc>
                        <a:tabLst>
                          <a:tab pos="405765" algn="l"/>
                        </a:tabLst>
                      </a:pPr>
                      <a:r>
                        <a:rPr sz="1200" dirty="0">
                          <a:latin typeface="Calibri"/>
                          <a:cs typeface="Calibri"/>
                        </a:rPr>
                        <a:t>1.	</a:t>
                      </a:r>
                      <a:r>
                        <a:rPr sz="1200" dirty="0">
                          <a:latin typeface="PMingLiU"/>
                          <a:cs typeface="PMingLiU"/>
                        </a:rPr>
                        <a:t>各校應提供優質化歷年執行情形之專屬檔案</a:t>
                      </a:r>
                    </a:p>
                    <a:p>
                      <a:pPr marL="405765">
                        <a:lnSpc>
                          <a:spcPts val="1430"/>
                        </a:lnSpc>
                      </a:pPr>
                      <a:r>
                        <a:rPr sz="1200" dirty="0">
                          <a:latin typeface="PMingLiU"/>
                          <a:cs typeface="PMingLiU"/>
                        </a:rPr>
                        <a:t>匣。</a:t>
                      </a:r>
                    </a:p>
                    <a:p>
                      <a:pPr marL="405765" marR="133985" indent="-342900">
                        <a:lnSpc>
                          <a:spcPts val="1420"/>
                        </a:lnSpc>
                        <a:spcBef>
                          <a:spcPts val="85"/>
                        </a:spcBef>
                        <a:tabLst>
                          <a:tab pos="405765" algn="l"/>
                        </a:tabLst>
                      </a:pPr>
                      <a:r>
                        <a:rPr sz="1200" dirty="0">
                          <a:latin typeface="Calibri"/>
                          <a:cs typeface="Calibri"/>
                        </a:rPr>
                        <a:t>2.	</a:t>
                      </a:r>
                      <a:r>
                        <a:rPr sz="1200" dirty="0">
                          <a:latin typeface="PMingLiU"/>
                          <a:cs typeface="PMingLiU"/>
                        </a:rPr>
                        <a:t>過去「審查」與「專家諮輔（訪視）」所提  供之意見與學校處理情形之說明。</a:t>
                      </a:r>
                    </a:p>
                    <a:p>
                      <a:pPr marL="62865">
                        <a:lnSpc>
                          <a:spcPts val="1395"/>
                        </a:lnSpc>
                        <a:tabLst>
                          <a:tab pos="405765" algn="l"/>
                        </a:tabLst>
                      </a:pPr>
                      <a:r>
                        <a:rPr sz="1200" dirty="0">
                          <a:latin typeface="Calibri"/>
                          <a:cs typeface="Calibri"/>
                        </a:rPr>
                        <a:t>3.	</a:t>
                      </a:r>
                      <a:r>
                        <a:rPr sz="1200" dirty="0">
                          <a:latin typeface="PMingLiU"/>
                          <a:cs typeface="PMingLiU"/>
                        </a:rPr>
                        <a:t>專家諮輔意見執行情形</a:t>
                      </a:r>
                    </a:p>
                    <a:p>
                      <a:pPr marL="62865">
                        <a:lnSpc>
                          <a:spcPct val="100000"/>
                        </a:lnSpc>
                        <a:tabLst>
                          <a:tab pos="405765" algn="l"/>
                        </a:tabLst>
                      </a:pPr>
                      <a:r>
                        <a:rPr sz="1200" dirty="0">
                          <a:latin typeface="Calibri"/>
                          <a:cs typeface="Calibri"/>
                        </a:rPr>
                        <a:t>4.	</a:t>
                      </a:r>
                      <a:r>
                        <a:rPr sz="1200" dirty="0">
                          <a:latin typeface="PMingLiU"/>
                          <a:cs typeface="PMingLiU"/>
                        </a:rPr>
                        <a:t>修正後優質化經營計畫書。</a:t>
                      </a:r>
                    </a:p>
                    <a:p>
                      <a:pPr marL="62865">
                        <a:lnSpc>
                          <a:spcPct val="100000"/>
                        </a:lnSpc>
                        <a:tabLst>
                          <a:tab pos="405765" algn="l"/>
                        </a:tabLst>
                      </a:pPr>
                      <a:r>
                        <a:rPr sz="1200" dirty="0">
                          <a:latin typeface="Calibri"/>
                          <a:cs typeface="Calibri"/>
                        </a:rPr>
                        <a:t>5.	</a:t>
                      </a:r>
                      <a:r>
                        <a:rPr sz="1200" dirty="0">
                          <a:latin typeface="PMingLiU"/>
                          <a:cs typeface="PMingLiU"/>
                        </a:rPr>
                        <a:t>自我檢核表。</a:t>
                      </a:r>
                    </a:p>
                    <a:p>
                      <a:pPr marL="405765" marR="133985" indent="-342900">
                        <a:lnSpc>
                          <a:spcPts val="1420"/>
                        </a:lnSpc>
                        <a:spcBef>
                          <a:spcPts val="85"/>
                        </a:spcBef>
                        <a:tabLst>
                          <a:tab pos="405765" algn="l"/>
                        </a:tabLst>
                      </a:pPr>
                      <a:r>
                        <a:rPr sz="1200" dirty="0">
                          <a:latin typeface="Calibri"/>
                          <a:cs typeface="Calibri"/>
                        </a:rPr>
                        <a:t>6.	</a:t>
                      </a:r>
                      <a:r>
                        <a:rPr sz="1200" dirty="0">
                          <a:latin typeface="PMingLiU"/>
                          <a:cs typeface="PMingLiU"/>
                        </a:rPr>
                        <a:t>經費預算表（含各子計畫）及</a:t>
                      </a:r>
                      <a:r>
                        <a:rPr sz="1200" dirty="0">
                          <a:solidFill>
                            <a:srgbClr val="FF0000"/>
                          </a:solidFill>
                          <a:latin typeface="PMingLiU"/>
                          <a:cs typeface="PMingLiU"/>
                        </a:rPr>
                        <a:t>輔導前一個月  的經費執行率。</a:t>
                      </a:r>
                      <a:endParaRPr sz="1200" dirty="0">
                        <a:latin typeface="PMingLiU"/>
                        <a:cs typeface="PMingLiU"/>
                      </a:endParaRPr>
                    </a:p>
                    <a:p>
                      <a:pPr marL="62865">
                        <a:lnSpc>
                          <a:spcPts val="1395"/>
                        </a:lnSpc>
                        <a:tabLst>
                          <a:tab pos="405765" algn="l"/>
                        </a:tabLst>
                      </a:pPr>
                      <a:r>
                        <a:rPr sz="1200" dirty="0">
                          <a:latin typeface="Calibri"/>
                          <a:cs typeface="Calibri"/>
                        </a:rPr>
                        <a:t>7.	</a:t>
                      </a:r>
                      <a:r>
                        <a:rPr sz="1200" dirty="0">
                          <a:latin typeface="PMingLiU"/>
                          <a:cs typeface="PMingLiU"/>
                        </a:rPr>
                        <a:t>其他與優質化執行之相關文件</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r>
              <a:tr h="520480">
                <a:tc>
                  <a:txBody>
                    <a:bodyPr/>
                    <a:lstStyle/>
                    <a:p>
                      <a:pPr marL="1905" algn="ctr">
                        <a:lnSpc>
                          <a:spcPct val="100000"/>
                        </a:lnSpc>
                        <a:spcBef>
                          <a:spcPts val="1195"/>
                        </a:spcBef>
                      </a:pPr>
                      <a:r>
                        <a:rPr sz="1400" b="1" dirty="0">
                          <a:solidFill>
                            <a:srgbClr val="FF0000"/>
                          </a:solidFill>
                          <a:latin typeface="Microsoft YaHei"/>
                          <a:cs typeface="Microsoft YaHei"/>
                        </a:rPr>
                        <a:t>專業對話</a:t>
                      </a:r>
                      <a:endParaRPr sz="140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62230">
                        <a:lnSpc>
                          <a:spcPct val="100000"/>
                        </a:lnSpc>
                        <a:spcBef>
                          <a:spcPts val="605"/>
                        </a:spcBef>
                      </a:pPr>
                      <a:r>
                        <a:rPr sz="1200" dirty="0">
                          <a:latin typeface="Calibri"/>
                          <a:cs typeface="Calibri"/>
                        </a:rPr>
                        <a:t>10</a:t>
                      </a:r>
                      <a:r>
                        <a:rPr sz="1200" dirty="0">
                          <a:latin typeface="PMingLiU"/>
                          <a:cs typeface="PMingLiU"/>
                        </a:rPr>
                        <a:t>：</a:t>
                      </a:r>
                      <a:r>
                        <a:rPr sz="1200" dirty="0">
                          <a:latin typeface="Calibri"/>
                          <a:cs typeface="Calibri"/>
                        </a:rPr>
                        <a:t>30</a:t>
                      </a:r>
                      <a:r>
                        <a:rPr sz="1200" dirty="0">
                          <a:latin typeface="PMingLiU"/>
                          <a:cs typeface="PMingLiU"/>
                        </a:rPr>
                        <a:t>～</a:t>
                      </a:r>
                      <a:r>
                        <a:rPr sz="1200" dirty="0">
                          <a:latin typeface="Calibri"/>
                          <a:cs typeface="Calibri"/>
                        </a:rPr>
                        <a:t>11</a:t>
                      </a:r>
                      <a:r>
                        <a:rPr sz="1200" dirty="0">
                          <a:latin typeface="PMingLiU"/>
                          <a:cs typeface="PMingLiU"/>
                        </a:rPr>
                        <a:t>：</a:t>
                      </a:r>
                      <a:r>
                        <a:rPr sz="1200" dirty="0">
                          <a:latin typeface="Calibri"/>
                          <a:cs typeface="Calibri"/>
                        </a:rPr>
                        <a:t>20</a:t>
                      </a:r>
                      <a:endParaRPr sz="1200">
                        <a:latin typeface="Calibri"/>
                        <a:cs typeface="Calibri"/>
                      </a:endParaRPr>
                    </a:p>
                    <a:p>
                      <a:pPr marL="62230">
                        <a:lnSpc>
                          <a:spcPct val="100000"/>
                        </a:lnSpc>
                      </a:pPr>
                      <a:r>
                        <a:rPr sz="1200" dirty="0">
                          <a:latin typeface="Calibri"/>
                          <a:cs typeface="Calibri"/>
                        </a:rPr>
                        <a:t>15</a:t>
                      </a:r>
                      <a:r>
                        <a:rPr sz="1200" dirty="0">
                          <a:latin typeface="PMingLiU"/>
                          <a:cs typeface="PMingLiU"/>
                        </a:rPr>
                        <a:t>：</a:t>
                      </a:r>
                      <a:r>
                        <a:rPr sz="1200" dirty="0">
                          <a:latin typeface="Calibri"/>
                          <a:cs typeface="Calibri"/>
                        </a:rPr>
                        <a:t>00</a:t>
                      </a:r>
                      <a:r>
                        <a:rPr sz="1200" dirty="0">
                          <a:latin typeface="PMingLiU"/>
                          <a:cs typeface="PMingLiU"/>
                        </a:rPr>
                        <a:t>～</a:t>
                      </a:r>
                      <a:r>
                        <a:rPr sz="1200" dirty="0">
                          <a:latin typeface="Calibri"/>
                          <a:cs typeface="Calibri"/>
                        </a:rPr>
                        <a:t>15</a:t>
                      </a:r>
                      <a:r>
                        <a:rPr sz="1200" dirty="0">
                          <a:latin typeface="PMingLiU"/>
                          <a:cs typeface="PMingLiU"/>
                        </a:rPr>
                        <a:t>：</a:t>
                      </a:r>
                      <a:r>
                        <a:rPr sz="1200" dirty="0">
                          <a:latin typeface="Calibri"/>
                          <a:cs typeface="Calibri"/>
                        </a:rPr>
                        <a:t>50</a:t>
                      </a:r>
                      <a:endParaRPr sz="120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62230">
                        <a:lnSpc>
                          <a:spcPct val="100000"/>
                        </a:lnSpc>
                        <a:spcBef>
                          <a:spcPts val="605"/>
                        </a:spcBef>
                      </a:pPr>
                      <a:r>
                        <a:rPr sz="1200" dirty="0">
                          <a:latin typeface="Calibri"/>
                          <a:cs typeface="Calibri"/>
                        </a:rPr>
                        <a:t>50</a:t>
                      </a:r>
                      <a:endParaRPr sz="1200">
                        <a:latin typeface="Calibri"/>
                        <a:cs typeface="Calibri"/>
                      </a:endParaRPr>
                    </a:p>
                    <a:p>
                      <a:pPr marL="62230">
                        <a:lnSpc>
                          <a:spcPct val="100000"/>
                        </a:lnSpc>
                      </a:pPr>
                      <a:r>
                        <a:rPr sz="1200" dirty="0">
                          <a:latin typeface="PMingLiU"/>
                          <a:cs typeface="PMingLiU"/>
                        </a:rPr>
                        <a:t>分</a:t>
                      </a:r>
                      <a:endParaRPr sz="12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62865">
                        <a:lnSpc>
                          <a:spcPts val="1350"/>
                        </a:lnSpc>
                      </a:pPr>
                      <a:r>
                        <a:rPr sz="1200" dirty="0">
                          <a:latin typeface="PMingLiU"/>
                          <a:cs typeface="PMingLiU"/>
                        </a:rPr>
                        <a:t>與學校執行計畫相關</a:t>
                      </a:r>
                    </a:p>
                    <a:p>
                      <a:pPr marL="62865">
                        <a:lnSpc>
                          <a:spcPts val="1430"/>
                        </a:lnSpc>
                      </a:pPr>
                      <a:r>
                        <a:rPr sz="1200" dirty="0">
                          <a:latin typeface="PMingLiU"/>
                          <a:cs typeface="PMingLiU"/>
                        </a:rPr>
                        <a:t>人員、教師或學生對</a:t>
                      </a:r>
                    </a:p>
                    <a:p>
                      <a:pPr marL="62865">
                        <a:lnSpc>
                          <a:spcPts val="1430"/>
                        </a:lnSpc>
                      </a:pPr>
                      <a:r>
                        <a:rPr sz="1200" spc="-5" dirty="0">
                          <a:latin typeface="PMingLiU"/>
                          <a:cs typeface="PMingLiU"/>
                        </a:rPr>
                        <a:t>談或教學參觀</a:t>
                      </a:r>
                      <a:endParaRPr sz="1200" dirty="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endParaRPr sz="1200" dirty="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r>
              <a:tr h="550548">
                <a:tc>
                  <a:txBody>
                    <a:bodyPr/>
                    <a:lstStyle/>
                    <a:p>
                      <a:pPr>
                        <a:lnSpc>
                          <a:spcPct val="100000"/>
                        </a:lnSpc>
                        <a:spcBef>
                          <a:spcPts val="50"/>
                        </a:spcBef>
                      </a:pPr>
                      <a:endParaRPr sz="1200">
                        <a:latin typeface="Times New Roman"/>
                        <a:cs typeface="Times New Roman"/>
                      </a:endParaRPr>
                    </a:p>
                    <a:p>
                      <a:pPr marL="635" algn="ctr">
                        <a:lnSpc>
                          <a:spcPct val="100000"/>
                        </a:lnSpc>
                        <a:spcBef>
                          <a:spcPts val="5"/>
                        </a:spcBef>
                      </a:pPr>
                      <a:r>
                        <a:rPr sz="1400" b="1" dirty="0">
                          <a:solidFill>
                            <a:srgbClr val="FF0000"/>
                          </a:solidFill>
                          <a:latin typeface="Microsoft YaHei"/>
                          <a:cs typeface="Microsoft YaHei"/>
                        </a:rPr>
                        <a:t>檢視硬體設備</a:t>
                      </a:r>
                      <a:endParaRPr sz="140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2230">
                        <a:lnSpc>
                          <a:spcPct val="100000"/>
                        </a:lnSpc>
                        <a:spcBef>
                          <a:spcPts val="840"/>
                        </a:spcBef>
                      </a:pPr>
                      <a:r>
                        <a:rPr sz="1200" dirty="0">
                          <a:latin typeface="Calibri"/>
                          <a:cs typeface="Calibri"/>
                        </a:rPr>
                        <a:t>11</a:t>
                      </a:r>
                      <a:r>
                        <a:rPr sz="1200" dirty="0">
                          <a:latin typeface="PMingLiU"/>
                          <a:cs typeface="PMingLiU"/>
                        </a:rPr>
                        <a:t>：</a:t>
                      </a:r>
                      <a:r>
                        <a:rPr sz="1200" dirty="0">
                          <a:latin typeface="Calibri"/>
                          <a:cs typeface="Calibri"/>
                        </a:rPr>
                        <a:t>20</a:t>
                      </a:r>
                      <a:r>
                        <a:rPr sz="1200" dirty="0">
                          <a:latin typeface="PMingLiU"/>
                          <a:cs typeface="PMingLiU"/>
                        </a:rPr>
                        <a:t>～</a:t>
                      </a:r>
                      <a:r>
                        <a:rPr sz="1200" dirty="0">
                          <a:latin typeface="Calibri"/>
                          <a:cs typeface="Calibri"/>
                        </a:rPr>
                        <a:t>11</a:t>
                      </a:r>
                      <a:r>
                        <a:rPr sz="1200" dirty="0">
                          <a:latin typeface="PMingLiU"/>
                          <a:cs typeface="PMingLiU"/>
                        </a:rPr>
                        <a:t>：</a:t>
                      </a:r>
                      <a:r>
                        <a:rPr sz="1200" dirty="0">
                          <a:latin typeface="Calibri"/>
                          <a:cs typeface="Calibri"/>
                        </a:rPr>
                        <a:t>40</a:t>
                      </a:r>
                      <a:endParaRPr sz="1200">
                        <a:latin typeface="Calibri"/>
                        <a:cs typeface="Calibri"/>
                      </a:endParaRPr>
                    </a:p>
                    <a:p>
                      <a:pPr marL="62230">
                        <a:lnSpc>
                          <a:spcPct val="100000"/>
                        </a:lnSpc>
                      </a:pPr>
                      <a:r>
                        <a:rPr sz="1200" dirty="0">
                          <a:latin typeface="Calibri"/>
                          <a:cs typeface="Calibri"/>
                        </a:rPr>
                        <a:t>15</a:t>
                      </a:r>
                      <a:r>
                        <a:rPr sz="1200" dirty="0">
                          <a:latin typeface="PMingLiU"/>
                          <a:cs typeface="PMingLiU"/>
                        </a:rPr>
                        <a:t>：</a:t>
                      </a:r>
                      <a:r>
                        <a:rPr sz="1200" dirty="0">
                          <a:latin typeface="Calibri"/>
                          <a:cs typeface="Calibri"/>
                        </a:rPr>
                        <a:t>50</a:t>
                      </a:r>
                      <a:r>
                        <a:rPr sz="1200" dirty="0">
                          <a:latin typeface="PMingLiU"/>
                          <a:cs typeface="PMingLiU"/>
                        </a:rPr>
                        <a:t>～</a:t>
                      </a:r>
                      <a:r>
                        <a:rPr sz="1200" dirty="0">
                          <a:latin typeface="Calibri"/>
                          <a:cs typeface="Calibri"/>
                        </a:rPr>
                        <a:t>16</a:t>
                      </a:r>
                      <a:r>
                        <a:rPr sz="1200" dirty="0">
                          <a:latin typeface="PMingLiU"/>
                          <a:cs typeface="PMingLiU"/>
                        </a:rPr>
                        <a:t>：</a:t>
                      </a:r>
                      <a:r>
                        <a:rPr sz="1200" dirty="0">
                          <a:latin typeface="Calibri"/>
                          <a:cs typeface="Calibri"/>
                        </a:rPr>
                        <a:t>10</a:t>
                      </a:r>
                      <a:endParaRPr sz="120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2230">
                        <a:lnSpc>
                          <a:spcPct val="100000"/>
                        </a:lnSpc>
                        <a:spcBef>
                          <a:spcPts val="840"/>
                        </a:spcBef>
                      </a:pPr>
                      <a:r>
                        <a:rPr sz="1200" dirty="0">
                          <a:latin typeface="Calibri"/>
                          <a:cs typeface="Calibri"/>
                        </a:rPr>
                        <a:t>20</a:t>
                      </a:r>
                      <a:endParaRPr sz="1200">
                        <a:latin typeface="Calibri"/>
                        <a:cs typeface="Calibri"/>
                      </a:endParaRPr>
                    </a:p>
                    <a:p>
                      <a:pPr marL="62230">
                        <a:lnSpc>
                          <a:spcPct val="100000"/>
                        </a:lnSpc>
                      </a:pPr>
                      <a:r>
                        <a:rPr sz="1200" dirty="0">
                          <a:latin typeface="PMingLiU"/>
                          <a:cs typeface="PMingLiU"/>
                        </a:rPr>
                        <a:t>分</a:t>
                      </a:r>
                      <a:endParaRPr sz="12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2865" marR="55880">
                        <a:lnSpc>
                          <a:spcPts val="1420"/>
                        </a:lnSpc>
                        <a:spcBef>
                          <a:spcPts val="930"/>
                        </a:spcBef>
                      </a:pPr>
                      <a:r>
                        <a:rPr sz="1200" dirty="0">
                          <a:latin typeface="PMingLiU"/>
                          <a:cs typeface="PMingLiU"/>
                        </a:rPr>
                        <a:t>參觀優質</a:t>
                      </a:r>
                      <a:r>
                        <a:rPr sz="1200" spc="10" dirty="0">
                          <a:latin typeface="PMingLiU"/>
                          <a:cs typeface="PMingLiU"/>
                        </a:rPr>
                        <a:t>化</a:t>
                      </a:r>
                      <a:r>
                        <a:rPr sz="1200" dirty="0">
                          <a:latin typeface="PMingLiU"/>
                          <a:cs typeface="PMingLiU"/>
                        </a:rPr>
                        <a:t>經費購置  之相關設備</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2865" marR="19685">
                        <a:lnSpc>
                          <a:spcPct val="99200"/>
                        </a:lnSpc>
                        <a:spcBef>
                          <a:spcPts val="155"/>
                        </a:spcBef>
                      </a:pPr>
                      <a:r>
                        <a:rPr sz="1200" dirty="0">
                          <a:latin typeface="PMingLiU"/>
                          <a:cs typeface="PMingLiU"/>
                        </a:rPr>
                        <a:t>本項目可依委員建議與個別學校差異做彈性調整。  設備應加貼學校財產標籤並註明「教育部國民及  </a:t>
                      </a:r>
                      <a:r>
                        <a:rPr sz="1200" spc="-5" dirty="0">
                          <a:latin typeface="PMingLiU"/>
                          <a:cs typeface="PMingLiU"/>
                        </a:rPr>
                        <a:t>學前教育署</a:t>
                      </a:r>
                      <a:r>
                        <a:rPr sz="1200" spc="-5" dirty="0">
                          <a:latin typeface="Calibri"/>
                          <a:cs typeface="Calibri"/>
                        </a:rPr>
                        <a:t>OOO</a:t>
                      </a:r>
                      <a:r>
                        <a:rPr sz="1200" spc="-5" dirty="0">
                          <a:latin typeface="PMingLiU"/>
                          <a:cs typeface="PMingLiU"/>
                        </a:rPr>
                        <a:t>年度高中優質化輔助方案購置」</a:t>
                      </a:r>
                      <a:endParaRPr sz="1200" dirty="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r>
              <a:tr h="339551">
                <a:tc>
                  <a:txBody>
                    <a:bodyPr/>
                    <a:lstStyle/>
                    <a:p>
                      <a:pPr marL="1905" algn="ctr">
                        <a:lnSpc>
                          <a:spcPct val="100000"/>
                        </a:lnSpc>
                        <a:spcBef>
                          <a:spcPts val="480"/>
                        </a:spcBef>
                      </a:pPr>
                      <a:r>
                        <a:rPr sz="1400" b="1" dirty="0">
                          <a:latin typeface="Microsoft YaHei"/>
                          <a:cs typeface="Microsoft YaHei"/>
                        </a:rPr>
                        <a:t>綜合討論</a:t>
                      </a:r>
                      <a:endParaRPr sz="140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62230">
                        <a:lnSpc>
                          <a:spcPts val="1330"/>
                        </a:lnSpc>
                      </a:pPr>
                      <a:r>
                        <a:rPr sz="1200" dirty="0">
                          <a:latin typeface="Calibri"/>
                          <a:cs typeface="Calibri"/>
                        </a:rPr>
                        <a:t>11</a:t>
                      </a:r>
                      <a:r>
                        <a:rPr sz="1200" dirty="0">
                          <a:latin typeface="PMingLiU"/>
                          <a:cs typeface="PMingLiU"/>
                        </a:rPr>
                        <a:t>：</a:t>
                      </a:r>
                      <a:r>
                        <a:rPr sz="1200" dirty="0">
                          <a:latin typeface="Calibri"/>
                          <a:cs typeface="Calibri"/>
                        </a:rPr>
                        <a:t>40</a:t>
                      </a:r>
                      <a:r>
                        <a:rPr sz="1200" dirty="0">
                          <a:latin typeface="PMingLiU"/>
                          <a:cs typeface="PMingLiU"/>
                        </a:rPr>
                        <a:t>～</a:t>
                      </a:r>
                      <a:r>
                        <a:rPr sz="1200" dirty="0">
                          <a:latin typeface="Calibri"/>
                          <a:cs typeface="Calibri"/>
                        </a:rPr>
                        <a:t>12</a:t>
                      </a:r>
                      <a:r>
                        <a:rPr sz="1200" dirty="0">
                          <a:latin typeface="PMingLiU"/>
                          <a:cs typeface="PMingLiU"/>
                        </a:rPr>
                        <a:t>：</a:t>
                      </a:r>
                      <a:r>
                        <a:rPr sz="1200" dirty="0">
                          <a:latin typeface="Calibri"/>
                          <a:cs typeface="Calibri"/>
                        </a:rPr>
                        <a:t>10</a:t>
                      </a:r>
                      <a:endParaRPr sz="1200">
                        <a:latin typeface="Calibri"/>
                        <a:cs typeface="Calibri"/>
                      </a:endParaRPr>
                    </a:p>
                    <a:p>
                      <a:pPr marL="62230">
                        <a:lnSpc>
                          <a:spcPct val="100000"/>
                        </a:lnSpc>
                      </a:pPr>
                      <a:r>
                        <a:rPr sz="1200" dirty="0">
                          <a:latin typeface="Calibri"/>
                          <a:cs typeface="Calibri"/>
                        </a:rPr>
                        <a:t>16</a:t>
                      </a:r>
                      <a:r>
                        <a:rPr sz="1200" dirty="0">
                          <a:latin typeface="PMingLiU"/>
                          <a:cs typeface="PMingLiU"/>
                        </a:rPr>
                        <a:t>：</a:t>
                      </a:r>
                      <a:r>
                        <a:rPr sz="1200" dirty="0">
                          <a:latin typeface="Calibri"/>
                          <a:cs typeface="Calibri"/>
                        </a:rPr>
                        <a:t>10</a:t>
                      </a:r>
                      <a:r>
                        <a:rPr sz="1200" dirty="0">
                          <a:latin typeface="PMingLiU"/>
                          <a:cs typeface="PMingLiU"/>
                        </a:rPr>
                        <a:t>～</a:t>
                      </a:r>
                      <a:r>
                        <a:rPr sz="1200" dirty="0">
                          <a:latin typeface="Calibri"/>
                          <a:cs typeface="Calibri"/>
                        </a:rPr>
                        <a:t>16</a:t>
                      </a:r>
                      <a:r>
                        <a:rPr sz="1200" dirty="0">
                          <a:latin typeface="PMingLiU"/>
                          <a:cs typeface="PMingLiU"/>
                        </a:rPr>
                        <a:t>：</a:t>
                      </a:r>
                      <a:r>
                        <a:rPr sz="1200" dirty="0">
                          <a:latin typeface="Calibri"/>
                          <a:cs typeface="Calibri"/>
                        </a:rPr>
                        <a:t>40</a:t>
                      </a:r>
                      <a:endParaRPr sz="1200">
                        <a:latin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62230">
                        <a:lnSpc>
                          <a:spcPts val="1330"/>
                        </a:lnSpc>
                      </a:pPr>
                      <a:r>
                        <a:rPr sz="1200" dirty="0">
                          <a:latin typeface="Calibri"/>
                          <a:cs typeface="Calibri"/>
                        </a:rPr>
                        <a:t>30</a:t>
                      </a:r>
                      <a:endParaRPr sz="1200">
                        <a:latin typeface="Calibri"/>
                        <a:cs typeface="Calibri"/>
                      </a:endParaRPr>
                    </a:p>
                    <a:p>
                      <a:pPr marL="62230">
                        <a:lnSpc>
                          <a:spcPct val="100000"/>
                        </a:lnSpc>
                      </a:pPr>
                      <a:r>
                        <a:rPr sz="1200" dirty="0">
                          <a:latin typeface="PMingLiU"/>
                          <a:cs typeface="PMingLiU"/>
                        </a:rPr>
                        <a:t>分</a:t>
                      </a:r>
                      <a:endParaRPr sz="12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62865">
                        <a:lnSpc>
                          <a:spcPct val="100000"/>
                        </a:lnSpc>
                        <a:spcBef>
                          <a:spcPts val="610"/>
                        </a:spcBef>
                      </a:pPr>
                      <a:r>
                        <a:rPr sz="1200" dirty="0">
                          <a:latin typeface="PMingLiU"/>
                          <a:cs typeface="PMingLiU"/>
                        </a:rPr>
                        <a:t>委員討論並填寫意見</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endParaRPr sz="1200" dirty="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r>
              <a:tr h="339551">
                <a:tc>
                  <a:txBody>
                    <a:bodyPr/>
                    <a:lstStyle/>
                    <a:p>
                      <a:pPr algn="ctr">
                        <a:lnSpc>
                          <a:spcPct val="100000"/>
                        </a:lnSpc>
                        <a:spcBef>
                          <a:spcPts val="480"/>
                        </a:spcBef>
                        <a:tabLst>
                          <a:tab pos="336550" algn="l"/>
                        </a:tabLst>
                      </a:pPr>
                      <a:r>
                        <a:rPr sz="1400" b="1" dirty="0">
                          <a:latin typeface="Microsoft YaHei"/>
                          <a:cs typeface="Microsoft YaHei"/>
                        </a:rPr>
                        <a:t>離	校</a:t>
                      </a:r>
                      <a:endParaRPr sz="1400" dirty="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62230">
                        <a:lnSpc>
                          <a:spcPts val="1330"/>
                        </a:lnSpc>
                      </a:pPr>
                      <a:r>
                        <a:rPr sz="1200" dirty="0">
                          <a:latin typeface="Calibri"/>
                          <a:cs typeface="Calibri"/>
                        </a:rPr>
                        <a:t>12</a:t>
                      </a:r>
                      <a:r>
                        <a:rPr sz="1200" dirty="0">
                          <a:latin typeface="PMingLiU"/>
                          <a:cs typeface="PMingLiU"/>
                        </a:rPr>
                        <a:t>：</a:t>
                      </a:r>
                      <a:r>
                        <a:rPr sz="1200" dirty="0">
                          <a:latin typeface="Calibri"/>
                          <a:cs typeface="Calibri"/>
                        </a:rPr>
                        <a:t>10</a:t>
                      </a:r>
                    </a:p>
                    <a:p>
                      <a:pPr marL="62230">
                        <a:lnSpc>
                          <a:spcPct val="100000"/>
                        </a:lnSpc>
                      </a:pPr>
                      <a:r>
                        <a:rPr sz="1200" dirty="0">
                          <a:latin typeface="Calibri"/>
                          <a:cs typeface="Calibri"/>
                        </a:rPr>
                        <a:t>16</a:t>
                      </a:r>
                      <a:r>
                        <a:rPr sz="1200" dirty="0">
                          <a:latin typeface="PMingLiU"/>
                          <a:cs typeface="PMingLiU"/>
                        </a:rPr>
                        <a:t>：</a:t>
                      </a:r>
                      <a:r>
                        <a:rPr sz="1200" dirty="0">
                          <a:latin typeface="Calibri"/>
                          <a:cs typeface="Calibri"/>
                        </a:rPr>
                        <a:t>40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endParaRPr sz="120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213360">
                        <a:lnSpc>
                          <a:spcPct val="100000"/>
                        </a:lnSpc>
                        <a:spcBef>
                          <a:spcPts val="610"/>
                        </a:spcBef>
                      </a:pPr>
                      <a:r>
                        <a:rPr sz="1200" dirty="0">
                          <a:latin typeface="PMingLiU"/>
                          <a:cs typeface="PMingLiU"/>
                        </a:rPr>
                        <a:t>諮詢輔導委員賦歸</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endParaRPr sz="1200" dirty="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r>
            </a:tbl>
          </a:graphicData>
        </a:graphic>
      </p:graphicFrame>
      <p:sp>
        <p:nvSpPr>
          <p:cNvPr id="5" name="投影片編號版面配置區 4"/>
          <p:cNvSpPr>
            <a:spLocks noGrp="1"/>
          </p:cNvSpPr>
          <p:nvPr>
            <p:ph type="sldNum" sz="quarter" idx="7"/>
          </p:nvPr>
        </p:nvSpPr>
        <p:spPr/>
        <p:txBody>
          <a:bodyPr/>
          <a:lstStyle/>
          <a:p>
            <a:fld id="{B6F15528-21DE-4FAA-801E-634DDDAF4B2B}" type="slidenum">
              <a:rPr lang="en-US" altLang="zh-TW" smtClean="0">
                <a:solidFill>
                  <a:prstClr val="black">
                    <a:tint val="75000"/>
                  </a:prstClr>
                </a:solidFill>
              </a:rPr>
              <a:pPr/>
              <a:t>71</a:t>
            </a:fld>
            <a:endParaRPr lang="en-US" altLang="zh-TW">
              <a:solidFill>
                <a:prstClr val="black">
                  <a:tint val="75000"/>
                </a:prstClr>
              </a:solidFill>
            </a:endParaRPr>
          </a:p>
        </p:txBody>
      </p:sp>
    </p:spTree>
    <p:extLst>
      <p:ext uri="{BB962C8B-B14F-4D97-AF65-F5344CB8AC3E}">
        <p14:creationId xmlns:p14="http://schemas.microsoft.com/office/powerpoint/2010/main" val="22787778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83129" y="223520"/>
            <a:ext cx="4926330" cy="854075"/>
          </a:xfrm>
          <a:prstGeom prst="rect">
            <a:avLst/>
          </a:prstGeom>
        </p:spPr>
        <p:txBody>
          <a:bodyPr vert="horz" wrap="square" lIns="0" tIns="0" rIns="0" bIns="0" rtlCol="0">
            <a:spAutoFit/>
          </a:bodyPr>
          <a:lstStyle/>
          <a:p>
            <a:pPr algn="ctr">
              <a:lnSpc>
                <a:spcPct val="100000"/>
              </a:lnSpc>
            </a:pPr>
            <a:r>
              <a:rPr sz="2800" b="1" spc="-5" dirty="0">
                <a:solidFill>
                  <a:srgbClr val="00AF50"/>
                </a:solidFill>
                <a:latin typeface="Microsoft JhengHei"/>
                <a:cs typeface="Microsoft JhengHei"/>
              </a:rPr>
              <a:t>10</a:t>
            </a:r>
            <a:r>
              <a:rPr sz="2800" b="1" spc="-10" dirty="0">
                <a:solidFill>
                  <a:srgbClr val="00AF50"/>
                </a:solidFill>
                <a:latin typeface="Microsoft JhengHei"/>
                <a:cs typeface="Microsoft JhengHei"/>
              </a:rPr>
              <a:t>5</a:t>
            </a:r>
            <a:r>
              <a:rPr sz="2800" b="1" spc="-5" dirty="0">
                <a:solidFill>
                  <a:srgbClr val="00AF50"/>
                </a:solidFill>
                <a:latin typeface="Microsoft JhengHei"/>
                <a:cs typeface="Microsoft JhengHei"/>
              </a:rPr>
              <a:t>學年度高中優質化輔助方案</a:t>
            </a:r>
            <a:endParaRPr sz="2800">
              <a:latin typeface="Microsoft JhengHei"/>
              <a:cs typeface="Microsoft JhengHei"/>
            </a:endParaRPr>
          </a:p>
          <a:p>
            <a:pPr algn="ctr">
              <a:lnSpc>
                <a:spcPct val="100000"/>
              </a:lnSpc>
            </a:pPr>
            <a:r>
              <a:rPr sz="2800" b="1" spc="-5" dirty="0">
                <a:solidFill>
                  <a:srgbClr val="00AF50"/>
                </a:solidFill>
                <a:latin typeface="Microsoft JhengHei"/>
                <a:cs typeface="Microsoft JhengHei"/>
              </a:rPr>
              <a:t>專家輔導學校紀錄表</a:t>
            </a:r>
            <a:r>
              <a:rPr sz="2800" b="1" spc="-55" dirty="0">
                <a:solidFill>
                  <a:srgbClr val="00AF50"/>
                </a:solidFill>
                <a:latin typeface="Microsoft JhengHei"/>
                <a:cs typeface="Microsoft JhengHei"/>
              </a:rPr>
              <a:t> </a:t>
            </a:r>
            <a:r>
              <a:rPr sz="2800" b="1" spc="-5" dirty="0">
                <a:solidFill>
                  <a:srgbClr val="00AF50"/>
                </a:solidFill>
                <a:latin typeface="Microsoft JhengHei"/>
                <a:cs typeface="Microsoft JhengHei"/>
              </a:rPr>
              <a:t>(表z-1)</a:t>
            </a:r>
            <a:endParaRPr sz="2800">
              <a:latin typeface="Microsoft JhengHei"/>
              <a:cs typeface="Microsoft JhengHei"/>
            </a:endParaRPr>
          </a:p>
        </p:txBody>
      </p:sp>
      <p:sp>
        <p:nvSpPr>
          <p:cNvPr id="3" name="object 3"/>
          <p:cNvSpPr txBox="1"/>
          <p:nvPr/>
        </p:nvSpPr>
        <p:spPr>
          <a:xfrm>
            <a:off x="330200" y="1232153"/>
            <a:ext cx="8561705" cy="213360"/>
          </a:xfrm>
          <a:prstGeom prst="rect">
            <a:avLst/>
          </a:prstGeom>
        </p:spPr>
        <p:txBody>
          <a:bodyPr vert="horz" wrap="square" lIns="0" tIns="0" rIns="0" bIns="0" rtlCol="0">
            <a:spAutoFit/>
          </a:bodyPr>
          <a:lstStyle/>
          <a:p>
            <a:pPr marL="12700">
              <a:tabLst>
                <a:tab pos="2725420" algn="l"/>
                <a:tab pos="4992370" algn="l"/>
                <a:tab pos="6324600" algn="l"/>
                <a:tab pos="6458585" algn="l"/>
                <a:tab pos="7569834" algn="l"/>
                <a:tab pos="7970520" algn="l"/>
                <a:tab pos="8369934" algn="l"/>
              </a:tabLst>
            </a:pPr>
            <a:r>
              <a:rPr sz="1400" b="1" spc="10" dirty="0">
                <a:solidFill>
                  <a:srgbClr val="0D0D0D"/>
                </a:solidFill>
                <a:latin typeface="Microsoft YaHei"/>
                <a:cs typeface="Microsoft YaHei"/>
              </a:rPr>
              <a:t>學校</a:t>
            </a:r>
            <a:r>
              <a:rPr sz="1400" b="1" dirty="0">
                <a:solidFill>
                  <a:srgbClr val="0D0D0D"/>
                </a:solidFill>
                <a:latin typeface="Microsoft YaHei"/>
                <a:cs typeface="Microsoft YaHei"/>
              </a:rPr>
              <a:t>名稱</a:t>
            </a:r>
            <a:r>
              <a:rPr sz="1400" b="1" spc="-10" dirty="0">
                <a:solidFill>
                  <a:srgbClr val="0D0D0D"/>
                </a:solidFill>
                <a:latin typeface="Microsoft YaHei"/>
                <a:cs typeface="Microsoft YaHei"/>
              </a:rPr>
              <a:t>：</a:t>
            </a:r>
            <a:r>
              <a:rPr sz="1400" b="1" u="sng" dirty="0">
                <a:solidFill>
                  <a:srgbClr val="0D0D0D"/>
                </a:solidFill>
                <a:latin typeface="Times New Roman"/>
                <a:cs typeface="Times New Roman"/>
              </a:rPr>
              <a:t> 	</a:t>
            </a:r>
            <a:r>
              <a:rPr sz="1400" b="1" dirty="0">
                <a:solidFill>
                  <a:srgbClr val="0D0D0D"/>
                </a:solidFill>
                <a:latin typeface="Times New Roman"/>
                <a:cs typeface="Times New Roman"/>
              </a:rPr>
              <a:t> </a:t>
            </a:r>
            <a:r>
              <a:rPr sz="1400" b="1" spc="-5" dirty="0">
                <a:solidFill>
                  <a:srgbClr val="0D0D0D"/>
                </a:solidFill>
                <a:latin typeface="Times New Roman"/>
                <a:cs typeface="Times New Roman"/>
              </a:rPr>
              <a:t> </a:t>
            </a:r>
            <a:r>
              <a:rPr sz="1400" b="1" spc="10" dirty="0">
                <a:solidFill>
                  <a:srgbClr val="0D0D0D"/>
                </a:solidFill>
                <a:latin typeface="Microsoft YaHei"/>
                <a:cs typeface="Microsoft YaHei"/>
              </a:rPr>
              <a:t>輔導</a:t>
            </a:r>
            <a:r>
              <a:rPr sz="1400" b="1" dirty="0">
                <a:solidFill>
                  <a:srgbClr val="0D0D0D"/>
                </a:solidFill>
                <a:latin typeface="Microsoft YaHei"/>
                <a:cs typeface="Microsoft YaHei"/>
              </a:rPr>
              <a:t>委</a:t>
            </a:r>
            <a:r>
              <a:rPr sz="1400" b="1" spc="-15" dirty="0">
                <a:solidFill>
                  <a:srgbClr val="0D0D0D"/>
                </a:solidFill>
                <a:latin typeface="Microsoft YaHei"/>
                <a:cs typeface="Microsoft YaHei"/>
              </a:rPr>
              <a:t>員</a:t>
            </a:r>
            <a:r>
              <a:rPr sz="1400" b="1" dirty="0">
                <a:solidFill>
                  <a:srgbClr val="0D0D0D"/>
                </a:solidFill>
                <a:latin typeface="Microsoft YaHei"/>
                <a:cs typeface="Microsoft YaHei"/>
              </a:rPr>
              <a:t>：</a:t>
            </a:r>
            <a:r>
              <a:rPr sz="1400" b="1" u="sng" dirty="0">
                <a:solidFill>
                  <a:srgbClr val="0D0D0D"/>
                </a:solidFill>
                <a:latin typeface="Times New Roman"/>
                <a:cs typeface="Times New Roman"/>
              </a:rPr>
              <a:t> 	</a:t>
            </a:r>
            <a:r>
              <a:rPr sz="1400" b="1" spc="-10" dirty="0">
                <a:solidFill>
                  <a:srgbClr val="0D0D0D"/>
                </a:solidFill>
                <a:latin typeface="Times New Roman"/>
                <a:cs typeface="Times New Roman"/>
              </a:rPr>
              <a:t> </a:t>
            </a:r>
            <a:r>
              <a:rPr sz="1400" b="1" u="sng" dirty="0">
                <a:solidFill>
                  <a:srgbClr val="0D0D0D"/>
                </a:solidFill>
                <a:latin typeface="Times New Roman"/>
                <a:cs typeface="Times New Roman"/>
              </a:rPr>
              <a:t> 	</a:t>
            </a:r>
            <a:r>
              <a:rPr sz="1400" b="1" dirty="0">
                <a:solidFill>
                  <a:srgbClr val="0D0D0D"/>
                </a:solidFill>
                <a:latin typeface="Times New Roman"/>
                <a:cs typeface="Times New Roman"/>
              </a:rPr>
              <a:t>	</a:t>
            </a:r>
            <a:r>
              <a:rPr sz="1400" b="1" spc="10" dirty="0">
                <a:solidFill>
                  <a:srgbClr val="0D0D0D"/>
                </a:solidFill>
                <a:latin typeface="Microsoft YaHei"/>
                <a:cs typeface="Microsoft YaHei"/>
              </a:rPr>
              <a:t>輔導</a:t>
            </a:r>
            <a:r>
              <a:rPr sz="1400" b="1" dirty="0">
                <a:solidFill>
                  <a:srgbClr val="0D0D0D"/>
                </a:solidFill>
                <a:latin typeface="Microsoft YaHei"/>
                <a:cs typeface="Microsoft YaHei"/>
              </a:rPr>
              <a:t>日期：	年	月	日</a:t>
            </a:r>
            <a:endParaRPr sz="1400">
              <a:solidFill>
                <a:prstClr val="black"/>
              </a:solidFill>
              <a:latin typeface="Microsoft YaHei"/>
              <a:cs typeface="Microsoft YaHei"/>
            </a:endParaRPr>
          </a:p>
        </p:txBody>
      </p:sp>
      <p:graphicFrame>
        <p:nvGraphicFramePr>
          <p:cNvPr id="4" name="object 4"/>
          <p:cNvGraphicFramePr>
            <a:graphicFrameLocks noGrp="1"/>
          </p:cNvGraphicFramePr>
          <p:nvPr/>
        </p:nvGraphicFramePr>
        <p:xfrm>
          <a:off x="382578" y="1576785"/>
          <a:ext cx="8399364" cy="4640175"/>
        </p:xfrm>
        <a:graphic>
          <a:graphicData uri="http://schemas.openxmlformats.org/drawingml/2006/table">
            <a:tbl>
              <a:tblPr firstRow="1" bandRow="1">
                <a:tableStyleId>{2D5ABB26-0587-4C30-8999-92F81FD0307C}</a:tableStyleId>
              </a:tblPr>
              <a:tblGrid>
                <a:gridCol w="235219"/>
                <a:gridCol w="2433485"/>
                <a:gridCol w="1962491"/>
                <a:gridCol w="1963488"/>
                <a:gridCol w="1804681"/>
              </a:tblGrid>
              <a:tr h="431324">
                <a:tc gridSpan="2">
                  <a:txBody>
                    <a:bodyPr/>
                    <a:lstStyle/>
                    <a:p>
                      <a:pPr algn="ctr">
                        <a:lnSpc>
                          <a:spcPct val="100000"/>
                        </a:lnSpc>
                        <a:spcBef>
                          <a:spcPts val="745"/>
                        </a:spcBef>
                      </a:pPr>
                      <a:r>
                        <a:rPr sz="1250" spc="-30" dirty="0">
                          <a:solidFill>
                            <a:srgbClr val="0D0D0D"/>
                          </a:solidFill>
                          <a:latin typeface="PMingLiU"/>
                          <a:cs typeface="PMingLiU"/>
                        </a:rPr>
                        <a:t>輔導項目</a:t>
                      </a:r>
                      <a:endParaRPr sz="1250" dirty="0">
                        <a:latin typeface="PMingLiU"/>
                        <a:cs typeface="PMingLiU"/>
                      </a:endParaRPr>
                    </a:p>
                  </a:txBody>
                  <a:tcPr marL="0" marR="0" marT="0" marB="0">
                    <a:lnL w="16057">
                      <a:solidFill>
                        <a:srgbClr val="000000"/>
                      </a:solidFill>
                      <a:prstDash val="solid"/>
                    </a:lnL>
                    <a:lnR w="13400">
                      <a:solidFill>
                        <a:srgbClr val="000000"/>
                      </a:solidFill>
                      <a:prstDash val="solid"/>
                    </a:lnR>
                    <a:lnT w="16519">
                      <a:solidFill>
                        <a:srgbClr val="000000"/>
                      </a:solidFill>
                      <a:prstDash val="solid"/>
                    </a:lnT>
                    <a:lnB w="16519">
                      <a:solidFill>
                        <a:srgbClr val="000000"/>
                      </a:solidFill>
                      <a:prstDash val="solid"/>
                    </a:lnB>
                    <a:solidFill>
                      <a:srgbClr val="D0CECE"/>
                    </a:solidFill>
                  </a:tcPr>
                </a:tc>
                <a:tc hMerge="1">
                  <a:txBody>
                    <a:bodyPr/>
                    <a:lstStyle/>
                    <a:p>
                      <a:endParaRPr/>
                    </a:p>
                  </a:txBody>
                  <a:tcPr marL="0" marR="0" marT="0" marB="0"/>
                </a:tc>
                <a:tc>
                  <a:txBody>
                    <a:bodyPr/>
                    <a:lstStyle/>
                    <a:p>
                      <a:pPr marL="276225">
                        <a:lnSpc>
                          <a:spcPct val="100000"/>
                        </a:lnSpc>
                        <a:spcBef>
                          <a:spcPts val="745"/>
                        </a:spcBef>
                      </a:pPr>
                      <a:r>
                        <a:rPr sz="1250" spc="-35" dirty="0">
                          <a:solidFill>
                            <a:srgbClr val="0D0D0D"/>
                          </a:solidFill>
                          <a:latin typeface="PMingLiU"/>
                          <a:cs typeface="PMingLiU"/>
                        </a:rPr>
                        <a:t>需協助與解決之疑難</a:t>
                      </a:r>
                      <a:endParaRPr sz="1250">
                        <a:latin typeface="PMingLiU"/>
                        <a:cs typeface="PMingLiU"/>
                      </a:endParaRPr>
                    </a:p>
                  </a:txBody>
                  <a:tcPr marL="0" marR="0" marT="0" marB="0">
                    <a:lnL w="13400">
                      <a:solidFill>
                        <a:srgbClr val="000000"/>
                      </a:solidFill>
                      <a:prstDash val="solid"/>
                    </a:lnL>
                    <a:lnR w="5315">
                      <a:solidFill>
                        <a:srgbClr val="000000"/>
                      </a:solidFill>
                      <a:prstDash val="solid"/>
                    </a:lnR>
                    <a:lnT w="16519">
                      <a:solidFill>
                        <a:srgbClr val="000000"/>
                      </a:solidFill>
                      <a:prstDash val="solid"/>
                    </a:lnT>
                    <a:lnB w="16519">
                      <a:solidFill>
                        <a:srgbClr val="000000"/>
                      </a:solidFill>
                      <a:prstDash val="solid"/>
                    </a:lnB>
                    <a:solidFill>
                      <a:srgbClr val="D0CECE"/>
                    </a:solidFill>
                  </a:tcPr>
                </a:tc>
                <a:tc>
                  <a:txBody>
                    <a:bodyPr/>
                    <a:lstStyle/>
                    <a:p>
                      <a:pPr marL="203200">
                        <a:lnSpc>
                          <a:spcPct val="100000"/>
                        </a:lnSpc>
                        <a:spcBef>
                          <a:spcPts val="745"/>
                        </a:spcBef>
                      </a:pPr>
                      <a:r>
                        <a:rPr sz="1250" spc="-30" dirty="0">
                          <a:solidFill>
                            <a:srgbClr val="0D0D0D"/>
                          </a:solidFill>
                          <a:latin typeface="PMingLiU"/>
                          <a:cs typeface="PMingLiU"/>
                        </a:rPr>
                        <a:t>委員意見與建議</a:t>
                      </a:r>
                      <a:r>
                        <a:rPr sz="1250" spc="-30" dirty="0">
                          <a:solidFill>
                            <a:srgbClr val="FF0000"/>
                          </a:solidFill>
                          <a:latin typeface="MingLiU-ExtB"/>
                          <a:cs typeface="MingLiU-ExtB"/>
                        </a:rPr>
                        <a:t>(</a:t>
                      </a:r>
                      <a:r>
                        <a:rPr sz="1250" spc="-30" dirty="0">
                          <a:solidFill>
                            <a:srgbClr val="FF0000"/>
                          </a:solidFill>
                          <a:latin typeface="PMingLiU"/>
                          <a:cs typeface="PMingLiU"/>
                        </a:rPr>
                        <a:t>簡要</a:t>
                      </a:r>
                      <a:r>
                        <a:rPr sz="1250" spc="-30" dirty="0">
                          <a:solidFill>
                            <a:srgbClr val="FF0000"/>
                          </a:solidFill>
                          <a:latin typeface="MingLiU-ExtB"/>
                          <a:cs typeface="MingLiU-ExtB"/>
                        </a:rPr>
                        <a:t>)</a:t>
                      </a:r>
                      <a:endParaRPr sz="1250">
                        <a:latin typeface="MingLiU-ExtB"/>
                        <a:cs typeface="MingLiU-ExtB"/>
                      </a:endParaRPr>
                    </a:p>
                  </a:txBody>
                  <a:tcPr marL="0" marR="0" marT="0" marB="0">
                    <a:lnL w="5315">
                      <a:solidFill>
                        <a:srgbClr val="000000"/>
                      </a:solidFill>
                      <a:prstDash val="solid"/>
                    </a:lnL>
                    <a:lnR w="47952">
                      <a:solidFill>
                        <a:srgbClr val="000000"/>
                      </a:solidFill>
                      <a:prstDash val="solid"/>
                    </a:lnR>
                    <a:lnT w="16519">
                      <a:solidFill>
                        <a:srgbClr val="000000"/>
                      </a:solidFill>
                      <a:prstDash val="solid"/>
                    </a:lnT>
                    <a:lnB w="16519">
                      <a:solidFill>
                        <a:srgbClr val="000000"/>
                      </a:solidFill>
                      <a:prstDash val="solid"/>
                    </a:lnB>
                    <a:solidFill>
                      <a:srgbClr val="D0CECE"/>
                    </a:solidFill>
                  </a:tcPr>
                </a:tc>
                <a:tc>
                  <a:txBody>
                    <a:bodyPr/>
                    <a:lstStyle/>
                    <a:p>
                      <a:pPr marL="2540" algn="ctr">
                        <a:lnSpc>
                          <a:spcPts val="1440"/>
                        </a:lnSpc>
                      </a:pPr>
                      <a:r>
                        <a:rPr sz="1250" spc="-30" dirty="0">
                          <a:solidFill>
                            <a:srgbClr val="0D0D0D"/>
                          </a:solidFill>
                          <a:latin typeface="PMingLiU"/>
                          <a:cs typeface="PMingLiU"/>
                        </a:rPr>
                        <a:t>學校改進策略或</a:t>
                      </a:r>
                      <a:endParaRPr sz="1250">
                        <a:latin typeface="PMingLiU"/>
                        <a:cs typeface="PMingLiU"/>
                      </a:endParaRPr>
                    </a:p>
                    <a:p>
                      <a:pPr marL="1270" algn="ctr">
                        <a:lnSpc>
                          <a:spcPct val="100000"/>
                        </a:lnSpc>
                        <a:spcBef>
                          <a:spcPts val="125"/>
                        </a:spcBef>
                      </a:pPr>
                      <a:r>
                        <a:rPr sz="1250" spc="-30" dirty="0">
                          <a:solidFill>
                            <a:srgbClr val="0D0D0D"/>
                          </a:solidFill>
                          <a:latin typeface="PMingLiU"/>
                          <a:cs typeface="PMingLiU"/>
                        </a:rPr>
                        <a:t>修正情形說明</a:t>
                      </a:r>
                      <a:endParaRPr sz="1250">
                        <a:latin typeface="PMingLiU"/>
                        <a:cs typeface="PMingLiU"/>
                      </a:endParaRPr>
                    </a:p>
                  </a:txBody>
                  <a:tcPr marL="0" marR="0" marT="0" marB="0">
                    <a:lnL w="47952">
                      <a:solidFill>
                        <a:srgbClr val="000000"/>
                      </a:solidFill>
                      <a:prstDash val="solid"/>
                    </a:lnL>
                    <a:lnR w="16057">
                      <a:solidFill>
                        <a:srgbClr val="000000"/>
                      </a:solidFill>
                      <a:prstDash val="solid"/>
                    </a:lnR>
                    <a:lnT w="16519">
                      <a:solidFill>
                        <a:srgbClr val="000000"/>
                      </a:solidFill>
                      <a:prstDash val="solid"/>
                    </a:lnT>
                    <a:lnB w="16519">
                      <a:solidFill>
                        <a:srgbClr val="000000"/>
                      </a:solidFill>
                      <a:prstDash val="solid"/>
                    </a:lnB>
                    <a:solidFill>
                      <a:srgbClr val="D0CECE"/>
                    </a:solidFill>
                  </a:tcPr>
                </a:tc>
              </a:tr>
              <a:tr h="532149">
                <a:tc gridSpan="2">
                  <a:txBody>
                    <a:bodyPr/>
                    <a:lstStyle/>
                    <a:p>
                      <a:pPr>
                        <a:lnSpc>
                          <a:spcPct val="100000"/>
                        </a:lnSpc>
                        <a:spcBef>
                          <a:spcPts val="45"/>
                        </a:spcBef>
                      </a:pPr>
                      <a:endParaRPr sz="950">
                        <a:latin typeface="Times New Roman"/>
                        <a:cs typeface="Times New Roman"/>
                      </a:endParaRPr>
                    </a:p>
                    <a:p>
                      <a:pPr marL="7620">
                        <a:lnSpc>
                          <a:spcPct val="100000"/>
                        </a:lnSpc>
                      </a:pPr>
                      <a:r>
                        <a:rPr sz="1250" spc="-30" dirty="0">
                          <a:solidFill>
                            <a:srgbClr val="0D0D0D"/>
                          </a:solidFill>
                          <a:latin typeface="PMingLiU"/>
                          <a:cs typeface="PMingLiU"/>
                        </a:rPr>
                        <a:t>一、  </a:t>
                      </a:r>
                      <a:r>
                        <a:rPr sz="1250" spc="-25" dirty="0">
                          <a:solidFill>
                            <a:srgbClr val="0D0D0D"/>
                          </a:solidFill>
                          <a:latin typeface="PMingLiU"/>
                          <a:cs typeface="PMingLiU"/>
                        </a:rPr>
                        <a:t>願景與優質化目標</a:t>
                      </a:r>
                      <a:r>
                        <a:rPr sz="1250" spc="-25" dirty="0">
                          <a:solidFill>
                            <a:srgbClr val="0D0D0D"/>
                          </a:solidFill>
                          <a:latin typeface="MingLiU-ExtB"/>
                          <a:cs typeface="MingLiU-ExtB"/>
                        </a:rPr>
                        <a:t>&amp;</a:t>
                      </a:r>
                      <a:r>
                        <a:rPr sz="1250" spc="-25" dirty="0">
                          <a:latin typeface="MingLiU-ExtB"/>
                          <a:cs typeface="MingLiU-ExtB"/>
                        </a:rPr>
                        <a:t>SWOTS</a:t>
                      </a:r>
                      <a:r>
                        <a:rPr sz="1250" spc="-290" dirty="0">
                          <a:latin typeface="MingLiU-ExtB"/>
                          <a:cs typeface="MingLiU-ExtB"/>
                        </a:rPr>
                        <a:t> </a:t>
                      </a:r>
                      <a:r>
                        <a:rPr sz="1250" spc="-30" dirty="0">
                          <a:latin typeface="PMingLiU"/>
                          <a:cs typeface="PMingLiU"/>
                        </a:rPr>
                        <a:t>分析</a:t>
                      </a:r>
                      <a:endParaRPr sz="1250">
                        <a:latin typeface="PMingLiU"/>
                        <a:cs typeface="PMingLiU"/>
                      </a:endParaRPr>
                    </a:p>
                  </a:txBody>
                  <a:tcPr marL="0" marR="0" marT="0" marB="0">
                    <a:lnL w="16057">
                      <a:solidFill>
                        <a:srgbClr val="000000"/>
                      </a:solidFill>
                      <a:prstDash val="solid"/>
                    </a:lnL>
                    <a:lnR w="16057">
                      <a:solidFill>
                        <a:srgbClr val="000000"/>
                      </a:solidFill>
                      <a:prstDash val="solid"/>
                    </a:lnR>
                    <a:lnT w="16519">
                      <a:solidFill>
                        <a:srgbClr val="000000"/>
                      </a:solidFill>
                      <a:prstDash val="solid"/>
                    </a:lnT>
                    <a:lnB w="24721">
                      <a:solidFill>
                        <a:srgbClr val="000000"/>
                      </a:solidFill>
                      <a:prstDash val="solid"/>
                    </a:lnB>
                  </a:tcPr>
                </a:tc>
                <a:tc hMerge="1">
                  <a:txBody>
                    <a:bodyPr/>
                    <a:lstStyle/>
                    <a:p>
                      <a:endParaRPr/>
                    </a:p>
                  </a:txBody>
                  <a:tcPr marL="0" marR="0" marT="0" marB="0"/>
                </a:tc>
                <a:tc>
                  <a:txBody>
                    <a:bodyPr/>
                    <a:lstStyle/>
                    <a:p>
                      <a:endParaRPr sz="1250">
                        <a:latin typeface="PMingLiU"/>
                        <a:cs typeface="PMingLiU"/>
                      </a:endParaRPr>
                    </a:p>
                  </a:txBody>
                  <a:tcPr marL="0" marR="0" marT="0" marB="0">
                    <a:lnL w="16057">
                      <a:solidFill>
                        <a:srgbClr val="000000"/>
                      </a:solidFill>
                      <a:prstDash val="solid"/>
                    </a:lnL>
                    <a:lnR w="5315">
                      <a:solidFill>
                        <a:srgbClr val="000000"/>
                      </a:solidFill>
                      <a:prstDash val="solid"/>
                    </a:lnR>
                    <a:lnT w="16519">
                      <a:solidFill>
                        <a:srgbClr val="000000"/>
                      </a:solidFill>
                      <a:prstDash val="solid"/>
                    </a:lnT>
                    <a:lnB w="24721">
                      <a:solidFill>
                        <a:srgbClr val="000000"/>
                      </a:solidFill>
                      <a:prstDash val="solid"/>
                    </a:lnB>
                  </a:tcPr>
                </a:tc>
                <a:tc>
                  <a:txBody>
                    <a:bodyPr/>
                    <a:lstStyle/>
                    <a:p>
                      <a:endParaRPr sz="1250">
                        <a:latin typeface="PMingLiU"/>
                        <a:cs typeface="PMingLiU"/>
                      </a:endParaRPr>
                    </a:p>
                  </a:txBody>
                  <a:tcPr marL="0" marR="0" marT="0" marB="0">
                    <a:lnL w="5315">
                      <a:solidFill>
                        <a:srgbClr val="000000"/>
                      </a:solidFill>
                      <a:prstDash val="solid"/>
                    </a:lnL>
                    <a:lnR w="47952">
                      <a:solidFill>
                        <a:srgbClr val="000000"/>
                      </a:solidFill>
                      <a:prstDash val="solid"/>
                    </a:lnR>
                    <a:lnT w="16519">
                      <a:solidFill>
                        <a:srgbClr val="000000"/>
                      </a:solidFill>
                      <a:prstDash val="solid"/>
                    </a:lnT>
                    <a:lnB w="24721">
                      <a:solidFill>
                        <a:srgbClr val="000000"/>
                      </a:solidFill>
                      <a:prstDash val="solid"/>
                    </a:lnB>
                  </a:tcPr>
                </a:tc>
                <a:tc>
                  <a:txBody>
                    <a:bodyPr/>
                    <a:lstStyle/>
                    <a:p>
                      <a:endParaRPr sz="1250">
                        <a:latin typeface="PMingLiU"/>
                        <a:cs typeface="PMingLiU"/>
                      </a:endParaRPr>
                    </a:p>
                  </a:txBody>
                  <a:tcPr marL="0" marR="0" marT="0" marB="0">
                    <a:lnL w="47952">
                      <a:solidFill>
                        <a:srgbClr val="000000"/>
                      </a:solidFill>
                      <a:prstDash val="solid"/>
                    </a:lnL>
                    <a:lnR w="16057">
                      <a:solidFill>
                        <a:srgbClr val="000000"/>
                      </a:solidFill>
                      <a:prstDash val="solid"/>
                    </a:lnR>
                    <a:lnT w="16519">
                      <a:solidFill>
                        <a:srgbClr val="000000"/>
                      </a:solidFill>
                      <a:prstDash val="solid"/>
                    </a:lnT>
                    <a:lnB w="24721">
                      <a:solidFill>
                        <a:srgbClr val="000000"/>
                      </a:solidFill>
                      <a:prstDash val="solid"/>
                    </a:lnB>
                  </a:tcPr>
                </a:tc>
              </a:tr>
              <a:tr h="529073">
                <a:tc rowSpan="4">
                  <a:txBody>
                    <a:bodyPr/>
                    <a:lstStyle/>
                    <a:p>
                      <a:pPr marL="7620" algn="just">
                        <a:lnSpc>
                          <a:spcPct val="100000"/>
                        </a:lnSpc>
                        <a:spcBef>
                          <a:spcPts val="740"/>
                        </a:spcBef>
                      </a:pPr>
                      <a:r>
                        <a:rPr sz="1250" dirty="0">
                          <a:solidFill>
                            <a:srgbClr val="0D0D0D"/>
                          </a:solidFill>
                          <a:latin typeface="PMingLiU"/>
                          <a:cs typeface="PMingLiU"/>
                        </a:rPr>
                        <a:t>二</a:t>
                      </a:r>
                      <a:endParaRPr sz="1250">
                        <a:latin typeface="PMingLiU"/>
                        <a:cs typeface="PMingLiU"/>
                      </a:endParaRPr>
                    </a:p>
                    <a:p>
                      <a:pPr marL="7620" marR="53340" algn="just">
                        <a:lnSpc>
                          <a:spcPct val="108900"/>
                        </a:lnSpc>
                      </a:pPr>
                      <a:r>
                        <a:rPr sz="1250" dirty="0">
                          <a:solidFill>
                            <a:srgbClr val="0D0D0D"/>
                          </a:solidFill>
                          <a:latin typeface="PMingLiU"/>
                          <a:cs typeface="PMingLiU"/>
                        </a:rPr>
                        <a:t>、  子  計  畫  執  行  情  形</a:t>
                      </a:r>
                      <a:endParaRPr sz="1250">
                        <a:latin typeface="PMingLiU"/>
                        <a:cs typeface="PMingLiU"/>
                      </a:endParaRPr>
                    </a:p>
                  </a:txBody>
                  <a:tcPr marL="0" marR="0" marT="0" marB="0">
                    <a:lnL w="16057">
                      <a:solidFill>
                        <a:srgbClr val="000000"/>
                      </a:solidFill>
                      <a:prstDash val="solid"/>
                    </a:lnL>
                    <a:lnR w="5315">
                      <a:solidFill>
                        <a:srgbClr val="000000"/>
                      </a:solidFill>
                      <a:prstDash val="solid"/>
                    </a:lnR>
                    <a:lnT w="24721">
                      <a:solidFill>
                        <a:srgbClr val="000000"/>
                      </a:solidFill>
                      <a:prstDash val="solid"/>
                    </a:lnT>
                    <a:lnB w="16519">
                      <a:solidFill>
                        <a:srgbClr val="000000"/>
                      </a:solidFill>
                      <a:prstDash val="solid"/>
                    </a:lnB>
                  </a:tcPr>
                </a:tc>
                <a:tc>
                  <a:txBody>
                    <a:bodyPr/>
                    <a:lstStyle/>
                    <a:p>
                      <a:pPr>
                        <a:lnSpc>
                          <a:spcPct val="100000"/>
                        </a:lnSpc>
                        <a:spcBef>
                          <a:spcPts val="45"/>
                        </a:spcBef>
                      </a:pPr>
                      <a:endParaRPr sz="950">
                        <a:latin typeface="Times New Roman"/>
                        <a:cs typeface="Times New Roman"/>
                      </a:endParaRPr>
                    </a:p>
                    <a:p>
                      <a:pPr marL="13335">
                        <a:lnSpc>
                          <a:spcPct val="100000"/>
                        </a:lnSpc>
                      </a:pPr>
                      <a:r>
                        <a:rPr sz="1250" spc="-15" dirty="0">
                          <a:latin typeface="MingLiU-ExtB"/>
                          <a:cs typeface="MingLiU-ExtB"/>
                        </a:rPr>
                        <a:t>A</a:t>
                      </a:r>
                      <a:r>
                        <a:rPr sz="1250" spc="-420" dirty="0">
                          <a:latin typeface="MingLiU-ExtB"/>
                          <a:cs typeface="MingLiU-ExtB"/>
                        </a:rPr>
                        <a:t> </a:t>
                      </a:r>
                      <a:r>
                        <a:rPr sz="1250" spc="-30" dirty="0">
                          <a:latin typeface="PMingLiU"/>
                          <a:cs typeface="PMingLiU"/>
                        </a:rPr>
                        <a:t>計畫</a:t>
                      </a:r>
                      <a:endParaRPr sz="1250">
                        <a:latin typeface="PMingLiU"/>
                        <a:cs typeface="PMingLiU"/>
                      </a:endParaRPr>
                    </a:p>
                  </a:txBody>
                  <a:tcPr marL="0" marR="0" marT="0" marB="0">
                    <a:lnL w="5315">
                      <a:solidFill>
                        <a:srgbClr val="000000"/>
                      </a:solidFill>
                      <a:prstDash val="solid"/>
                    </a:lnL>
                    <a:lnR w="16057">
                      <a:solidFill>
                        <a:srgbClr val="000000"/>
                      </a:solidFill>
                      <a:prstDash val="solid"/>
                    </a:lnR>
                    <a:lnT w="24721">
                      <a:solidFill>
                        <a:srgbClr val="000000"/>
                      </a:solidFill>
                      <a:prstDash val="solid"/>
                    </a:lnT>
                    <a:lnB w="8202">
                      <a:solidFill>
                        <a:srgbClr val="000000"/>
                      </a:solidFill>
                      <a:prstDash val="solid"/>
                    </a:lnB>
                  </a:tcPr>
                </a:tc>
                <a:tc>
                  <a:txBody>
                    <a:bodyPr/>
                    <a:lstStyle/>
                    <a:p>
                      <a:endParaRPr sz="1250">
                        <a:latin typeface="PMingLiU"/>
                        <a:cs typeface="PMingLiU"/>
                      </a:endParaRPr>
                    </a:p>
                  </a:txBody>
                  <a:tcPr marL="0" marR="0" marT="0" marB="0">
                    <a:lnL w="16057">
                      <a:solidFill>
                        <a:srgbClr val="000000"/>
                      </a:solidFill>
                      <a:prstDash val="solid"/>
                    </a:lnL>
                    <a:lnR w="7309">
                      <a:solidFill>
                        <a:srgbClr val="000000"/>
                      </a:solidFill>
                      <a:prstDash val="solid"/>
                    </a:lnR>
                    <a:lnT w="24721">
                      <a:solidFill>
                        <a:srgbClr val="000000"/>
                      </a:solidFill>
                      <a:prstDash val="solid"/>
                    </a:lnT>
                    <a:lnB w="8202">
                      <a:solidFill>
                        <a:srgbClr val="000000"/>
                      </a:solidFill>
                      <a:prstDash val="solid"/>
                    </a:lnB>
                  </a:tcPr>
                </a:tc>
                <a:tc>
                  <a:txBody>
                    <a:bodyPr/>
                    <a:lstStyle/>
                    <a:p>
                      <a:endParaRPr sz="1250">
                        <a:latin typeface="PMingLiU"/>
                        <a:cs typeface="PMingLiU"/>
                      </a:endParaRPr>
                    </a:p>
                  </a:txBody>
                  <a:tcPr marL="0" marR="0" marT="0" marB="0">
                    <a:lnL w="7309">
                      <a:solidFill>
                        <a:srgbClr val="000000"/>
                      </a:solidFill>
                      <a:prstDash val="solid"/>
                    </a:lnL>
                    <a:lnR w="47952">
                      <a:solidFill>
                        <a:srgbClr val="000000"/>
                      </a:solidFill>
                      <a:prstDash val="solid"/>
                    </a:lnR>
                    <a:lnT w="24721">
                      <a:solidFill>
                        <a:srgbClr val="000000"/>
                      </a:solidFill>
                      <a:prstDash val="solid"/>
                    </a:lnT>
                    <a:lnB w="8202">
                      <a:solidFill>
                        <a:srgbClr val="000000"/>
                      </a:solidFill>
                      <a:prstDash val="solid"/>
                    </a:lnB>
                  </a:tcPr>
                </a:tc>
                <a:tc>
                  <a:txBody>
                    <a:bodyPr/>
                    <a:lstStyle/>
                    <a:p>
                      <a:endParaRPr sz="1250">
                        <a:latin typeface="PMingLiU"/>
                        <a:cs typeface="PMingLiU"/>
                      </a:endParaRPr>
                    </a:p>
                  </a:txBody>
                  <a:tcPr marL="0" marR="0" marT="0" marB="0">
                    <a:lnL w="47952">
                      <a:solidFill>
                        <a:srgbClr val="000000"/>
                      </a:solidFill>
                      <a:prstDash val="solid"/>
                    </a:lnL>
                    <a:lnR w="16057">
                      <a:solidFill>
                        <a:srgbClr val="000000"/>
                      </a:solidFill>
                      <a:prstDash val="solid"/>
                    </a:lnR>
                    <a:lnT w="24721">
                      <a:solidFill>
                        <a:srgbClr val="000000"/>
                      </a:solidFill>
                      <a:prstDash val="solid"/>
                    </a:lnT>
                    <a:lnB w="8202">
                      <a:solidFill>
                        <a:srgbClr val="000000"/>
                      </a:solidFill>
                      <a:prstDash val="solid"/>
                    </a:lnB>
                  </a:tcPr>
                </a:tc>
              </a:tr>
              <a:tr h="518136">
                <a:tc vMerge="1">
                  <a:txBody>
                    <a:bodyPr/>
                    <a:lstStyle/>
                    <a:p>
                      <a:endParaRPr/>
                    </a:p>
                  </a:txBody>
                  <a:tcPr marL="0" marR="0" marT="0" marB="0">
                    <a:lnL w="16057">
                      <a:solidFill>
                        <a:srgbClr val="000000"/>
                      </a:solidFill>
                      <a:prstDash val="solid"/>
                    </a:lnL>
                    <a:lnR w="5315">
                      <a:solidFill>
                        <a:srgbClr val="000000"/>
                      </a:solidFill>
                      <a:prstDash val="solid"/>
                    </a:lnR>
                    <a:lnT w="24721">
                      <a:solidFill>
                        <a:srgbClr val="000000"/>
                      </a:solidFill>
                      <a:prstDash val="solid"/>
                    </a:lnT>
                    <a:lnB w="16519">
                      <a:solidFill>
                        <a:srgbClr val="000000"/>
                      </a:solidFill>
                      <a:prstDash val="solid"/>
                    </a:lnB>
                  </a:tcPr>
                </a:tc>
                <a:tc>
                  <a:txBody>
                    <a:bodyPr/>
                    <a:lstStyle/>
                    <a:p>
                      <a:pPr>
                        <a:lnSpc>
                          <a:spcPct val="100000"/>
                        </a:lnSpc>
                        <a:spcBef>
                          <a:spcPts val="35"/>
                        </a:spcBef>
                      </a:pPr>
                      <a:endParaRPr sz="950">
                        <a:latin typeface="Times New Roman"/>
                        <a:cs typeface="Times New Roman"/>
                      </a:endParaRPr>
                    </a:p>
                    <a:p>
                      <a:pPr marL="13335">
                        <a:lnSpc>
                          <a:spcPct val="100000"/>
                        </a:lnSpc>
                      </a:pPr>
                      <a:r>
                        <a:rPr sz="1250" spc="-15" dirty="0">
                          <a:latin typeface="MingLiU-ExtB"/>
                          <a:cs typeface="MingLiU-ExtB"/>
                        </a:rPr>
                        <a:t>B</a:t>
                      </a:r>
                      <a:r>
                        <a:rPr sz="1250" spc="-420" dirty="0">
                          <a:latin typeface="MingLiU-ExtB"/>
                          <a:cs typeface="MingLiU-ExtB"/>
                        </a:rPr>
                        <a:t> </a:t>
                      </a:r>
                      <a:r>
                        <a:rPr sz="1250" spc="-30" dirty="0">
                          <a:latin typeface="PMingLiU"/>
                          <a:cs typeface="PMingLiU"/>
                        </a:rPr>
                        <a:t>計畫</a:t>
                      </a:r>
                      <a:endParaRPr sz="1250">
                        <a:latin typeface="PMingLiU"/>
                        <a:cs typeface="PMingLiU"/>
                      </a:endParaRPr>
                    </a:p>
                  </a:txBody>
                  <a:tcPr marL="0" marR="0" marT="0" marB="0">
                    <a:lnL w="5315">
                      <a:solidFill>
                        <a:srgbClr val="000000"/>
                      </a:solidFill>
                      <a:prstDash val="solid"/>
                    </a:lnL>
                    <a:lnR w="16057">
                      <a:solidFill>
                        <a:srgbClr val="000000"/>
                      </a:solidFill>
                      <a:prstDash val="solid"/>
                    </a:lnR>
                    <a:lnT w="8202">
                      <a:solidFill>
                        <a:srgbClr val="000000"/>
                      </a:solidFill>
                      <a:prstDash val="solid"/>
                    </a:lnT>
                    <a:lnB w="5468">
                      <a:solidFill>
                        <a:srgbClr val="000000"/>
                      </a:solidFill>
                      <a:prstDash val="solid"/>
                    </a:lnB>
                  </a:tcPr>
                </a:tc>
                <a:tc>
                  <a:txBody>
                    <a:bodyPr/>
                    <a:lstStyle/>
                    <a:p>
                      <a:endParaRPr sz="1250">
                        <a:latin typeface="PMingLiU"/>
                        <a:cs typeface="PMingLiU"/>
                      </a:endParaRPr>
                    </a:p>
                  </a:txBody>
                  <a:tcPr marL="0" marR="0" marT="0" marB="0">
                    <a:lnL w="16057">
                      <a:solidFill>
                        <a:srgbClr val="000000"/>
                      </a:solidFill>
                      <a:prstDash val="solid"/>
                    </a:lnL>
                    <a:lnR w="5315">
                      <a:solidFill>
                        <a:srgbClr val="000000"/>
                      </a:solidFill>
                      <a:prstDash val="solid"/>
                    </a:lnR>
                    <a:lnT w="8202">
                      <a:solidFill>
                        <a:srgbClr val="000000"/>
                      </a:solidFill>
                      <a:prstDash val="solid"/>
                    </a:lnT>
                    <a:lnB w="5468">
                      <a:solidFill>
                        <a:srgbClr val="000000"/>
                      </a:solidFill>
                      <a:prstDash val="solid"/>
                    </a:lnB>
                  </a:tcPr>
                </a:tc>
                <a:tc>
                  <a:txBody>
                    <a:bodyPr/>
                    <a:lstStyle/>
                    <a:p>
                      <a:endParaRPr sz="1250">
                        <a:latin typeface="PMingLiU"/>
                        <a:cs typeface="PMingLiU"/>
                      </a:endParaRPr>
                    </a:p>
                  </a:txBody>
                  <a:tcPr marL="0" marR="0" marT="0" marB="0">
                    <a:lnL w="5315">
                      <a:solidFill>
                        <a:srgbClr val="000000"/>
                      </a:solidFill>
                      <a:prstDash val="solid"/>
                    </a:lnL>
                    <a:lnR w="47952">
                      <a:solidFill>
                        <a:srgbClr val="000000"/>
                      </a:solidFill>
                      <a:prstDash val="solid"/>
                    </a:lnR>
                    <a:lnT w="8202">
                      <a:solidFill>
                        <a:srgbClr val="000000"/>
                      </a:solidFill>
                      <a:prstDash val="solid"/>
                    </a:lnT>
                    <a:lnB w="5468">
                      <a:solidFill>
                        <a:srgbClr val="000000"/>
                      </a:solidFill>
                      <a:prstDash val="solid"/>
                    </a:lnB>
                  </a:tcPr>
                </a:tc>
                <a:tc>
                  <a:txBody>
                    <a:bodyPr/>
                    <a:lstStyle/>
                    <a:p>
                      <a:endParaRPr sz="1250">
                        <a:latin typeface="PMingLiU"/>
                        <a:cs typeface="PMingLiU"/>
                      </a:endParaRPr>
                    </a:p>
                  </a:txBody>
                  <a:tcPr marL="0" marR="0" marT="0" marB="0">
                    <a:lnL w="47952">
                      <a:solidFill>
                        <a:srgbClr val="000000"/>
                      </a:solidFill>
                      <a:prstDash val="solid"/>
                    </a:lnL>
                    <a:lnR w="16057">
                      <a:solidFill>
                        <a:srgbClr val="000000"/>
                      </a:solidFill>
                      <a:prstDash val="solid"/>
                    </a:lnR>
                    <a:lnT w="8202">
                      <a:solidFill>
                        <a:srgbClr val="000000"/>
                      </a:solidFill>
                      <a:prstDash val="solid"/>
                    </a:lnT>
                    <a:lnB w="5468">
                      <a:solidFill>
                        <a:srgbClr val="000000"/>
                      </a:solidFill>
                      <a:prstDash val="solid"/>
                    </a:lnB>
                  </a:tcPr>
                </a:tc>
              </a:tr>
              <a:tr h="519731">
                <a:tc vMerge="1">
                  <a:txBody>
                    <a:bodyPr/>
                    <a:lstStyle/>
                    <a:p>
                      <a:endParaRPr/>
                    </a:p>
                  </a:txBody>
                  <a:tcPr marL="0" marR="0" marT="0" marB="0">
                    <a:lnL w="16057">
                      <a:solidFill>
                        <a:srgbClr val="000000"/>
                      </a:solidFill>
                      <a:prstDash val="solid"/>
                    </a:lnL>
                    <a:lnR w="5315">
                      <a:solidFill>
                        <a:srgbClr val="000000"/>
                      </a:solidFill>
                      <a:prstDash val="solid"/>
                    </a:lnR>
                    <a:lnT w="24721">
                      <a:solidFill>
                        <a:srgbClr val="000000"/>
                      </a:solidFill>
                      <a:prstDash val="solid"/>
                    </a:lnT>
                    <a:lnB w="16519">
                      <a:solidFill>
                        <a:srgbClr val="000000"/>
                      </a:solidFill>
                      <a:prstDash val="solid"/>
                    </a:lnB>
                  </a:tcPr>
                </a:tc>
                <a:tc>
                  <a:txBody>
                    <a:bodyPr/>
                    <a:lstStyle/>
                    <a:p>
                      <a:pPr>
                        <a:lnSpc>
                          <a:spcPct val="100000"/>
                        </a:lnSpc>
                      </a:pPr>
                      <a:endParaRPr sz="1000">
                        <a:latin typeface="Times New Roman"/>
                        <a:cs typeface="Times New Roman"/>
                      </a:endParaRPr>
                    </a:p>
                    <a:p>
                      <a:pPr marL="13335">
                        <a:lnSpc>
                          <a:spcPct val="100000"/>
                        </a:lnSpc>
                      </a:pPr>
                      <a:r>
                        <a:rPr sz="1250" spc="-15" dirty="0">
                          <a:latin typeface="MingLiU-ExtB"/>
                          <a:cs typeface="MingLiU-ExtB"/>
                        </a:rPr>
                        <a:t>C</a:t>
                      </a:r>
                      <a:r>
                        <a:rPr sz="1250" spc="-420" dirty="0">
                          <a:latin typeface="MingLiU-ExtB"/>
                          <a:cs typeface="MingLiU-ExtB"/>
                        </a:rPr>
                        <a:t> </a:t>
                      </a:r>
                      <a:r>
                        <a:rPr sz="1250" spc="-30" dirty="0">
                          <a:latin typeface="PMingLiU"/>
                          <a:cs typeface="PMingLiU"/>
                        </a:rPr>
                        <a:t>計畫</a:t>
                      </a:r>
                      <a:endParaRPr sz="1250">
                        <a:latin typeface="PMingLiU"/>
                        <a:cs typeface="PMingLiU"/>
                      </a:endParaRPr>
                    </a:p>
                  </a:txBody>
                  <a:tcPr marL="0" marR="0" marT="0" marB="0">
                    <a:lnL w="5315">
                      <a:solidFill>
                        <a:srgbClr val="000000"/>
                      </a:solidFill>
                      <a:prstDash val="solid"/>
                    </a:lnL>
                    <a:lnR w="16057">
                      <a:solidFill>
                        <a:srgbClr val="000000"/>
                      </a:solidFill>
                      <a:prstDash val="solid"/>
                    </a:lnR>
                    <a:lnT w="5468">
                      <a:solidFill>
                        <a:srgbClr val="000000"/>
                      </a:solidFill>
                      <a:prstDash val="solid"/>
                    </a:lnT>
                    <a:lnB w="5468">
                      <a:solidFill>
                        <a:srgbClr val="000000"/>
                      </a:solidFill>
                      <a:prstDash val="solid"/>
                    </a:lnB>
                  </a:tcPr>
                </a:tc>
                <a:tc>
                  <a:txBody>
                    <a:bodyPr/>
                    <a:lstStyle/>
                    <a:p>
                      <a:endParaRPr sz="1250">
                        <a:latin typeface="PMingLiU"/>
                        <a:cs typeface="PMingLiU"/>
                      </a:endParaRPr>
                    </a:p>
                  </a:txBody>
                  <a:tcPr marL="0" marR="0" marT="0" marB="0">
                    <a:lnL w="16057">
                      <a:solidFill>
                        <a:srgbClr val="000000"/>
                      </a:solidFill>
                      <a:prstDash val="solid"/>
                    </a:lnL>
                    <a:lnR w="5315">
                      <a:solidFill>
                        <a:srgbClr val="000000"/>
                      </a:solidFill>
                      <a:prstDash val="solid"/>
                    </a:lnR>
                    <a:lnT w="5468">
                      <a:solidFill>
                        <a:srgbClr val="000000"/>
                      </a:solidFill>
                      <a:prstDash val="solid"/>
                    </a:lnT>
                    <a:lnB w="5468">
                      <a:solidFill>
                        <a:srgbClr val="000000"/>
                      </a:solidFill>
                      <a:prstDash val="solid"/>
                    </a:lnB>
                  </a:tcPr>
                </a:tc>
                <a:tc>
                  <a:txBody>
                    <a:bodyPr/>
                    <a:lstStyle/>
                    <a:p>
                      <a:endParaRPr sz="1250">
                        <a:latin typeface="PMingLiU"/>
                        <a:cs typeface="PMingLiU"/>
                      </a:endParaRPr>
                    </a:p>
                  </a:txBody>
                  <a:tcPr marL="0" marR="0" marT="0" marB="0">
                    <a:lnL w="5315">
                      <a:solidFill>
                        <a:srgbClr val="000000"/>
                      </a:solidFill>
                      <a:prstDash val="solid"/>
                    </a:lnL>
                    <a:lnR w="47952">
                      <a:solidFill>
                        <a:srgbClr val="000000"/>
                      </a:solidFill>
                      <a:prstDash val="solid"/>
                    </a:lnR>
                    <a:lnT w="5468">
                      <a:solidFill>
                        <a:srgbClr val="000000"/>
                      </a:solidFill>
                      <a:prstDash val="solid"/>
                    </a:lnT>
                    <a:lnB w="5468">
                      <a:solidFill>
                        <a:srgbClr val="000000"/>
                      </a:solidFill>
                      <a:prstDash val="solid"/>
                    </a:lnB>
                  </a:tcPr>
                </a:tc>
                <a:tc>
                  <a:txBody>
                    <a:bodyPr/>
                    <a:lstStyle/>
                    <a:p>
                      <a:endParaRPr sz="1250">
                        <a:latin typeface="PMingLiU"/>
                        <a:cs typeface="PMingLiU"/>
                      </a:endParaRPr>
                    </a:p>
                  </a:txBody>
                  <a:tcPr marL="0" marR="0" marT="0" marB="0">
                    <a:lnL w="47952">
                      <a:solidFill>
                        <a:srgbClr val="000000"/>
                      </a:solidFill>
                      <a:prstDash val="solid"/>
                    </a:lnL>
                    <a:lnR w="16057">
                      <a:solidFill>
                        <a:srgbClr val="000000"/>
                      </a:solidFill>
                      <a:prstDash val="solid"/>
                    </a:lnR>
                    <a:lnT w="5468">
                      <a:solidFill>
                        <a:srgbClr val="000000"/>
                      </a:solidFill>
                      <a:prstDash val="solid"/>
                    </a:lnT>
                    <a:lnB w="5468">
                      <a:solidFill>
                        <a:srgbClr val="000000"/>
                      </a:solidFill>
                      <a:prstDash val="solid"/>
                    </a:lnB>
                  </a:tcPr>
                </a:tc>
              </a:tr>
              <a:tr h="524971">
                <a:tc vMerge="1">
                  <a:txBody>
                    <a:bodyPr/>
                    <a:lstStyle/>
                    <a:p>
                      <a:endParaRPr/>
                    </a:p>
                  </a:txBody>
                  <a:tcPr marL="0" marR="0" marT="0" marB="0">
                    <a:lnL w="16057">
                      <a:solidFill>
                        <a:srgbClr val="000000"/>
                      </a:solidFill>
                      <a:prstDash val="solid"/>
                    </a:lnL>
                    <a:lnR w="5315">
                      <a:solidFill>
                        <a:srgbClr val="000000"/>
                      </a:solidFill>
                      <a:prstDash val="solid"/>
                    </a:lnR>
                    <a:lnT w="24721">
                      <a:solidFill>
                        <a:srgbClr val="000000"/>
                      </a:solidFill>
                      <a:prstDash val="solid"/>
                    </a:lnT>
                    <a:lnB w="16519">
                      <a:solidFill>
                        <a:srgbClr val="000000"/>
                      </a:solidFill>
                      <a:prstDash val="solid"/>
                    </a:lnB>
                  </a:tcPr>
                </a:tc>
                <a:tc>
                  <a:txBody>
                    <a:bodyPr/>
                    <a:lstStyle/>
                    <a:p>
                      <a:pPr>
                        <a:lnSpc>
                          <a:spcPct val="100000"/>
                        </a:lnSpc>
                      </a:pPr>
                      <a:endParaRPr sz="1000">
                        <a:latin typeface="Times New Roman"/>
                        <a:cs typeface="Times New Roman"/>
                      </a:endParaRPr>
                    </a:p>
                    <a:p>
                      <a:pPr marL="13335">
                        <a:lnSpc>
                          <a:spcPct val="100000"/>
                        </a:lnSpc>
                      </a:pPr>
                      <a:r>
                        <a:rPr sz="1250" spc="-15" dirty="0">
                          <a:latin typeface="MingLiU-ExtB"/>
                          <a:cs typeface="MingLiU-ExtB"/>
                        </a:rPr>
                        <a:t>D/E</a:t>
                      </a:r>
                      <a:r>
                        <a:rPr sz="1250" spc="-420" dirty="0">
                          <a:latin typeface="MingLiU-ExtB"/>
                          <a:cs typeface="MingLiU-ExtB"/>
                        </a:rPr>
                        <a:t> </a:t>
                      </a:r>
                      <a:r>
                        <a:rPr sz="1250" spc="-30" dirty="0">
                          <a:latin typeface="PMingLiU"/>
                          <a:cs typeface="PMingLiU"/>
                        </a:rPr>
                        <a:t>計畫</a:t>
                      </a:r>
                      <a:endParaRPr sz="1250">
                        <a:latin typeface="PMingLiU"/>
                        <a:cs typeface="PMingLiU"/>
                      </a:endParaRPr>
                    </a:p>
                  </a:txBody>
                  <a:tcPr marL="0" marR="0" marT="0" marB="0">
                    <a:lnL w="5315">
                      <a:solidFill>
                        <a:srgbClr val="000000"/>
                      </a:solidFill>
                      <a:prstDash val="solid"/>
                    </a:lnL>
                    <a:lnR w="16057">
                      <a:solidFill>
                        <a:srgbClr val="000000"/>
                      </a:solidFill>
                      <a:prstDash val="solid"/>
                    </a:lnR>
                    <a:lnT w="5468">
                      <a:solidFill>
                        <a:srgbClr val="000000"/>
                      </a:solidFill>
                      <a:prstDash val="solid"/>
                    </a:lnT>
                    <a:lnB w="16519">
                      <a:solidFill>
                        <a:srgbClr val="000000"/>
                      </a:solidFill>
                      <a:prstDash val="solid"/>
                    </a:lnB>
                  </a:tcPr>
                </a:tc>
                <a:tc>
                  <a:txBody>
                    <a:bodyPr/>
                    <a:lstStyle/>
                    <a:p>
                      <a:endParaRPr sz="1250">
                        <a:latin typeface="PMingLiU"/>
                        <a:cs typeface="PMingLiU"/>
                      </a:endParaRPr>
                    </a:p>
                  </a:txBody>
                  <a:tcPr marL="0" marR="0" marT="0" marB="0">
                    <a:lnL w="16057">
                      <a:solidFill>
                        <a:srgbClr val="000000"/>
                      </a:solidFill>
                      <a:prstDash val="solid"/>
                    </a:lnL>
                    <a:lnR w="5315">
                      <a:solidFill>
                        <a:srgbClr val="000000"/>
                      </a:solidFill>
                      <a:prstDash val="solid"/>
                    </a:lnR>
                    <a:lnT w="5468">
                      <a:solidFill>
                        <a:srgbClr val="000000"/>
                      </a:solidFill>
                      <a:prstDash val="solid"/>
                    </a:lnT>
                    <a:lnB w="16519">
                      <a:solidFill>
                        <a:srgbClr val="000000"/>
                      </a:solidFill>
                      <a:prstDash val="solid"/>
                    </a:lnB>
                  </a:tcPr>
                </a:tc>
                <a:tc>
                  <a:txBody>
                    <a:bodyPr/>
                    <a:lstStyle/>
                    <a:p>
                      <a:endParaRPr sz="1250">
                        <a:latin typeface="PMingLiU"/>
                        <a:cs typeface="PMingLiU"/>
                      </a:endParaRPr>
                    </a:p>
                  </a:txBody>
                  <a:tcPr marL="0" marR="0" marT="0" marB="0">
                    <a:lnL w="5315">
                      <a:solidFill>
                        <a:srgbClr val="000000"/>
                      </a:solidFill>
                      <a:prstDash val="solid"/>
                    </a:lnL>
                    <a:lnR w="47952">
                      <a:solidFill>
                        <a:srgbClr val="000000"/>
                      </a:solidFill>
                      <a:prstDash val="solid"/>
                    </a:lnR>
                    <a:lnT w="5468">
                      <a:solidFill>
                        <a:srgbClr val="000000"/>
                      </a:solidFill>
                      <a:prstDash val="solid"/>
                    </a:lnT>
                    <a:lnB w="16519">
                      <a:solidFill>
                        <a:srgbClr val="000000"/>
                      </a:solidFill>
                      <a:prstDash val="solid"/>
                    </a:lnB>
                  </a:tcPr>
                </a:tc>
                <a:tc>
                  <a:txBody>
                    <a:bodyPr/>
                    <a:lstStyle/>
                    <a:p>
                      <a:endParaRPr sz="1250">
                        <a:latin typeface="PMingLiU"/>
                        <a:cs typeface="PMingLiU"/>
                      </a:endParaRPr>
                    </a:p>
                  </a:txBody>
                  <a:tcPr marL="0" marR="0" marT="0" marB="0">
                    <a:lnL w="47952">
                      <a:solidFill>
                        <a:srgbClr val="000000"/>
                      </a:solidFill>
                      <a:prstDash val="solid"/>
                    </a:lnL>
                    <a:lnR w="16057">
                      <a:solidFill>
                        <a:srgbClr val="000000"/>
                      </a:solidFill>
                      <a:prstDash val="solid"/>
                    </a:lnR>
                    <a:lnT w="5468">
                      <a:solidFill>
                        <a:srgbClr val="000000"/>
                      </a:solidFill>
                      <a:prstDash val="solid"/>
                    </a:lnT>
                    <a:lnB w="16519">
                      <a:solidFill>
                        <a:srgbClr val="000000"/>
                      </a:solidFill>
                      <a:prstDash val="solid"/>
                    </a:lnB>
                  </a:tcPr>
                </a:tc>
              </a:tr>
              <a:tr h="527705">
                <a:tc gridSpan="2">
                  <a:txBody>
                    <a:bodyPr/>
                    <a:lstStyle/>
                    <a:p>
                      <a:pPr>
                        <a:lnSpc>
                          <a:spcPct val="100000"/>
                        </a:lnSpc>
                        <a:spcBef>
                          <a:spcPts val="35"/>
                        </a:spcBef>
                      </a:pPr>
                      <a:endParaRPr sz="950">
                        <a:latin typeface="Times New Roman"/>
                        <a:cs typeface="Times New Roman"/>
                      </a:endParaRPr>
                    </a:p>
                    <a:p>
                      <a:pPr marL="7620">
                        <a:lnSpc>
                          <a:spcPct val="100000"/>
                        </a:lnSpc>
                      </a:pPr>
                      <a:r>
                        <a:rPr sz="1250" spc="-30" dirty="0">
                          <a:solidFill>
                            <a:srgbClr val="0D0D0D"/>
                          </a:solidFill>
                          <a:latin typeface="PMingLiU"/>
                          <a:cs typeface="PMingLiU"/>
                        </a:rPr>
                        <a:t>三、教師社群與專業成長</a:t>
                      </a:r>
                      <a:endParaRPr sz="1250">
                        <a:latin typeface="PMingLiU"/>
                        <a:cs typeface="PMingLiU"/>
                      </a:endParaRPr>
                    </a:p>
                  </a:txBody>
                  <a:tcPr marL="0" marR="0" marT="0" marB="0">
                    <a:lnL w="16057">
                      <a:solidFill>
                        <a:srgbClr val="000000"/>
                      </a:solidFill>
                      <a:prstDash val="solid"/>
                    </a:lnL>
                    <a:lnR w="16057">
                      <a:solidFill>
                        <a:srgbClr val="000000"/>
                      </a:solidFill>
                      <a:prstDash val="solid"/>
                    </a:lnR>
                    <a:lnT w="16519">
                      <a:solidFill>
                        <a:srgbClr val="000000"/>
                      </a:solidFill>
                      <a:prstDash val="solid"/>
                    </a:lnT>
                    <a:lnB w="16519">
                      <a:solidFill>
                        <a:srgbClr val="000000"/>
                      </a:solidFill>
                      <a:prstDash val="solid"/>
                    </a:lnB>
                  </a:tcPr>
                </a:tc>
                <a:tc hMerge="1">
                  <a:txBody>
                    <a:bodyPr/>
                    <a:lstStyle/>
                    <a:p>
                      <a:endParaRPr/>
                    </a:p>
                  </a:txBody>
                  <a:tcPr marL="0" marR="0" marT="0" marB="0"/>
                </a:tc>
                <a:tc>
                  <a:txBody>
                    <a:bodyPr/>
                    <a:lstStyle/>
                    <a:p>
                      <a:endParaRPr sz="1250">
                        <a:latin typeface="PMingLiU"/>
                        <a:cs typeface="PMingLiU"/>
                      </a:endParaRPr>
                    </a:p>
                  </a:txBody>
                  <a:tcPr marL="0" marR="0" marT="0" marB="0">
                    <a:lnL w="16057">
                      <a:solidFill>
                        <a:srgbClr val="000000"/>
                      </a:solidFill>
                      <a:prstDash val="solid"/>
                    </a:lnL>
                    <a:lnR w="5315">
                      <a:solidFill>
                        <a:srgbClr val="000000"/>
                      </a:solidFill>
                      <a:prstDash val="solid"/>
                    </a:lnR>
                    <a:lnT w="16519">
                      <a:solidFill>
                        <a:srgbClr val="000000"/>
                      </a:solidFill>
                      <a:prstDash val="solid"/>
                    </a:lnT>
                    <a:lnB w="16519">
                      <a:solidFill>
                        <a:srgbClr val="000000"/>
                      </a:solidFill>
                      <a:prstDash val="solid"/>
                    </a:lnB>
                  </a:tcPr>
                </a:tc>
                <a:tc>
                  <a:txBody>
                    <a:bodyPr/>
                    <a:lstStyle/>
                    <a:p>
                      <a:endParaRPr sz="1250">
                        <a:latin typeface="PMingLiU"/>
                        <a:cs typeface="PMingLiU"/>
                      </a:endParaRPr>
                    </a:p>
                  </a:txBody>
                  <a:tcPr marL="0" marR="0" marT="0" marB="0">
                    <a:lnL w="5315">
                      <a:solidFill>
                        <a:srgbClr val="000000"/>
                      </a:solidFill>
                      <a:prstDash val="solid"/>
                    </a:lnL>
                    <a:lnR w="47952">
                      <a:solidFill>
                        <a:srgbClr val="000000"/>
                      </a:solidFill>
                      <a:prstDash val="solid"/>
                    </a:lnR>
                    <a:lnT w="16519">
                      <a:solidFill>
                        <a:srgbClr val="000000"/>
                      </a:solidFill>
                      <a:prstDash val="solid"/>
                    </a:lnT>
                    <a:lnB w="16519">
                      <a:solidFill>
                        <a:srgbClr val="000000"/>
                      </a:solidFill>
                      <a:prstDash val="solid"/>
                    </a:lnB>
                  </a:tcPr>
                </a:tc>
                <a:tc>
                  <a:txBody>
                    <a:bodyPr/>
                    <a:lstStyle/>
                    <a:p>
                      <a:endParaRPr sz="1250">
                        <a:latin typeface="PMingLiU"/>
                        <a:cs typeface="PMingLiU"/>
                      </a:endParaRPr>
                    </a:p>
                  </a:txBody>
                  <a:tcPr marL="0" marR="0" marT="0" marB="0">
                    <a:lnL w="47952">
                      <a:solidFill>
                        <a:srgbClr val="000000"/>
                      </a:solidFill>
                      <a:prstDash val="solid"/>
                    </a:lnL>
                    <a:lnR w="16057">
                      <a:solidFill>
                        <a:srgbClr val="000000"/>
                      </a:solidFill>
                      <a:prstDash val="solid"/>
                    </a:lnR>
                    <a:lnT w="16519">
                      <a:solidFill>
                        <a:srgbClr val="000000"/>
                      </a:solidFill>
                      <a:prstDash val="solid"/>
                    </a:lnT>
                    <a:lnB w="16519">
                      <a:solidFill>
                        <a:srgbClr val="000000"/>
                      </a:solidFill>
                      <a:prstDash val="solid"/>
                    </a:lnB>
                  </a:tcPr>
                </a:tc>
              </a:tr>
              <a:tr h="528013">
                <a:tc gridSpan="2">
                  <a:txBody>
                    <a:bodyPr/>
                    <a:lstStyle/>
                    <a:p>
                      <a:pPr>
                        <a:lnSpc>
                          <a:spcPct val="100000"/>
                        </a:lnSpc>
                        <a:spcBef>
                          <a:spcPts val="45"/>
                        </a:spcBef>
                      </a:pPr>
                      <a:endParaRPr sz="950">
                        <a:latin typeface="Times New Roman"/>
                        <a:cs typeface="Times New Roman"/>
                      </a:endParaRPr>
                    </a:p>
                    <a:p>
                      <a:pPr marL="7620">
                        <a:lnSpc>
                          <a:spcPct val="100000"/>
                        </a:lnSpc>
                        <a:spcBef>
                          <a:spcPts val="5"/>
                        </a:spcBef>
                      </a:pPr>
                      <a:r>
                        <a:rPr sz="1250" spc="-30" dirty="0">
                          <a:solidFill>
                            <a:srgbClr val="0D0D0D"/>
                          </a:solidFill>
                          <a:latin typeface="PMingLiU"/>
                          <a:cs typeface="PMingLiU"/>
                        </a:rPr>
                        <a:t>四、計畫執行力</a:t>
                      </a:r>
                      <a:endParaRPr sz="1250">
                        <a:latin typeface="PMingLiU"/>
                        <a:cs typeface="PMingLiU"/>
                      </a:endParaRPr>
                    </a:p>
                  </a:txBody>
                  <a:tcPr marL="0" marR="0" marT="0" marB="0">
                    <a:lnL w="16057">
                      <a:solidFill>
                        <a:srgbClr val="000000"/>
                      </a:solidFill>
                      <a:prstDash val="solid"/>
                    </a:lnL>
                    <a:lnR w="16057">
                      <a:solidFill>
                        <a:srgbClr val="000000"/>
                      </a:solidFill>
                      <a:prstDash val="solid"/>
                    </a:lnR>
                    <a:lnT w="16519">
                      <a:solidFill>
                        <a:srgbClr val="000000"/>
                      </a:solidFill>
                      <a:prstDash val="solid"/>
                    </a:lnT>
                    <a:lnB w="16519">
                      <a:solidFill>
                        <a:srgbClr val="000000"/>
                      </a:solidFill>
                      <a:prstDash val="solid"/>
                    </a:lnB>
                  </a:tcPr>
                </a:tc>
                <a:tc hMerge="1">
                  <a:txBody>
                    <a:bodyPr/>
                    <a:lstStyle/>
                    <a:p>
                      <a:endParaRPr/>
                    </a:p>
                  </a:txBody>
                  <a:tcPr marL="0" marR="0" marT="0" marB="0"/>
                </a:tc>
                <a:tc>
                  <a:txBody>
                    <a:bodyPr/>
                    <a:lstStyle/>
                    <a:p>
                      <a:endParaRPr sz="1250" dirty="0">
                        <a:latin typeface="PMingLiU"/>
                        <a:cs typeface="PMingLiU"/>
                      </a:endParaRPr>
                    </a:p>
                  </a:txBody>
                  <a:tcPr marL="0" marR="0" marT="0" marB="0">
                    <a:lnL w="16057">
                      <a:solidFill>
                        <a:srgbClr val="000000"/>
                      </a:solidFill>
                      <a:prstDash val="solid"/>
                    </a:lnL>
                    <a:lnR w="5315">
                      <a:solidFill>
                        <a:srgbClr val="000000"/>
                      </a:solidFill>
                      <a:prstDash val="solid"/>
                    </a:lnR>
                    <a:lnT w="16519">
                      <a:solidFill>
                        <a:srgbClr val="000000"/>
                      </a:solidFill>
                      <a:prstDash val="solid"/>
                    </a:lnT>
                    <a:lnB w="16519">
                      <a:solidFill>
                        <a:srgbClr val="000000"/>
                      </a:solidFill>
                      <a:prstDash val="solid"/>
                    </a:lnB>
                  </a:tcPr>
                </a:tc>
                <a:tc>
                  <a:txBody>
                    <a:bodyPr/>
                    <a:lstStyle/>
                    <a:p>
                      <a:endParaRPr sz="1250">
                        <a:latin typeface="PMingLiU"/>
                        <a:cs typeface="PMingLiU"/>
                      </a:endParaRPr>
                    </a:p>
                  </a:txBody>
                  <a:tcPr marL="0" marR="0" marT="0" marB="0">
                    <a:lnL w="5315">
                      <a:solidFill>
                        <a:srgbClr val="000000"/>
                      </a:solidFill>
                      <a:prstDash val="solid"/>
                    </a:lnL>
                    <a:lnR w="47952">
                      <a:solidFill>
                        <a:srgbClr val="000000"/>
                      </a:solidFill>
                      <a:prstDash val="solid"/>
                    </a:lnR>
                    <a:lnT w="16519">
                      <a:solidFill>
                        <a:srgbClr val="000000"/>
                      </a:solidFill>
                      <a:prstDash val="solid"/>
                    </a:lnT>
                    <a:lnB w="16519">
                      <a:solidFill>
                        <a:srgbClr val="000000"/>
                      </a:solidFill>
                      <a:prstDash val="solid"/>
                    </a:lnB>
                  </a:tcPr>
                </a:tc>
                <a:tc>
                  <a:txBody>
                    <a:bodyPr/>
                    <a:lstStyle/>
                    <a:p>
                      <a:endParaRPr sz="1250">
                        <a:latin typeface="PMingLiU"/>
                        <a:cs typeface="PMingLiU"/>
                      </a:endParaRPr>
                    </a:p>
                  </a:txBody>
                  <a:tcPr marL="0" marR="0" marT="0" marB="0">
                    <a:lnL w="47952">
                      <a:solidFill>
                        <a:srgbClr val="000000"/>
                      </a:solidFill>
                      <a:prstDash val="solid"/>
                    </a:lnL>
                    <a:lnR w="16057">
                      <a:solidFill>
                        <a:srgbClr val="000000"/>
                      </a:solidFill>
                      <a:prstDash val="solid"/>
                    </a:lnR>
                    <a:lnT w="16519">
                      <a:solidFill>
                        <a:srgbClr val="000000"/>
                      </a:solidFill>
                      <a:prstDash val="solid"/>
                    </a:lnT>
                    <a:lnB w="16519">
                      <a:solidFill>
                        <a:srgbClr val="000000"/>
                      </a:solidFill>
                      <a:prstDash val="solid"/>
                    </a:lnB>
                  </a:tcPr>
                </a:tc>
              </a:tr>
              <a:tr h="529073">
                <a:tc gridSpan="2">
                  <a:txBody>
                    <a:bodyPr/>
                    <a:lstStyle/>
                    <a:p>
                      <a:pPr>
                        <a:lnSpc>
                          <a:spcPct val="100000"/>
                        </a:lnSpc>
                        <a:spcBef>
                          <a:spcPts val="45"/>
                        </a:spcBef>
                      </a:pPr>
                      <a:endParaRPr sz="950">
                        <a:latin typeface="Times New Roman"/>
                        <a:cs typeface="Times New Roman"/>
                      </a:endParaRPr>
                    </a:p>
                    <a:p>
                      <a:pPr marL="7620">
                        <a:lnSpc>
                          <a:spcPct val="100000"/>
                        </a:lnSpc>
                      </a:pPr>
                      <a:r>
                        <a:rPr sz="1250" spc="-30" dirty="0">
                          <a:solidFill>
                            <a:srgbClr val="0D0D0D"/>
                          </a:solidFill>
                          <a:latin typeface="PMingLiU"/>
                          <a:cs typeface="PMingLiU"/>
                        </a:rPr>
                        <a:t>五、</a:t>
                      </a:r>
                      <a:r>
                        <a:rPr sz="1250" spc="-30" dirty="0">
                          <a:latin typeface="PMingLiU"/>
                          <a:cs typeface="PMingLiU"/>
                        </a:rPr>
                        <a:t>自主管理與</a:t>
                      </a:r>
                      <a:r>
                        <a:rPr sz="1250" spc="-30" dirty="0">
                          <a:solidFill>
                            <a:srgbClr val="0D0D0D"/>
                          </a:solidFill>
                          <a:latin typeface="PMingLiU"/>
                          <a:cs typeface="PMingLiU"/>
                        </a:rPr>
                        <a:t>輔導機制和運作</a:t>
                      </a:r>
                      <a:endParaRPr sz="1250">
                        <a:latin typeface="PMingLiU"/>
                        <a:cs typeface="PMingLiU"/>
                      </a:endParaRPr>
                    </a:p>
                  </a:txBody>
                  <a:tcPr marL="0" marR="0" marT="0" marB="0">
                    <a:lnL w="16057">
                      <a:solidFill>
                        <a:srgbClr val="000000"/>
                      </a:solidFill>
                      <a:prstDash val="solid"/>
                    </a:lnL>
                    <a:lnR w="16057">
                      <a:solidFill>
                        <a:srgbClr val="000000"/>
                      </a:solidFill>
                      <a:prstDash val="solid"/>
                    </a:lnR>
                    <a:lnT w="16519">
                      <a:solidFill>
                        <a:srgbClr val="000000"/>
                      </a:solidFill>
                      <a:prstDash val="solid"/>
                    </a:lnT>
                    <a:lnB w="16519">
                      <a:solidFill>
                        <a:srgbClr val="000000"/>
                      </a:solidFill>
                      <a:prstDash val="solid"/>
                    </a:lnB>
                  </a:tcPr>
                </a:tc>
                <a:tc hMerge="1">
                  <a:txBody>
                    <a:bodyPr/>
                    <a:lstStyle/>
                    <a:p>
                      <a:endParaRPr/>
                    </a:p>
                  </a:txBody>
                  <a:tcPr marL="0" marR="0" marT="0" marB="0"/>
                </a:tc>
                <a:tc>
                  <a:txBody>
                    <a:bodyPr/>
                    <a:lstStyle/>
                    <a:p>
                      <a:endParaRPr sz="1250">
                        <a:latin typeface="PMingLiU"/>
                        <a:cs typeface="PMingLiU"/>
                      </a:endParaRPr>
                    </a:p>
                  </a:txBody>
                  <a:tcPr marL="0" marR="0" marT="0" marB="0">
                    <a:lnL w="16057">
                      <a:solidFill>
                        <a:srgbClr val="000000"/>
                      </a:solidFill>
                      <a:prstDash val="solid"/>
                    </a:lnL>
                    <a:lnR w="5315">
                      <a:solidFill>
                        <a:srgbClr val="000000"/>
                      </a:solidFill>
                      <a:prstDash val="solid"/>
                    </a:lnR>
                    <a:lnT w="16519">
                      <a:solidFill>
                        <a:srgbClr val="000000"/>
                      </a:solidFill>
                      <a:prstDash val="solid"/>
                    </a:lnT>
                    <a:lnB w="16519">
                      <a:solidFill>
                        <a:srgbClr val="000000"/>
                      </a:solidFill>
                      <a:prstDash val="solid"/>
                    </a:lnB>
                  </a:tcPr>
                </a:tc>
                <a:tc>
                  <a:txBody>
                    <a:bodyPr/>
                    <a:lstStyle/>
                    <a:p>
                      <a:endParaRPr sz="1250">
                        <a:latin typeface="PMingLiU"/>
                        <a:cs typeface="PMingLiU"/>
                      </a:endParaRPr>
                    </a:p>
                  </a:txBody>
                  <a:tcPr marL="0" marR="0" marT="0" marB="0">
                    <a:lnL w="5315">
                      <a:solidFill>
                        <a:srgbClr val="000000"/>
                      </a:solidFill>
                      <a:prstDash val="solid"/>
                    </a:lnL>
                    <a:lnR w="47952">
                      <a:solidFill>
                        <a:srgbClr val="000000"/>
                      </a:solidFill>
                      <a:prstDash val="solid"/>
                    </a:lnR>
                    <a:lnT w="16519">
                      <a:solidFill>
                        <a:srgbClr val="000000"/>
                      </a:solidFill>
                      <a:prstDash val="solid"/>
                    </a:lnT>
                    <a:lnB w="16519">
                      <a:solidFill>
                        <a:srgbClr val="000000"/>
                      </a:solidFill>
                      <a:prstDash val="solid"/>
                    </a:lnB>
                  </a:tcPr>
                </a:tc>
                <a:tc>
                  <a:txBody>
                    <a:bodyPr/>
                    <a:lstStyle/>
                    <a:p>
                      <a:endParaRPr sz="1250">
                        <a:latin typeface="PMingLiU"/>
                        <a:cs typeface="PMingLiU"/>
                      </a:endParaRPr>
                    </a:p>
                  </a:txBody>
                  <a:tcPr marL="0" marR="0" marT="0" marB="0">
                    <a:lnL w="47952">
                      <a:solidFill>
                        <a:srgbClr val="000000"/>
                      </a:solidFill>
                      <a:prstDash val="solid"/>
                    </a:lnL>
                    <a:lnR w="16057">
                      <a:solidFill>
                        <a:srgbClr val="000000"/>
                      </a:solidFill>
                      <a:prstDash val="solid"/>
                    </a:lnR>
                    <a:lnT w="16519">
                      <a:solidFill>
                        <a:srgbClr val="000000"/>
                      </a:solidFill>
                      <a:prstDash val="solid"/>
                    </a:lnT>
                    <a:lnB w="16519">
                      <a:solidFill>
                        <a:srgbClr val="000000"/>
                      </a:solidFill>
                      <a:prstDash val="solid"/>
                    </a:lnB>
                  </a:tcPr>
                </a:tc>
              </a:tr>
            </a:tbl>
          </a:graphicData>
        </a:graphic>
      </p:graphicFrame>
      <p:sp>
        <p:nvSpPr>
          <p:cNvPr id="6" name="投影片編號版面配置區 5"/>
          <p:cNvSpPr>
            <a:spLocks noGrp="1"/>
          </p:cNvSpPr>
          <p:nvPr>
            <p:ph type="sldNum" sz="quarter" idx="12"/>
          </p:nvPr>
        </p:nvSpPr>
        <p:spPr/>
        <p:txBody>
          <a:bodyPr/>
          <a:lstStyle/>
          <a:p>
            <a:fld id="{B7D4DB41-1B23-4351-A976-04981B1A1839}" type="slidenum">
              <a:rPr lang="zh-TW" altLang="en-US" smtClean="0"/>
              <a:t>72</a:t>
            </a:fld>
            <a:endParaRPr lang="zh-TW" altLang="en-US"/>
          </a:p>
        </p:txBody>
      </p:sp>
    </p:spTree>
    <p:extLst>
      <p:ext uri="{BB962C8B-B14F-4D97-AF65-F5344CB8AC3E}">
        <p14:creationId xmlns:p14="http://schemas.microsoft.com/office/powerpoint/2010/main" val="3647072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8012" y="611123"/>
          <a:ext cx="8425002" cy="4950963"/>
        </p:xfrm>
        <a:graphic>
          <a:graphicData uri="http://schemas.openxmlformats.org/drawingml/2006/table">
            <a:tbl>
              <a:tblPr firstRow="1" bandRow="1">
                <a:tableStyleId>{2D5ABB26-0587-4C30-8999-92F81FD0307C}</a:tableStyleId>
              </a:tblPr>
              <a:tblGrid>
                <a:gridCol w="3912438"/>
                <a:gridCol w="1545844"/>
                <a:gridCol w="1545844"/>
                <a:gridCol w="1420876"/>
              </a:tblGrid>
              <a:tr h="426720">
                <a:tc>
                  <a:txBody>
                    <a:bodyPr/>
                    <a:lstStyle/>
                    <a:p>
                      <a:pPr marL="1270" algn="ctr">
                        <a:lnSpc>
                          <a:spcPct val="100000"/>
                        </a:lnSpc>
                        <a:spcBef>
                          <a:spcPts val="710"/>
                        </a:spcBef>
                      </a:pPr>
                      <a:r>
                        <a:rPr sz="1400" dirty="0">
                          <a:solidFill>
                            <a:srgbClr val="0D0D0D"/>
                          </a:solidFill>
                          <a:latin typeface="PMingLiU"/>
                          <a:cs typeface="PMingLiU"/>
                        </a:rPr>
                        <a:t>輔導項目</a:t>
                      </a:r>
                      <a:endParaRPr sz="1400">
                        <a:latin typeface="PMingLiU"/>
                        <a:cs typeface="PMingLiU"/>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D0CECE"/>
                    </a:solidFill>
                  </a:tcPr>
                </a:tc>
                <a:tc>
                  <a:txBody>
                    <a:bodyPr/>
                    <a:lstStyle/>
                    <a:p>
                      <a:pPr algn="ctr">
                        <a:lnSpc>
                          <a:spcPts val="1550"/>
                        </a:lnSpc>
                      </a:pPr>
                      <a:r>
                        <a:rPr sz="1400" dirty="0">
                          <a:solidFill>
                            <a:srgbClr val="0D0D0D"/>
                          </a:solidFill>
                          <a:latin typeface="PMingLiU"/>
                          <a:cs typeface="PMingLiU"/>
                        </a:rPr>
                        <a:t>需協助與解決之疑</a:t>
                      </a:r>
                      <a:endParaRPr sz="1400">
                        <a:latin typeface="PMingLiU"/>
                        <a:cs typeface="PMingLiU"/>
                      </a:endParaRPr>
                    </a:p>
                    <a:p>
                      <a:pPr algn="ctr">
                        <a:lnSpc>
                          <a:spcPct val="100000"/>
                        </a:lnSpc>
                      </a:pPr>
                      <a:r>
                        <a:rPr sz="1400" dirty="0">
                          <a:solidFill>
                            <a:srgbClr val="0D0D0D"/>
                          </a:solidFill>
                          <a:latin typeface="PMingLiU"/>
                          <a:cs typeface="PMingLiU"/>
                        </a:rPr>
                        <a:t>難</a:t>
                      </a:r>
                      <a:endParaRPr sz="1400">
                        <a:latin typeface="PMingLiU"/>
                        <a:cs typeface="PMingLiU"/>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D0CECE"/>
                    </a:solidFill>
                  </a:tcPr>
                </a:tc>
                <a:tc>
                  <a:txBody>
                    <a:bodyPr/>
                    <a:lstStyle/>
                    <a:p>
                      <a:pPr marL="10795" algn="ctr">
                        <a:lnSpc>
                          <a:spcPts val="1550"/>
                        </a:lnSpc>
                      </a:pPr>
                      <a:r>
                        <a:rPr sz="1400" dirty="0">
                          <a:solidFill>
                            <a:srgbClr val="0D0D0D"/>
                          </a:solidFill>
                          <a:latin typeface="PMingLiU"/>
                          <a:cs typeface="PMingLiU"/>
                        </a:rPr>
                        <a:t>委員意</a:t>
                      </a:r>
                      <a:r>
                        <a:rPr sz="1400" spc="-15" dirty="0">
                          <a:solidFill>
                            <a:srgbClr val="0D0D0D"/>
                          </a:solidFill>
                          <a:latin typeface="PMingLiU"/>
                          <a:cs typeface="PMingLiU"/>
                        </a:rPr>
                        <a:t>見</a:t>
                      </a:r>
                      <a:r>
                        <a:rPr sz="1400" dirty="0">
                          <a:solidFill>
                            <a:srgbClr val="0D0D0D"/>
                          </a:solidFill>
                          <a:latin typeface="PMingLiU"/>
                          <a:cs typeface="PMingLiU"/>
                        </a:rPr>
                        <a:t>與建議</a:t>
                      </a:r>
                      <a:r>
                        <a:rPr sz="1400" spc="-10" dirty="0">
                          <a:solidFill>
                            <a:srgbClr val="FF0000"/>
                          </a:solidFill>
                          <a:latin typeface="MingLiU-ExtB"/>
                          <a:cs typeface="MingLiU-ExtB"/>
                        </a:rPr>
                        <a:t>(</a:t>
                      </a:r>
                      <a:r>
                        <a:rPr sz="1400" dirty="0">
                          <a:solidFill>
                            <a:srgbClr val="FF0000"/>
                          </a:solidFill>
                          <a:latin typeface="PMingLiU"/>
                          <a:cs typeface="PMingLiU"/>
                        </a:rPr>
                        <a:t>簡</a:t>
                      </a:r>
                      <a:endParaRPr sz="1400">
                        <a:latin typeface="PMingLiU"/>
                        <a:cs typeface="PMingLiU"/>
                      </a:endParaRPr>
                    </a:p>
                    <a:p>
                      <a:pPr marL="22225" algn="ctr">
                        <a:lnSpc>
                          <a:spcPct val="100000"/>
                        </a:lnSpc>
                      </a:pPr>
                      <a:r>
                        <a:rPr sz="1400" spc="5" dirty="0">
                          <a:solidFill>
                            <a:srgbClr val="FF0000"/>
                          </a:solidFill>
                          <a:latin typeface="PMingLiU"/>
                          <a:cs typeface="PMingLiU"/>
                        </a:rPr>
                        <a:t>要</a:t>
                      </a:r>
                      <a:r>
                        <a:rPr sz="1400" spc="5" dirty="0">
                          <a:solidFill>
                            <a:srgbClr val="FF0000"/>
                          </a:solidFill>
                          <a:latin typeface="Times New Roman"/>
                          <a:cs typeface="Times New Roman"/>
                        </a:rPr>
                        <a:t>)</a:t>
                      </a:r>
                      <a:endParaRPr sz="1400">
                        <a:latin typeface="Times New Roman"/>
                        <a:cs typeface="Times New Roman"/>
                      </a:endParaRPr>
                    </a:p>
                  </a:txBody>
                  <a:tcPr marL="0" marR="0" marT="0" marB="0">
                    <a:lnL w="12700">
                      <a:solidFill>
                        <a:srgbClr val="000000"/>
                      </a:solidFill>
                      <a:prstDash val="solid"/>
                    </a:lnL>
                    <a:lnR w="57150">
                      <a:solidFill>
                        <a:srgbClr val="000000"/>
                      </a:solidFill>
                      <a:prstDash val="solid"/>
                    </a:lnR>
                    <a:lnT w="19050">
                      <a:solidFill>
                        <a:srgbClr val="000000"/>
                      </a:solidFill>
                      <a:prstDash val="solid"/>
                    </a:lnT>
                    <a:lnB w="12700">
                      <a:solidFill>
                        <a:srgbClr val="000000"/>
                      </a:solidFill>
                      <a:prstDash val="solid"/>
                    </a:lnB>
                    <a:solidFill>
                      <a:srgbClr val="D0CECE"/>
                    </a:solidFill>
                  </a:tcPr>
                </a:tc>
                <a:tc>
                  <a:txBody>
                    <a:bodyPr/>
                    <a:lstStyle/>
                    <a:p>
                      <a:pPr marR="8890" algn="ctr">
                        <a:lnSpc>
                          <a:spcPts val="1550"/>
                        </a:lnSpc>
                      </a:pPr>
                      <a:r>
                        <a:rPr sz="1400" dirty="0">
                          <a:solidFill>
                            <a:srgbClr val="0D0D0D"/>
                          </a:solidFill>
                          <a:latin typeface="PMingLiU"/>
                          <a:cs typeface="PMingLiU"/>
                        </a:rPr>
                        <a:t>學校改進策略或</a:t>
                      </a:r>
                      <a:endParaRPr sz="1400">
                        <a:latin typeface="PMingLiU"/>
                        <a:cs typeface="PMingLiU"/>
                      </a:endParaRPr>
                    </a:p>
                    <a:p>
                      <a:pPr marR="7620" algn="ctr">
                        <a:lnSpc>
                          <a:spcPct val="100000"/>
                        </a:lnSpc>
                      </a:pPr>
                      <a:r>
                        <a:rPr sz="1400" dirty="0">
                          <a:solidFill>
                            <a:srgbClr val="0D0D0D"/>
                          </a:solidFill>
                          <a:latin typeface="PMingLiU"/>
                          <a:cs typeface="PMingLiU"/>
                        </a:rPr>
                        <a:t>修正情形說明</a:t>
                      </a:r>
                      <a:endParaRPr sz="1400">
                        <a:latin typeface="PMingLiU"/>
                        <a:cs typeface="PMingLiU"/>
                      </a:endParaRPr>
                    </a:p>
                  </a:txBody>
                  <a:tcPr marL="0" marR="0" marT="0" marB="0">
                    <a:lnL w="571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D0CECE"/>
                    </a:solidFill>
                  </a:tcPr>
                </a:tc>
              </a:tr>
              <a:tr h="683513">
                <a:tc>
                  <a:txBody>
                    <a:bodyPr/>
                    <a:lstStyle/>
                    <a:p>
                      <a:pPr>
                        <a:lnSpc>
                          <a:spcPct val="100000"/>
                        </a:lnSpc>
                        <a:spcBef>
                          <a:spcPts val="20"/>
                        </a:spcBef>
                      </a:pPr>
                      <a:endParaRPr sz="1500">
                        <a:latin typeface="Times New Roman"/>
                        <a:cs typeface="Times New Roman"/>
                      </a:endParaRPr>
                    </a:p>
                    <a:p>
                      <a:pPr>
                        <a:lnSpc>
                          <a:spcPct val="100000"/>
                        </a:lnSpc>
                        <a:spcBef>
                          <a:spcPts val="5"/>
                        </a:spcBef>
                      </a:pPr>
                      <a:r>
                        <a:rPr sz="1400" dirty="0">
                          <a:solidFill>
                            <a:srgbClr val="0D0D0D"/>
                          </a:solidFill>
                          <a:latin typeface="PMingLiU"/>
                          <a:cs typeface="PMingLiU"/>
                        </a:rPr>
                        <a:t>六、學校特色發展</a:t>
                      </a:r>
                      <a:endParaRPr sz="1400">
                        <a:latin typeface="PMingLiU"/>
                        <a:cs typeface="PMingLiU"/>
                      </a:endParaRPr>
                    </a:p>
                  </a:txBody>
                  <a:tcPr marL="0" marR="0" marT="0" marB="0">
                    <a:lnL w="190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12700">
                      <a:solidFill>
                        <a:srgbClr val="000000"/>
                      </a:solidFill>
                      <a:prstDash val="solid"/>
                    </a:lnL>
                    <a:lnR w="57150">
                      <a:solidFill>
                        <a:srgbClr val="000000"/>
                      </a:solidFill>
                      <a:prstDash val="solid"/>
                    </a:lnR>
                    <a:lnT w="1270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571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r>
              <a:tr h="683513">
                <a:tc>
                  <a:txBody>
                    <a:bodyPr/>
                    <a:lstStyle/>
                    <a:p>
                      <a:pPr>
                        <a:lnSpc>
                          <a:spcPct val="100000"/>
                        </a:lnSpc>
                      </a:pPr>
                      <a:endParaRPr sz="1500">
                        <a:latin typeface="Times New Roman"/>
                        <a:cs typeface="Times New Roman"/>
                      </a:endParaRPr>
                    </a:p>
                    <a:p>
                      <a:pPr>
                        <a:lnSpc>
                          <a:spcPct val="100000"/>
                        </a:lnSpc>
                      </a:pPr>
                      <a:r>
                        <a:rPr sz="1400" spc="-5" dirty="0">
                          <a:solidFill>
                            <a:srgbClr val="0D0D0D"/>
                          </a:solidFill>
                          <a:latin typeface="PMingLiU"/>
                          <a:cs typeface="PMingLiU"/>
                        </a:rPr>
                        <a:t>七、經費與資源運用</a:t>
                      </a:r>
                      <a:endParaRPr sz="1400">
                        <a:latin typeface="PMingLiU"/>
                        <a:cs typeface="PMingLiU"/>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12700">
                      <a:solidFill>
                        <a:srgbClr val="000000"/>
                      </a:solidFill>
                      <a:prstDash val="solid"/>
                    </a:lnL>
                    <a:lnR w="5715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571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r h="683513">
                <a:tc>
                  <a:txBody>
                    <a:bodyPr/>
                    <a:lstStyle/>
                    <a:p>
                      <a:pPr>
                        <a:lnSpc>
                          <a:spcPct val="100000"/>
                        </a:lnSpc>
                      </a:pPr>
                      <a:endParaRPr sz="1500">
                        <a:latin typeface="Times New Roman"/>
                        <a:cs typeface="Times New Roman"/>
                      </a:endParaRPr>
                    </a:p>
                    <a:p>
                      <a:pPr>
                        <a:lnSpc>
                          <a:spcPct val="100000"/>
                        </a:lnSpc>
                      </a:pPr>
                      <a:r>
                        <a:rPr sz="1400" spc="-5" dirty="0">
                          <a:solidFill>
                            <a:srgbClr val="0D0D0D"/>
                          </a:solidFill>
                          <a:latin typeface="PMingLiU"/>
                          <a:cs typeface="PMingLiU"/>
                        </a:rPr>
                        <a:t>八、</a:t>
                      </a:r>
                      <a:r>
                        <a:rPr sz="1400" spc="-5" dirty="0">
                          <a:latin typeface="PMingLiU"/>
                          <a:cs typeface="PMingLiU"/>
                        </a:rPr>
                        <a:t>學校自我進步之分析評估</a:t>
                      </a:r>
                      <a:endParaRPr sz="1400">
                        <a:latin typeface="PMingLiU"/>
                        <a:cs typeface="PMingLiU"/>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12700">
                      <a:solidFill>
                        <a:srgbClr val="000000"/>
                      </a:solidFill>
                      <a:prstDash val="solid"/>
                    </a:lnL>
                    <a:lnR w="5715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571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r h="683513">
                <a:tc>
                  <a:txBody>
                    <a:bodyPr/>
                    <a:lstStyle/>
                    <a:p>
                      <a:pPr>
                        <a:lnSpc>
                          <a:spcPct val="100000"/>
                        </a:lnSpc>
                      </a:pPr>
                      <a:endParaRPr sz="1500">
                        <a:latin typeface="Times New Roman"/>
                        <a:cs typeface="Times New Roman"/>
                      </a:endParaRPr>
                    </a:p>
                    <a:p>
                      <a:pPr>
                        <a:lnSpc>
                          <a:spcPct val="100000"/>
                        </a:lnSpc>
                      </a:pPr>
                      <a:r>
                        <a:rPr sz="1400" spc="-5" dirty="0">
                          <a:latin typeface="PMingLiU"/>
                          <a:cs typeface="PMingLiU"/>
                        </a:rPr>
                        <a:t>九、評鑑未達一等項目改善情形</a:t>
                      </a:r>
                      <a:endParaRPr sz="1400">
                        <a:latin typeface="PMingLiU"/>
                        <a:cs typeface="PMingLiU"/>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12700">
                      <a:solidFill>
                        <a:srgbClr val="000000"/>
                      </a:solidFill>
                      <a:prstDash val="solid"/>
                    </a:lnL>
                    <a:lnR w="5715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571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r h="1066800">
                <a:tc>
                  <a:txBody>
                    <a:bodyPr/>
                    <a:lstStyle/>
                    <a:p>
                      <a:pPr marL="285750" indent="-289560">
                        <a:lnSpc>
                          <a:spcPts val="1560"/>
                        </a:lnSpc>
                      </a:pPr>
                      <a:r>
                        <a:rPr sz="1400" spc="5" dirty="0">
                          <a:latin typeface="PMingLiU"/>
                          <a:cs typeface="PMingLiU"/>
                        </a:rPr>
                        <a:t>十、其他</a:t>
                      </a:r>
                      <a:r>
                        <a:rPr sz="1400" spc="5" dirty="0">
                          <a:latin typeface="Times New Roman"/>
                          <a:cs typeface="Times New Roman"/>
                        </a:rPr>
                        <a:t>(</a:t>
                      </a:r>
                      <a:r>
                        <a:rPr sz="1400" spc="5" dirty="0">
                          <a:latin typeface="PMingLiU"/>
                          <a:cs typeface="PMingLiU"/>
                        </a:rPr>
                        <a:t>學校可依據執行現況，就</a:t>
                      </a:r>
                      <a:r>
                        <a:rPr sz="1400" spc="5" dirty="0">
                          <a:latin typeface="Times New Roman"/>
                          <a:cs typeface="Times New Roman"/>
                        </a:rPr>
                        <a:t>SWOTS</a:t>
                      </a:r>
                      <a:r>
                        <a:rPr sz="1400" spc="5" dirty="0">
                          <a:latin typeface="PMingLiU"/>
                          <a:cs typeface="PMingLiU"/>
                        </a:rPr>
                        <a:t>分析、</a:t>
                      </a:r>
                      <a:endParaRPr sz="1400">
                        <a:latin typeface="PMingLiU"/>
                        <a:cs typeface="PMingLiU"/>
                      </a:endParaRPr>
                    </a:p>
                    <a:p>
                      <a:pPr marL="285750" algn="just">
                        <a:lnSpc>
                          <a:spcPct val="100000"/>
                        </a:lnSpc>
                      </a:pPr>
                      <a:r>
                        <a:rPr sz="1400" spc="15" dirty="0">
                          <a:latin typeface="PMingLiU"/>
                          <a:cs typeface="PMingLiU"/>
                        </a:rPr>
                        <a:t>學校動能、校本特色發展需求方面、行政管理  </a:t>
                      </a:r>
                      <a:r>
                        <a:rPr sz="1400" spc="20" dirty="0">
                          <a:latin typeface="PMingLiU"/>
                          <a:cs typeface="PMingLiU"/>
                        </a:rPr>
                        <a:t>校長</a:t>
                      </a:r>
                      <a:r>
                        <a:rPr sz="1400" spc="10" dirty="0">
                          <a:latin typeface="PMingLiU"/>
                          <a:cs typeface="PMingLiU"/>
                        </a:rPr>
                        <a:t>領</a:t>
                      </a:r>
                      <a:r>
                        <a:rPr sz="1400" spc="30" dirty="0">
                          <a:latin typeface="PMingLiU"/>
                          <a:cs typeface="PMingLiU"/>
                        </a:rPr>
                        <a:t>導</a:t>
                      </a:r>
                      <a:r>
                        <a:rPr sz="1400" spc="10" dirty="0">
                          <a:latin typeface="PMingLiU"/>
                          <a:cs typeface="PMingLiU"/>
                        </a:rPr>
                        <a:t>、</a:t>
                      </a:r>
                      <a:r>
                        <a:rPr sz="1400" spc="20" dirty="0">
                          <a:latin typeface="PMingLiU"/>
                          <a:cs typeface="PMingLiU"/>
                        </a:rPr>
                        <a:t>校園</a:t>
                      </a:r>
                      <a:r>
                        <a:rPr sz="1400" spc="10" dirty="0">
                          <a:latin typeface="PMingLiU"/>
                          <a:cs typeface="PMingLiU"/>
                        </a:rPr>
                        <a:t>經</a:t>
                      </a:r>
                      <a:r>
                        <a:rPr sz="1400" spc="25" dirty="0">
                          <a:latin typeface="PMingLiU"/>
                          <a:cs typeface="PMingLiU"/>
                        </a:rPr>
                        <a:t>營</a:t>
                      </a:r>
                      <a:r>
                        <a:rPr sz="1400" spc="20" dirty="0">
                          <a:latin typeface="PMingLiU"/>
                          <a:cs typeface="PMingLiU"/>
                        </a:rPr>
                        <a:t>、</a:t>
                      </a:r>
                      <a:r>
                        <a:rPr sz="1400" spc="10" dirty="0">
                          <a:latin typeface="PMingLiU"/>
                          <a:cs typeface="PMingLiU"/>
                        </a:rPr>
                        <a:t>學</a:t>
                      </a:r>
                      <a:r>
                        <a:rPr sz="1400" spc="20" dirty="0">
                          <a:latin typeface="PMingLiU"/>
                          <a:cs typeface="PMingLiU"/>
                        </a:rPr>
                        <a:t>校</a:t>
                      </a:r>
                      <a:r>
                        <a:rPr sz="1400" spc="10" dirty="0">
                          <a:latin typeface="PMingLiU"/>
                          <a:cs typeface="PMingLiU"/>
                        </a:rPr>
                        <a:t>文</a:t>
                      </a:r>
                      <a:r>
                        <a:rPr sz="1400" spc="25" dirty="0">
                          <a:latin typeface="PMingLiU"/>
                          <a:cs typeface="PMingLiU"/>
                        </a:rPr>
                        <a:t>化</a:t>
                      </a:r>
                      <a:r>
                        <a:rPr sz="1400" spc="20" dirty="0">
                          <a:latin typeface="PMingLiU"/>
                          <a:cs typeface="PMingLiU"/>
                        </a:rPr>
                        <a:t>、</a:t>
                      </a:r>
                      <a:r>
                        <a:rPr sz="1400" spc="10" dirty="0">
                          <a:latin typeface="PMingLiU"/>
                          <a:cs typeface="PMingLiU"/>
                        </a:rPr>
                        <a:t>家</a:t>
                      </a:r>
                      <a:r>
                        <a:rPr sz="1400" spc="20" dirty="0">
                          <a:latin typeface="PMingLiU"/>
                          <a:cs typeface="PMingLiU"/>
                        </a:rPr>
                        <a:t>長參</a:t>
                      </a:r>
                      <a:r>
                        <a:rPr sz="1400" spc="15" dirty="0">
                          <a:latin typeface="PMingLiU"/>
                          <a:cs typeface="PMingLiU"/>
                        </a:rPr>
                        <a:t>與</a:t>
                      </a:r>
                      <a:r>
                        <a:rPr sz="1400" dirty="0">
                          <a:latin typeface="PMingLiU"/>
                          <a:cs typeface="PMingLiU"/>
                        </a:rPr>
                        <a:t>、  </a:t>
                      </a:r>
                      <a:r>
                        <a:rPr sz="1400" spc="15" dirty="0">
                          <a:latin typeface="PMingLiU"/>
                          <a:cs typeface="PMingLiU"/>
                        </a:rPr>
                        <a:t>社區參與及宣導等各類與優質化計畫執行相關  </a:t>
                      </a:r>
                      <a:r>
                        <a:rPr sz="1400" dirty="0">
                          <a:latin typeface="PMingLiU"/>
                          <a:cs typeface="PMingLiU"/>
                        </a:rPr>
                        <a:t>之疑問，均可羅列提出</a:t>
                      </a:r>
                      <a:r>
                        <a:rPr sz="1400" dirty="0">
                          <a:latin typeface="Times New Roman"/>
                          <a:cs typeface="Times New Roman"/>
                        </a:rPr>
                        <a:t>……)</a:t>
                      </a: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Times New Roman"/>
                        <a:cs typeface="Times New Roman"/>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Times New Roman"/>
                        <a:cs typeface="Times New Roman"/>
                      </a:endParaRPr>
                    </a:p>
                  </a:txBody>
                  <a:tcPr marL="0" marR="0" marT="0" marB="0">
                    <a:lnL w="12700">
                      <a:solidFill>
                        <a:srgbClr val="000000"/>
                      </a:solidFill>
                      <a:prstDash val="solid"/>
                    </a:lnL>
                    <a:lnR w="5715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Times New Roman"/>
                        <a:cs typeface="Times New Roman"/>
                      </a:endParaRPr>
                    </a:p>
                  </a:txBody>
                  <a:tcPr marL="0" marR="0" marT="0" marB="0">
                    <a:lnL w="571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r h="723391">
                <a:tc>
                  <a:txBody>
                    <a:bodyPr/>
                    <a:lstStyle/>
                    <a:p>
                      <a:pPr marL="262890" marR="860425" indent="-266700">
                        <a:lnSpc>
                          <a:spcPct val="100000"/>
                        </a:lnSpc>
                        <a:spcBef>
                          <a:spcPts val="204"/>
                        </a:spcBef>
                      </a:pPr>
                      <a:r>
                        <a:rPr sz="1400" spc="10" dirty="0">
                          <a:latin typeface="PMingLiU"/>
                          <a:cs typeface="PMingLiU"/>
                        </a:rPr>
                        <a:t>十一</a:t>
                      </a:r>
                      <a:r>
                        <a:rPr sz="1400" dirty="0">
                          <a:latin typeface="PMingLiU"/>
                          <a:cs typeface="PMingLiU"/>
                        </a:rPr>
                        <a:t>、優</a:t>
                      </a:r>
                      <a:r>
                        <a:rPr sz="1400" spc="-15" dirty="0">
                          <a:latin typeface="PMingLiU"/>
                          <a:cs typeface="PMingLiU"/>
                        </a:rPr>
                        <a:t>質</a:t>
                      </a:r>
                      <a:r>
                        <a:rPr sz="1400" dirty="0">
                          <a:latin typeface="PMingLiU"/>
                          <a:cs typeface="PMingLiU"/>
                        </a:rPr>
                        <a:t>化新</a:t>
                      </a:r>
                      <a:r>
                        <a:rPr sz="1400" spc="-15" dirty="0">
                          <a:latin typeface="PMingLiU"/>
                          <a:cs typeface="PMingLiU"/>
                        </a:rPr>
                        <a:t>的</a:t>
                      </a:r>
                      <a:r>
                        <a:rPr sz="1400" dirty="0">
                          <a:latin typeface="PMingLiU"/>
                          <a:cs typeface="PMingLiU"/>
                        </a:rPr>
                        <a:t>績效</a:t>
                      </a:r>
                      <a:r>
                        <a:rPr sz="1400" spc="-15" dirty="0">
                          <a:latin typeface="PMingLiU"/>
                          <a:cs typeface="PMingLiU"/>
                        </a:rPr>
                        <a:t>檢</a:t>
                      </a:r>
                      <a:r>
                        <a:rPr sz="1400" dirty="0">
                          <a:latin typeface="PMingLiU"/>
                          <a:cs typeface="PMingLiU"/>
                        </a:rPr>
                        <a:t>核項</a:t>
                      </a:r>
                      <a:r>
                        <a:rPr sz="1400" spc="-10" dirty="0">
                          <a:latin typeface="PMingLiU"/>
                          <a:cs typeface="PMingLiU"/>
                        </a:rPr>
                        <a:t>目</a:t>
                      </a:r>
                      <a:r>
                        <a:rPr sz="1400" dirty="0">
                          <a:latin typeface="PMingLiU"/>
                          <a:cs typeface="PMingLiU"/>
                        </a:rPr>
                        <a:t>，包括  就近入學率，選修課程研發，教  師社群數，教師研習時數</a:t>
                      </a:r>
                      <a:endParaRPr sz="1400">
                        <a:latin typeface="PMingLiU"/>
                        <a:cs typeface="PMingLiU"/>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12700">
                      <a:solidFill>
                        <a:srgbClr val="000000"/>
                      </a:solidFill>
                      <a:prstDash val="solid"/>
                    </a:lnL>
                    <a:lnR w="57150">
                      <a:solidFill>
                        <a:srgbClr val="000000"/>
                      </a:solidFill>
                      <a:prstDash val="solid"/>
                    </a:lnR>
                    <a:lnT w="19050">
                      <a:solidFill>
                        <a:srgbClr val="000000"/>
                      </a:solidFill>
                      <a:prstDash val="solid"/>
                    </a:lnT>
                    <a:lnB w="19050">
                      <a:solidFill>
                        <a:srgbClr val="000000"/>
                      </a:solidFill>
                      <a:prstDash val="solid"/>
                    </a:lnB>
                  </a:tcPr>
                </a:tc>
                <a:tc>
                  <a:txBody>
                    <a:bodyPr/>
                    <a:lstStyle/>
                    <a:p>
                      <a:endParaRPr sz="1400">
                        <a:latin typeface="PMingLiU"/>
                        <a:cs typeface="PMingLiU"/>
                      </a:endParaRPr>
                    </a:p>
                  </a:txBody>
                  <a:tcPr marL="0" marR="0" marT="0" marB="0">
                    <a:lnL w="571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r>
            </a:tbl>
          </a:graphicData>
        </a:graphic>
      </p:graphicFrame>
      <p:sp>
        <p:nvSpPr>
          <p:cNvPr id="4" name="投影片編號版面配置區 3"/>
          <p:cNvSpPr>
            <a:spLocks noGrp="1"/>
          </p:cNvSpPr>
          <p:nvPr>
            <p:ph type="sldNum" sz="quarter" idx="7"/>
          </p:nvPr>
        </p:nvSpPr>
        <p:spPr/>
        <p:txBody>
          <a:bodyPr/>
          <a:lstStyle/>
          <a:p>
            <a:fld id="{B6F15528-21DE-4FAA-801E-634DDDAF4B2B}" type="slidenum">
              <a:rPr lang="en-US" altLang="zh-TW" smtClean="0">
                <a:solidFill>
                  <a:prstClr val="black">
                    <a:tint val="75000"/>
                  </a:prstClr>
                </a:solidFill>
              </a:rPr>
              <a:pPr/>
              <a:t>73</a:t>
            </a:fld>
            <a:endParaRPr lang="en-US" altLang="zh-TW" dirty="0">
              <a:solidFill>
                <a:prstClr val="black">
                  <a:tint val="75000"/>
                </a:prstClr>
              </a:solidFill>
            </a:endParaRPr>
          </a:p>
        </p:txBody>
      </p:sp>
    </p:spTree>
    <p:extLst>
      <p:ext uri="{BB962C8B-B14F-4D97-AF65-F5344CB8AC3E}">
        <p14:creationId xmlns:p14="http://schemas.microsoft.com/office/powerpoint/2010/main" val="3536879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975848866"/>
              </p:ext>
            </p:extLst>
          </p:nvPr>
        </p:nvGraphicFramePr>
        <p:xfrm>
          <a:off x="674039" y="539115"/>
          <a:ext cx="7848930" cy="2016251"/>
        </p:xfrm>
        <a:graphic>
          <a:graphicData uri="http://schemas.openxmlformats.org/drawingml/2006/table">
            <a:tbl>
              <a:tblPr firstRow="1" bandRow="1">
                <a:tableStyleId>{2D5ABB26-0587-4C30-8999-92F81FD0307C}</a:tableStyleId>
              </a:tblPr>
              <a:tblGrid>
                <a:gridCol w="1783664"/>
                <a:gridCol w="2104771"/>
                <a:gridCol w="2232279"/>
                <a:gridCol w="1728216"/>
              </a:tblGrid>
              <a:tr h="670496">
                <a:tc>
                  <a:txBody>
                    <a:bodyPr/>
                    <a:lstStyle/>
                    <a:p>
                      <a:pPr>
                        <a:lnSpc>
                          <a:spcPct val="100000"/>
                        </a:lnSpc>
                        <a:spcBef>
                          <a:spcPts val="50"/>
                        </a:spcBef>
                      </a:pPr>
                      <a:endParaRPr sz="1300" dirty="0">
                        <a:latin typeface="Times New Roman"/>
                        <a:cs typeface="Times New Roman"/>
                      </a:endParaRPr>
                    </a:p>
                    <a:p>
                      <a:pPr marL="476250">
                        <a:lnSpc>
                          <a:spcPct val="100000"/>
                        </a:lnSpc>
                      </a:pPr>
                      <a:r>
                        <a:rPr sz="1600" spc="-5" dirty="0">
                          <a:solidFill>
                            <a:srgbClr val="0D0D0D"/>
                          </a:solidFill>
                          <a:latin typeface="PMingLiU"/>
                          <a:cs typeface="PMingLiU"/>
                        </a:rPr>
                        <a:t>輔導項目</a:t>
                      </a:r>
                      <a:endParaRPr sz="1600" dirty="0">
                        <a:latin typeface="PMingLiU"/>
                        <a:cs typeface="PMingLiU"/>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D0CECE"/>
                    </a:solidFill>
                  </a:tcPr>
                </a:tc>
                <a:tc>
                  <a:txBody>
                    <a:bodyPr/>
                    <a:lstStyle/>
                    <a:p>
                      <a:pPr>
                        <a:lnSpc>
                          <a:spcPct val="100000"/>
                        </a:lnSpc>
                        <a:spcBef>
                          <a:spcPts val="50"/>
                        </a:spcBef>
                      </a:pPr>
                      <a:endParaRPr sz="1300">
                        <a:latin typeface="Times New Roman"/>
                        <a:cs typeface="Times New Roman"/>
                      </a:endParaRPr>
                    </a:p>
                    <a:p>
                      <a:pPr marL="127635">
                        <a:lnSpc>
                          <a:spcPct val="100000"/>
                        </a:lnSpc>
                      </a:pPr>
                      <a:r>
                        <a:rPr sz="1600" spc="-5" dirty="0">
                          <a:solidFill>
                            <a:srgbClr val="0D0D0D"/>
                          </a:solidFill>
                          <a:latin typeface="PMingLiU"/>
                          <a:cs typeface="PMingLiU"/>
                        </a:rPr>
                        <a:t>需協助與解決之疑難</a:t>
                      </a:r>
                      <a:endParaRPr sz="1600">
                        <a:latin typeface="PMingLiU"/>
                        <a:cs typeface="PMingLiU"/>
                      </a:endParaRPr>
                    </a:p>
                  </a:txBody>
                  <a:tcPr marL="0" marR="0" marT="0"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D0CECE"/>
                    </a:solidFill>
                  </a:tcPr>
                </a:tc>
                <a:tc>
                  <a:txBody>
                    <a:bodyPr/>
                    <a:lstStyle/>
                    <a:p>
                      <a:pPr>
                        <a:lnSpc>
                          <a:spcPct val="100000"/>
                        </a:lnSpc>
                        <a:spcBef>
                          <a:spcPts val="50"/>
                        </a:spcBef>
                      </a:pPr>
                      <a:endParaRPr sz="1300">
                        <a:latin typeface="Times New Roman"/>
                        <a:cs typeface="Times New Roman"/>
                      </a:endParaRPr>
                    </a:p>
                    <a:p>
                      <a:pPr marL="109220">
                        <a:lnSpc>
                          <a:spcPct val="100000"/>
                        </a:lnSpc>
                      </a:pPr>
                      <a:r>
                        <a:rPr sz="1600" dirty="0">
                          <a:solidFill>
                            <a:srgbClr val="0D0D0D"/>
                          </a:solidFill>
                          <a:latin typeface="PMingLiU"/>
                          <a:cs typeface="PMingLiU"/>
                        </a:rPr>
                        <a:t>委員意見與建議</a:t>
                      </a:r>
                      <a:r>
                        <a:rPr sz="1600" dirty="0">
                          <a:solidFill>
                            <a:srgbClr val="FF0000"/>
                          </a:solidFill>
                          <a:latin typeface="MingLiU-ExtB"/>
                          <a:cs typeface="MingLiU-ExtB"/>
                        </a:rPr>
                        <a:t>(</a:t>
                      </a:r>
                      <a:r>
                        <a:rPr sz="1600" dirty="0">
                          <a:solidFill>
                            <a:srgbClr val="FF0000"/>
                          </a:solidFill>
                          <a:latin typeface="PMingLiU"/>
                          <a:cs typeface="PMingLiU"/>
                        </a:rPr>
                        <a:t>簡要</a:t>
                      </a:r>
                      <a:r>
                        <a:rPr sz="1600" dirty="0">
                          <a:solidFill>
                            <a:srgbClr val="FF0000"/>
                          </a:solidFill>
                          <a:latin typeface="Times New Roman"/>
                          <a:cs typeface="Times New Roman"/>
                        </a:rPr>
                        <a:t>)</a:t>
                      </a:r>
                      <a:endParaRPr sz="1600">
                        <a:latin typeface="Times New Roman"/>
                        <a:cs typeface="Times New Roman"/>
                      </a:endParaRPr>
                    </a:p>
                  </a:txBody>
                  <a:tcPr marL="0" marR="0" marT="0" marB="0">
                    <a:lnL w="12700">
                      <a:solidFill>
                        <a:srgbClr val="000000"/>
                      </a:solidFill>
                      <a:prstDash val="solid"/>
                    </a:lnL>
                    <a:lnR w="57150">
                      <a:solidFill>
                        <a:srgbClr val="000000"/>
                      </a:solidFill>
                      <a:prstDash val="solid"/>
                    </a:lnR>
                    <a:lnT w="19050">
                      <a:solidFill>
                        <a:srgbClr val="000000"/>
                      </a:solidFill>
                      <a:prstDash val="solid"/>
                    </a:lnT>
                    <a:lnB w="12700">
                      <a:solidFill>
                        <a:srgbClr val="000000"/>
                      </a:solidFill>
                      <a:prstDash val="solid"/>
                    </a:lnB>
                    <a:solidFill>
                      <a:srgbClr val="D0CECE"/>
                    </a:solidFill>
                  </a:tcPr>
                </a:tc>
                <a:tc>
                  <a:txBody>
                    <a:bodyPr/>
                    <a:lstStyle/>
                    <a:p>
                      <a:pPr marL="226695" marR="135890" indent="-102235">
                        <a:lnSpc>
                          <a:spcPct val="100000"/>
                        </a:lnSpc>
                        <a:spcBef>
                          <a:spcPts val="585"/>
                        </a:spcBef>
                      </a:pPr>
                      <a:r>
                        <a:rPr sz="1600" spc="10" dirty="0">
                          <a:solidFill>
                            <a:srgbClr val="0D0D0D"/>
                          </a:solidFill>
                          <a:latin typeface="PMingLiU"/>
                          <a:cs typeface="PMingLiU"/>
                        </a:rPr>
                        <a:t>學</a:t>
                      </a:r>
                      <a:r>
                        <a:rPr sz="1600" dirty="0">
                          <a:solidFill>
                            <a:srgbClr val="0D0D0D"/>
                          </a:solidFill>
                          <a:latin typeface="PMingLiU"/>
                          <a:cs typeface="PMingLiU"/>
                        </a:rPr>
                        <a:t>校改</a:t>
                      </a:r>
                      <a:r>
                        <a:rPr sz="1600" spc="10" dirty="0">
                          <a:solidFill>
                            <a:srgbClr val="0D0D0D"/>
                          </a:solidFill>
                          <a:latin typeface="PMingLiU"/>
                          <a:cs typeface="PMingLiU"/>
                        </a:rPr>
                        <a:t>進</a:t>
                      </a:r>
                      <a:r>
                        <a:rPr sz="1600" dirty="0">
                          <a:solidFill>
                            <a:srgbClr val="0D0D0D"/>
                          </a:solidFill>
                          <a:latin typeface="PMingLiU"/>
                          <a:cs typeface="PMingLiU"/>
                        </a:rPr>
                        <a:t>策略或  </a:t>
                      </a:r>
                      <a:r>
                        <a:rPr sz="1600" spc="-5" dirty="0">
                          <a:solidFill>
                            <a:srgbClr val="0D0D0D"/>
                          </a:solidFill>
                          <a:latin typeface="PMingLiU"/>
                          <a:cs typeface="PMingLiU"/>
                        </a:rPr>
                        <a:t>修正情形說明</a:t>
                      </a:r>
                      <a:endParaRPr sz="1600">
                        <a:latin typeface="PMingLiU"/>
                        <a:cs typeface="PMingLiU"/>
                      </a:endParaRPr>
                    </a:p>
                  </a:txBody>
                  <a:tcPr marL="0" marR="0" marT="0" marB="0">
                    <a:lnL w="5715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solidFill>
                      <a:srgbClr val="D0CECE"/>
                    </a:solidFill>
                  </a:tcPr>
                </a:tc>
              </a:tr>
              <a:tr h="1345755">
                <a:tc>
                  <a:txBody>
                    <a:bodyPr/>
                    <a:lstStyle/>
                    <a:p>
                      <a:pPr>
                        <a:lnSpc>
                          <a:spcPct val="100000"/>
                        </a:lnSpc>
                      </a:pPr>
                      <a:endParaRPr sz="1600">
                        <a:latin typeface="Times New Roman"/>
                        <a:cs typeface="Times New Roman"/>
                      </a:endParaRPr>
                    </a:p>
                    <a:p>
                      <a:pPr>
                        <a:lnSpc>
                          <a:spcPct val="100000"/>
                        </a:lnSpc>
                        <a:spcBef>
                          <a:spcPts val="20"/>
                        </a:spcBef>
                      </a:pPr>
                      <a:endParaRPr sz="1300">
                        <a:latin typeface="Times New Roman"/>
                        <a:cs typeface="Times New Roman"/>
                      </a:endParaRPr>
                    </a:p>
                    <a:p>
                      <a:pPr>
                        <a:lnSpc>
                          <a:spcPct val="100000"/>
                        </a:lnSpc>
                        <a:spcBef>
                          <a:spcPts val="5"/>
                        </a:spcBef>
                      </a:pPr>
                      <a:r>
                        <a:rPr sz="1600" spc="-5" dirty="0">
                          <a:solidFill>
                            <a:srgbClr val="0D0D0D"/>
                          </a:solidFill>
                          <a:latin typeface="PMingLiU"/>
                          <a:cs typeface="PMingLiU"/>
                        </a:rPr>
                        <a:t>綜合意見</a:t>
                      </a:r>
                      <a:endParaRPr sz="1600">
                        <a:latin typeface="PMingLiU"/>
                        <a:cs typeface="PMingLiU"/>
                      </a:endParaRPr>
                    </a:p>
                  </a:txBody>
                  <a:tcPr marL="0" marR="0" marT="0"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gridSpan="2">
                  <a:txBody>
                    <a:bodyPr/>
                    <a:lstStyle/>
                    <a:p>
                      <a:pPr>
                        <a:lnSpc>
                          <a:spcPts val="1820"/>
                        </a:lnSpc>
                      </a:pPr>
                      <a:r>
                        <a:rPr sz="1600" spc="15" dirty="0">
                          <a:solidFill>
                            <a:srgbClr val="0D0D0D"/>
                          </a:solidFill>
                          <a:latin typeface="PMingLiU"/>
                          <a:cs typeface="PMingLiU"/>
                        </a:rPr>
                        <a:t>請委員就對話觀察、計畫執行提出具體意見回饋</a:t>
                      </a:r>
                      <a:endParaRPr sz="1600" dirty="0">
                        <a:latin typeface="PMingLiU"/>
                        <a:cs typeface="PMingLiU"/>
                      </a:endParaRPr>
                    </a:p>
                    <a:p>
                      <a:pPr marL="288925">
                        <a:lnSpc>
                          <a:spcPct val="100000"/>
                        </a:lnSpc>
                      </a:pPr>
                      <a:r>
                        <a:rPr sz="1600" dirty="0">
                          <a:solidFill>
                            <a:srgbClr val="0D0D0D"/>
                          </a:solidFill>
                          <a:latin typeface="PMingLiU"/>
                          <a:cs typeface="PMingLiU"/>
                        </a:rPr>
                        <a:t>與修改建議</a:t>
                      </a:r>
                      <a:r>
                        <a:rPr sz="1600" dirty="0">
                          <a:solidFill>
                            <a:srgbClr val="FF0000"/>
                          </a:solidFill>
                          <a:latin typeface="MingLiU-ExtB"/>
                          <a:cs typeface="MingLiU-ExtB"/>
                        </a:rPr>
                        <a:t>(</a:t>
                      </a:r>
                      <a:r>
                        <a:rPr sz="1600" dirty="0">
                          <a:solidFill>
                            <a:srgbClr val="FF0000"/>
                          </a:solidFill>
                          <a:latin typeface="PMingLiU"/>
                          <a:cs typeface="PMingLiU"/>
                        </a:rPr>
                        <a:t>總結</a:t>
                      </a:r>
                      <a:r>
                        <a:rPr sz="1600" dirty="0">
                          <a:solidFill>
                            <a:srgbClr val="FF0000"/>
                          </a:solidFill>
                          <a:latin typeface="Times New Roman"/>
                          <a:cs typeface="Times New Roman"/>
                        </a:rPr>
                        <a:t>)</a:t>
                      </a:r>
                      <a:r>
                        <a:rPr sz="1600" dirty="0">
                          <a:solidFill>
                            <a:srgbClr val="0D0D0D"/>
                          </a:solidFill>
                          <a:latin typeface="PMingLiU"/>
                          <a:cs typeface="PMingLiU"/>
                        </a:rPr>
                        <a:t>，俾供參考：</a:t>
                      </a:r>
                      <a:endParaRPr sz="1600" dirty="0">
                        <a:latin typeface="PMingLiU"/>
                        <a:cs typeface="PMingLiU"/>
                      </a:endParaRPr>
                    </a:p>
                  </a:txBody>
                  <a:tcPr marL="0" marR="0" marT="0" marB="0" anchor="ctr">
                    <a:lnL w="12700">
                      <a:solidFill>
                        <a:srgbClr val="000000"/>
                      </a:solidFill>
                      <a:prstDash val="solid"/>
                    </a:lnL>
                    <a:lnR w="571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tcPr>
                </a:tc>
                <a:tc hMerge="1">
                  <a:txBody>
                    <a:bodyPr/>
                    <a:lstStyle/>
                    <a:p>
                      <a:endParaRPr/>
                    </a:p>
                  </a:txBody>
                  <a:tcPr marL="0" marR="0" marT="0" marB="0"/>
                </a:tc>
                <a:tc>
                  <a:txBody>
                    <a:bodyPr/>
                    <a:lstStyle/>
                    <a:p>
                      <a:endParaRPr sz="1600">
                        <a:latin typeface="PMingLiU"/>
                        <a:cs typeface="PMingLiU"/>
                      </a:endParaRPr>
                    </a:p>
                  </a:txBody>
                  <a:tcPr marL="0" marR="0" marT="0" marB="0">
                    <a:lnL w="5715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r>
            </a:tbl>
          </a:graphicData>
        </a:graphic>
      </p:graphicFrame>
      <p:sp>
        <p:nvSpPr>
          <p:cNvPr id="3" name="object 3"/>
          <p:cNvSpPr txBox="1">
            <a:spLocks noGrp="1"/>
          </p:cNvSpPr>
          <p:nvPr>
            <p:ph type="title"/>
          </p:nvPr>
        </p:nvSpPr>
        <p:spPr>
          <a:xfrm>
            <a:off x="794410" y="2891916"/>
            <a:ext cx="1054735" cy="287020"/>
          </a:xfrm>
          <a:prstGeom prst="rect">
            <a:avLst/>
          </a:prstGeom>
        </p:spPr>
        <p:txBody>
          <a:bodyPr vert="horz" wrap="square" lIns="0" tIns="0" rIns="0" bIns="0" rtlCol="0">
            <a:spAutoFit/>
          </a:bodyPr>
          <a:lstStyle/>
          <a:p>
            <a:pPr marL="12700">
              <a:lnSpc>
                <a:spcPct val="100000"/>
              </a:lnSpc>
            </a:pPr>
            <a:r>
              <a:rPr sz="1800" spc="-5" dirty="0"/>
              <a:t>委員簽</a:t>
            </a:r>
            <a:r>
              <a:rPr sz="1800" dirty="0"/>
              <a:t>名</a:t>
            </a:r>
            <a:r>
              <a:rPr sz="1800" dirty="0">
                <a:latin typeface="MingLiU-ExtB"/>
                <a:cs typeface="MingLiU-ExtB"/>
              </a:rPr>
              <a:t>:</a:t>
            </a:r>
            <a:endParaRPr sz="1800">
              <a:latin typeface="MingLiU-ExtB"/>
              <a:cs typeface="MingLiU-ExtB"/>
            </a:endParaRPr>
          </a:p>
        </p:txBody>
      </p:sp>
      <p:sp>
        <p:nvSpPr>
          <p:cNvPr id="4" name="object 4"/>
          <p:cNvSpPr txBox="1"/>
          <p:nvPr/>
        </p:nvSpPr>
        <p:spPr>
          <a:xfrm>
            <a:off x="715568" y="3716997"/>
            <a:ext cx="7960995" cy="2232660"/>
          </a:xfrm>
          <a:prstGeom prst="rect">
            <a:avLst/>
          </a:prstGeom>
          <a:solidFill>
            <a:srgbClr val="FFFF00"/>
          </a:solidFill>
          <a:ln w="9525">
            <a:solidFill>
              <a:srgbClr val="000000"/>
            </a:solidFill>
          </a:ln>
        </p:spPr>
        <p:txBody>
          <a:bodyPr vert="horz" wrap="square" lIns="0" tIns="34290" rIns="0" bIns="0" rtlCol="0">
            <a:spAutoFit/>
          </a:bodyPr>
          <a:lstStyle/>
          <a:p>
            <a:pPr marL="86360">
              <a:spcBef>
                <a:spcPts val="270"/>
              </a:spcBef>
            </a:pPr>
            <a:r>
              <a:rPr sz="1400" dirty="0">
                <a:solidFill>
                  <a:srgbClr val="0D0D0D"/>
                </a:solidFill>
                <a:latin typeface="PMingLiU"/>
                <a:cs typeface="PMingLiU"/>
              </a:rPr>
              <a:t>說明：</a:t>
            </a:r>
            <a:endParaRPr sz="1400">
              <a:solidFill>
                <a:prstClr val="black"/>
              </a:solidFill>
              <a:latin typeface="PMingLiU"/>
              <a:cs typeface="PMingLiU"/>
            </a:endParaRPr>
          </a:p>
          <a:p>
            <a:pPr marL="86360"/>
            <a:r>
              <a:rPr sz="1400" dirty="0">
                <a:solidFill>
                  <a:prstClr val="black"/>
                </a:solidFill>
                <a:latin typeface="MingLiU-ExtB"/>
                <a:cs typeface="MingLiU-ExtB"/>
              </a:rPr>
              <a:t>1.</a:t>
            </a:r>
            <a:r>
              <a:rPr sz="1400" spc="-245" dirty="0">
                <a:solidFill>
                  <a:prstClr val="black"/>
                </a:solidFill>
                <a:latin typeface="MingLiU-ExtB"/>
                <a:cs typeface="MingLiU-ExtB"/>
              </a:rPr>
              <a:t> </a:t>
            </a:r>
            <a:r>
              <a:rPr sz="1400" spc="-5" dirty="0">
                <a:solidFill>
                  <a:prstClr val="black"/>
                </a:solidFill>
                <a:latin typeface="PMingLiU"/>
                <a:cs typeface="PMingLiU"/>
              </a:rPr>
              <a:t>請委員先參閱「</a:t>
            </a:r>
            <a:r>
              <a:rPr sz="1400" spc="-5" dirty="0">
                <a:solidFill>
                  <a:prstClr val="black"/>
                </a:solidFill>
                <a:latin typeface="MingLiU-ExtB"/>
                <a:cs typeface="MingLiU-ExtB"/>
              </a:rPr>
              <a:t>105</a:t>
            </a:r>
            <a:r>
              <a:rPr sz="1400" spc="-5" dirty="0">
                <a:solidFill>
                  <a:prstClr val="black"/>
                </a:solidFill>
                <a:latin typeface="PMingLiU"/>
                <a:cs typeface="PMingLiU"/>
              </a:rPr>
              <a:t>學年度高中優質化輔助方案專家輔導委員注意事項」，並參考各期程學校經</a:t>
            </a:r>
            <a:endParaRPr sz="1400">
              <a:solidFill>
                <a:prstClr val="black"/>
              </a:solidFill>
              <a:latin typeface="PMingLiU"/>
              <a:cs typeface="PMingLiU"/>
            </a:endParaRPr>
          </a:p>
          <a:p>
            <a:pPr marL="314960"/>
            <a:r>
              <a:rPr sz="1400" spc="-5" dirty="0">
                <a:solidFill>
                  <a:prstClr val="black"/>
                </a:solidFill>
                <a:latin typeface="PMingLiU"/>
                <a:cs typeface="PMingLiU"/>
              </a:rPr>
              <a:t>營計劃書撰寫原則暨審查表，針對學校審查說明結果予以提供學校自學輔導與建議。</a:t>
            </a:r>
            <a:endParaRPr sz="1400">
              <a:solidFill>
                <a:prstClr val="black"/>
              </a:solidFill>
              <a:latin typeface="PMingLiU"/>
              <a:cs typeface="PMingLiU"/>
            </a:endParaRPr>
          </a:p>
          <a:p>
            <a:pPr marL="314960" marR="160655" indent="-228600" algn="just"/>
            <a:r>
              <a:rPr sz="1400" dirty="0">
                <a:solidFill>
                  <a:prstClr val="black"/>
                </a:solidFill>
                <a:latin typeface="MingLiU-ExtB"/>
                <a:cs typeface="MingLiU-ExtB"/>
              </a:rPr>
              <a:t>2.</a:t>
            </a:r>
            <a:r>
              <a:rPr sz="1400" spc="-260" dirty="0">
                <a:solidFill>
                  <a:prstClr val="black"/>
                </a:solidFill>
                <a:latin typeface="MingLiU-ExtB"/>
                <a:cs typeface="MingLiU-ExtB"/>
              </a:rPr>
              <a:t> </a:t>
            </a:r>
            <a:r>
              <a:rPr sz="1400" spc="-5" dirty="0">
                <a:solidFill>
                  <a:prstClr val="black"/>
                </a:solidFill>
                <a:latin typeface="PMingLiU"/>
                <a:cs typeface="PMingLiU"/>
              </a:rPr>
              <a:t>受輔導學校應於委員到校輔導</a:t>
            </a:r>
            <a:r>
              <a:rPr sz="1400" spc="-5" dirty="0">
                <a:solidFill>
                  <a:srgbClr val="FF0000"/>
                </a:solidFill>
                <a:latin typeface="MingLiU-ExtB"/>
                <a:cs typeface="MingLiU-ExtB"/>
              </a:rPr>
              <a:t>10</a:t>
            </a:r>
            <a:r>
              <a:rPr sz="1400" spc="-5" dirty="0">
                <a:solidFill>
                  <a:srgbClr val="FF0000"/>
                </a:solidFill>
                <a:latin typeface="PMingLiU"/>
                <a:cs typeface="PMingLiU"/>
              </a:rPr>
              <a:t>天</a:t>
            </a:r>
            <a:r>
              <a:rPr sz="1400" spc="-5" dirty="0">
                <a:solidFill>
                  <a:prstClr val="black"/>
                </a:solidFill>
                <a:latin typeface="PMingLiU"/>
                <a:cs typeface="PMingLiU"/>
              </a:rPr>
              <a:t>前，將此表「</a:t>
            </a:r>
            <a:r>
              <a:rPr sz="1400" spc="-5" dirty="0">
                <a:solidFill>
                  <a:srgbClr val="FF0000"/>
                </a:solidFill>
                <a:latin typeface="PMingLiU"/>
                <a:cs typeface="PMingLiU"/>
              </a:rPr>
              <a:t>需協助與解決之疑難</a:t>
            </a:r>
            <a:r>
              <a:rPr sz="1400" spc="-5" dirty="0">
                <a:solidFill>
                  <a:prstClr val="black"/>
                </a:solidFill>
                <a:latin typeface="PMingLiU"/>
                <a:cs typeface="PMingLiU"/>
              </a:rPr>
              <a:t>」填寫完後，一併與輔導所  需之相關資料寄給委員，於輔導當日利用此表紀錄下「委員意見與建議」，並於輔導訪視完成</a:t>
            </a:r>
            <a:r>
              <a:rPr sz="1400" spc="-5" dirty="0">
                <a:solidFill>
                  <a:srgbClr val="FF0000"/>
                </a:solidFill>
                <a:latin typeface="PMingLiU"/>
                <a:cs typeface="PMingLiU"/>
              </a:rPr>
              <a:t>兩  週內</a:t>
            </a:r>
            <a:r>
              <a:rPr sz="1400" spc="-5" dirty="0">
                <a:solidFill>
                  <a:prstClr val="black"/>
                </a:solidFill>
                <a:latin typeface="PMingLiU"/>
                <a:cs typeface="PMingLiU"/>
              </a:rPr>
              <a:t>完成「學校改進策略或修正情形說明」，並將「</a:t>
            </a:r>
            <a:r>
              <a:rPr sz="1400" spc="-5" dirty="0">
                <a:solidFill>
                  <a:srgbClr val="FF0000"/>
                </a:solidFill>
                <a:latin typeface="PMingLiU"/>
                <a:cs typeface="PMingLiU"/>
              </a:rPr>
              <a:t>專家輔導學校紀錄表</a:t>
            </a:r>
            <a:r>
              <a:rPr sz="1400" spc="-5" dirty="0">
                <a:solidFill>
                  <a:prstClr val="black"/>
                </a:solidFill>
                <a:latin typeface="PMingLiU"/>
                <a:cs typeface="PMingLiU"/>
              </a:rPr>
              <a:t>」及「</a:t>
            </a:r>
            <a:r>
              <a:rPr sz="1400" spc="-5" dirty="0">
                <a:solidFill>
                  <a:srgbClr val="FF0000"/>
                </a:solidFill>
                <a:latin typeface="PMingLiU"/>
                <a:cs typeface="PMingLiU"/>
              </a:rPr>
              <a:t>到校輔導檢核表</a:t>
            </a:r>
            <a:endParaRPr sz="1400">
              <a:solidFill>
                <a:prstClr val="black"/>
              </a:solidFill>
              <a:latin typeface="PMingLiU"/>
              <a:cs typeface="PMingLiU"/>
            </a:endParaRPr>
          </a:p>
          <a:p>
            <a:pPr marL="314960" marR="248920"/>
            <a:r>
              <a:rPr sz="1400" spc="-5" dirty="0">
                <a:solidFill>
                  <a:srgbClr val="FF0000"/>
                </a:solidFill>
                <a:latin typeface="PMingLiU"/>
                <a:cs typeface="PMingLiU"/>
              </a:rPr>
              <a:t>」</a:t>
            </a:r>
            <a:r>
              <a:rPr sz="1400" spc="-5" dirty="0">
                <a:solidFill>
                  <a:srgbClr val="FF0000"/>
                </a:solidFill>
                <a:latin typeface="MingLiU-ExtB"/>
                <a:cs typeface="MingLiU-ExtB"/>
              </a:rPr>
              <a:t>(</a:t>
            </a:r>
            <a:r>
              <a:rPr sz="1400" spc="-5" dirty="0">
                <a:solidFill>
                  <a:srgbClr val="FF0000"/>
                </a:solidFill>
                <a:latin typeface="PMingLiU"/>
                <a:cs typeface="PMingLiU"/>
              </a:rPr>
              <a:t>含委員簽名</a:t>
            </a:r>
            <a:r>
              <a:rPr sz="1400" spc="-5" dirty="0">
                <a:solidFill>
                  <a:srgbClr val="FF0000"/>
                </a:solidFill>
                <a:latin typeface="MingLiU-ExtB"/>
                <a:cs typeface="MingLiU-ExtB"/>
              </a:rPr>
              <a:t>)</a:t>
            </a:r>
            <a:r>
              <a:rPr sz="1400" spc="-5" dirty="0">
                <a:solidFill>
                  <a:srgbClr val="FF0000"/>
                </a:solidFill>
                <a:latin typeface="PMingLiU"/>
                <a:cs typeface="PMingLiU"/>
              </a:rPr>
              <a:t>，兩表正本掃描之</a:t>
            </a:r>
            <a:r>
              <a:rPr sz="1400" spc="-5" dirty="0">
                <a:solidFill>
                  <a:srgbClr val="FF0000"/>
                </a:solidFill>
                <a:latin typeface="MingLiU-ExtB"/>
                <a:cs typeface="MingLiU-ExtB"/>
              </a:rPr>
              <a:t>pdf</a:t>
            </a:r>
            <a:r>
              <a:rPr sz="1400" spc="-5" dirty="0">
                <a:solidFill>
                  <a:srgbClr val="FF0000"/>
                </a:solidFill>
                <a:latin typeface="PMingLiU"/>
                <a:cs typeface="PMingLiU"/>
              </a:rPr>
              <a:t>檔、紀錄表之</a:t>
            </a:r>
            <a:r>
              <a:rPr sz="1400" spc="-5" dirty="0">
                <a:solidFill>
                  <a:srgbClr val="FF0000"/>
                </a:solidFill>
                <a:latin typeface="MingLiU-ExtB"/>
                <a:cs typeface="MingLiU-ExtB"/>
              </a:rPr>
              <a:t>word</a:t>
            </a:r>
            <a:r>
              <a:rPr sz="1400" spc="-5" dirty="0">
                <a:solidFill>
                  <a:srgbClr val="FF0000"/>
                </a:solidFill>
                <a:latin typeface="PMingLiU"/>
                <a:cs typeface="PMingLiU"/>
              </a:rPr>
              <a:t>檔，共三檔案壓縮成一個壓縮檔</a:t>
            </a:r>
            <a:r>
              <a:rPr sz="1400" spc="-5" dirty="0">
                <a:solidFill>
                  <a:srgbClr val="FF0000"/>
                </a:solidFill>
                <a:latin typeface="MingLiU-ExtB"/>
                <a:cs typeface="MingLiU-ExtB"/>
              </a:rPr>
              <a:t>(zip</a:t>
            </a:r>
            <a:r>
              <a:rPr sz="1400" spc="-5" dirty="0">
                <a:solidFill>
                  <a:srgbClr val="FF0000"/>
                </a:solidFill>
                <a:latin typeface="PMingLiU"/>
                <a:cs typeface="PMingLiU"/>
              </a:rPr>
              <a:t>或  </a:t>
            </a:r>
            <a:r>
              <a:rPr sz="1400" spc="-5" dirty="0">
                <a:solidFill>
                  <a:srgbClr val="FF0000"/>
                </a:solidFill>
                <a:latin typeface="MingLiU-ExtB"/>
                <a:cs typeface="MingLiU-ExtB"/>
              </a:rPr>
              <a:t>rar</a:t>
            </a:r>
            <a:r>
              <a:rPr sz="1400" spc="-5" dirty="0">
                <a:solidFill>
                  <a:srgbClr val="FF0000"/>
                </a:solidFill>
                <a:latin typeface="PMingLiU"/>
                <a:cs typeface="PMingLiU"/>
              </a:rPr>
              <a:t>或</a:t>
            </a:r>
            <a:r>
              <a:rPr sz="1400" spc="-5" dirty="0">
                <a:solidFill>
                  <a:srgbClr val="FF0000"/>
                </a:solidFill>
                <a:latin typeface="MingLiU-ExtB"/>
                <a:cs typeface="MingLiU-ExtB"/>
              </a:rPr>
              <a:t>7z)</a:t>
            </a:r>
            <a:r>
              <a:rPr sz="1400" spc="-5" dirty="0">
                <a:solidFill>
                  <a:prstClr val="black"/>
                </a:solidFill>
                <a:latin typeface="PMingLiU"/>
                <a:cs typeface="PMingLiU"/>
              </a:rPr>
              <a:t>，上傳教育部高中優質化輔助方案資訊網  </a:t>
            </a:r>
            <a:r>
              <a:rPr sz="1400" spc="-5" dirty="0">
                <a:solidFill>
                  <a:prstClr val="black"/>
                </a:solidFill>
                <a:latin typeface="MingLiU-ExtB"/>
                <a:cs typeface="MingLiU-ExtB"/>
              </a:rPr>
              <a:t>(</a:t>
            </a:r>
            <a:r>
              <a:rPr sz="1400" u="sng" spc="-5" dirty="0">
                <a:solidFill>
                  <a:srgbClr val="2AA1DA"/>
                </a:solidFill>
                <a:latin typeface="MingLiU-ExtB"/>
                <a:cs typeface="MingLiU-ExtB"/>
                <a:hlinkClick r:id="rId2"/>
              </a:rPr>
              <a:t>http://sap.cere.ntnu.edu.tw/sap/index.php</a:t>
            </a:r>
            <a:r>
              <a:rPr sz="1400" spc="-5" dirty="0">
                <a:solidFill>
                  <a:prstClr val="black"/>
                </a:solidFill>
                <a:latin typeface="MingLiU-ExtB"/>
                <a:cs typeface="MingLiU-ExtB"/>
              </a:rPr>
              <a:t>)</a:t>
            </a:r>
            <a:r>
              <a:rPr sz="1400" spc="-5" dirty="0">
                <a:solidFill>
                  <a:prstClr val="black"/>
                </a:solidFill>
                <a:latin typeface="PMingLiU"/>
                <a:cs typeface="PMingLiU"/>
              </a:rPr>
              <a:t>。</a:t>
            </a:r>
            <a:endParaRPr sz="1400">
              <a:solidFill>
                <a:prstClr val="black"/>
              </a:solidFill>
              <a:latin typeface="PMingLiU"/>
              <a:cs typeface="PMingLiU"/>
            </a:endParaRPr>
          </a:p>
        </p:txBody>
      </p:sp>
      <p:sp>
        <p:nvSpPr>
          <p:cNvPr id="6" name="投影片編號版面配置區 5"/>
          <p:cNvSpPr>
            <a:spLocks noGrp="1"/>
          </p:cNvSpPr>
          <p:nvPr>
            <p:ph type="sldNum" sz="quarter" idx="12"/>
          </p:nvPr>
        </p:nvSpPr>
        <p:spPr/>
        <p:txBody>
          <a:bodyPr/>
          <a:lstStyle/>
          <a:p>
            <a:fld id="{B7D4DB41-1B23-4351-A976-04981B1A1839}" type="slidenum">
              <a:rPr lang="zh-TW" altLang="en-US" smtClean="0"/>
              <a:t>74</a:t>
            </a:fld>
            <a:endParaRPr lang="zh-TW" altLang="en-US"/>
          </a:p>
        </p:txBody>
      </p:sp>
    </p:spTree>
    <p:extLst>
      <p:ext uri="{BB962C8B-B14F-4D97-AF65-F5344CB8AC3E}">
        <p14:creationId xmlns:p14="http://schemas.microsoft.com/office/powerpoint/2010/main" val="32485015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7584" y="642389"/>
            <a:ext cx="7992888" cy="430887"/>
          </a:xfrm>
          <a:prstGeom prst="rect">
            <a:avLst/>
          </a:prstGeom>
        </p:spPr>
        <p:txBody>
          <a:bodyPr vert="horz" wrap="square" lIns="0" tIns="0" rIns="0" bIns="0" rtlCol="0">
            <a:spAutoFit/>
          </a:bodyPr>
          <a:lstStyle/>
          <a:p>
            <a:pPr marL="774700" marR="5080" indent="-762635">
              <a:lnSpc>
                <a:spcPct val="100000"/>
              </a:lnSpc>
            </a:pPr>
            <a:r>
              <a:rPr sz="2800" b="1" dirty="0" smtClean="0">
                <a:solidFill>
                  <a:srgbClr val="00AF50"/>
                </a:solidFill>
                <a:latin typeface="標楷體" panose="03000509000000000000" pitchFamily="65" charset="-120"/>
                <a:ea typeface="標楷體" panose="03000509000000000000" pitchFamily="65" charset="-120"/>
                <a:cs typeface="Microsoft JhengHei"/>
              </a:rPr>
              <a:t>教育部高中優質化輔助方案到校輔導檢核表</a:t>
            </a:r>
            <a:r>
              <a:rPr lang="en-US" altLang="zh-TW" sz="2000" b="1" dirty="0" smtClean="0">
                <a:solidFill>
                  <a:srgbClr val="00AF50"/>
                </a:solidFill>
                <a:latin typeface="標楷體" panose="03000509000000000000" pitchFamily="65" charset="-120"/>
                <a:ea typeface="標楷體" panose="03000509000000000000" pitchFamily="65" charset="-120"/>
                <a:cs typeface="Microsoft JhengHei"/>
              </a:rPr>
              <a:t>1/2</a:t>
            </a:r>
            <a:endParaRPr sz="2800" dirty="0">
              <a:latin typeface="標楷體" panose="03000509000000000000" pitchFamily="65" charset="-120"/>
              <a:ea typeface="標楷體" panose="03000509000000000000" pitchFamily="65" charset="-120"/>
              <a:cs typeface="Microsoft JhengHei"/>
            </a:endParaRPr>
          </a:p>
        </p:txBody>
      </p:sp>
      <p:sp>
        <p:nvSpPr>
          <p:cNvPr id="3" name="object 3"/>
          <p:cNvSpPr txBox="1"/>
          <p:nvPr/>
        </p:nvSpPr>
        <p:spPr>
          <a:xfrm>
            <a:off x="1742948" y="1277492"/>
            <a:ext cx="5106035" cy="243840"/>
          </a:xfrm>
          <a:prstGeom prst="rect">
            <a:avLst/>
          </a:prstGeom>
        </p:spPr>
        <p:txBody>
          <a:bodyPr vert="horz" wrap="square" lIns="0" tIns="0" rIns="0" bIns="0" rtlCol="0">
            <a:spAutoFit/>
          </a:bodyPr>
          <a:lstStyle/>
          <a:p>
            <a:pPr marL="12700">
              <a:tabLst>
                <a:tab pos="3006725" algn="l"/>
                <a:tab pos="3365500" algn="l"/>
                <a:tab pos="4889500" algn="l"/>
              </a:tabLst>
            </a:pPr>
            <a:r>
              <a:rPr sz="1600" b="1" dirty="0">
                <a:solidFill>
                  <a:prstClr val="black"/>
                </a:solidFill>
                <a:latin typeface="Microsoft YaHei"/>
                <a:cs typeface="Microsoft YaHei"/>
              </a:rPr>
              <a:t>學</a:t>
            </a:r>
            <a:r>
              <a:rPr sz="1600" b="1" spc="-5" dirty="0">
                <a:solidFill>
                  <a:prstClr val="black"/>
                </a:solidFill>
                <a:latin typeface="Microsoft YaHei"/>
                <a:cs typeface="Microsoft YaHei"/>
              </a:rPr>
              <a:t>校名</a:t>
            </a:r>
            <a:r>
              <a:rPr sz="1600" b="1" dirty="0">
                <a:solidFill>
                  <a:prstClr val="black"/>
                </a:solidFill>
                <a:latin typeface="Microsoft YaHei"/>
                <a:cs typeface="Microsoft YaHei"/>
              </a:rPr>
              <a:t>稱</a:t>
            </a:r>
            <a:r>
              <a:rPr sz="1600" b="1" spc="-10" dirty="0">
                <a:solidFill>
                  <a:prstClr val="black"/>
                </a:solidFill>
                <a:latin typeface="Microsoft YaHei"/>
                <a:cs typeface="Microsoft YaHei"/>
              </a:rPr>
              <a:t>：</a:t>
            </a:r>
            <a:r>
              <a:rPr sz="1600" b="1" u="sng" spc="-5" dirty="0">
                <a:solidFill>
                  <a:prstClr val="black"/>
                </a:solidFill>
                <a:latin typeface="Times New Roman"/>
                <a:cs typeface="Times New Roman"/>
              </a:rPr>
              <a:t> </a:t>
            </a:r>
            <a:r>
              <a:rPr sz="1600" b="1" u="sng" dirty="0">
                <a:solidFill>
                  <a:prstClr val="black"/>
                </a:solidFill>
                <a:latin typeface="Times New Roman"/>
                <a:cs typeface="Times New Roman"/>
              </a:rPr>
              <a:t>	</a:t>
            </a:r>
            <a:r>
              <a:rPr sz="1600" b="1" dirty="0">
                <a:solidFill>
                  <a:prstClr val="black"/>
                </a:solidFill>
                <a:latin typeface="Times New Roman"/>
                <a:cs typeface="Times New Roman"/>
              </a:rPr>
              <a:t>	</a:t>
            </a:r>
            <a:r>
              <a:rPr sz="1600" b="1" dirty="0">
                <a:solidFill>
                  <a:prstClr val="black"/>
                </a:solidFill>
                <a:latin typeface="Microsoft YaHei"/>
                <a:cs typeface="Microsoft YaHei"/>
              </a:rPr>
              <a:t>輔</a:t>
            </a:r>
            <a:r>
              <a:rPr sz="1600" b="1" spc="-5" dirty="0">
                <a:solidFill>
                  <a:prstClr val="black"/>
                </a:solidFill>
                <a:latin typeface="Microsoft YaHei"/>
                <a:cs typeface="Microsoft YaHei"/>
              </a:rPr>
              <a:t>導日</a:t>
            </a:r>
            <a:r>
              <a:rPr sz="1600" b="1" dirty="0">
                <a:solidFill>
                  <a:prstClr val="black"/>
                </a:solidFill>
                <a:latin typeface="Microsoft YaHei"/>
                <a:cs typeface="Microsoft YaHei"/>
              </a:rPr>
              <a:t>期</a:t>
            </a:r>
            <a:r>
              <a:rPr sz="1600" b="1" spc="-5" dirty="0">
                <a:solidFill>
                  <a:prstClr val="black"/>
                </a:solidFill>
                <a:latin typeface="Microsoft YaHei"/>
                <a:cs typeface="Microsoft YaHei"/>
              </a:rPr>
              <a:t>：</a:t>
            </a:r>
            <a:r>
              <a:rPr sz="1600" b="1" dirty="0">
                <a:solidFill>
                  <a:prstClr val="black"/>
                </a:solidFill>
                <a:latin typeface="Microsoft YaHei"/>
                <a:cs typeface="Microsoft YaHei"/>
              </a:rPr>
              <a:t>	</a:t>
            </a:r>
            <a:r>
              <a:rPr sz="1600" b="1" spc="-5" dirty="0">
                <a:solidFill>
                  <a:prstClr val="black"/>
                </a:solidFill>
                <a:latin typeface="Microsoft YaHei"/>
                <a:cs typeface="Microsoft YaHei"/>
              </a:rPr>
              <a:t>年</a:t>
            </a:r>
            <a:endParaRPr sz="1600">
              <a:solidFill>
                <a:prstClr val="black"/>
              </a:solidFill>
              <a:latin typeface="Microsoft YaHei"/>
              <a:cs typeface="Microsoft YaHei"/>
            </a:endParaRPr>
          </a:p>
        </p:txBody>
      </p:sp>
      <p:sp>
        <p:nvSpPr>
          <p:cNvPr id="4" name="object 4"/>
          <p:cNvSpPr txBox="1"/>
          <p:nvPr/>
        </p:nvSpPr>
        <p:spPr>
          <a:xfrm>
            <a:off x="7332344" y="1277492"/>
            <a:ext cx="228600" cy="256540"/>
          </a:xfrm>
          <a:prstGeom prst="rect">
            <a:avLst/>
          </a:prstGeom>
        </p:spPr>
        <p:txBody>
          <a:bodyPr vert="horz" wrap="square" lIns="0" tIns="0" rIns="0" bIns="0" rtlCol="0">
            <a:spAutoFit/>
          </a:bodyPr>
          <a:lstStyle/>
          <a:p>
            <a:pPr marL="12700"/>
            <a:r>
              <a:rPr sz="1600" b="1" spc="-5" dirty="0">
                <a:solidFill>
                  <a:prstClr val="black"/>
                </a:solidFill>
                <a:latin typeface="Microsoft YaHei"/>
                <a:cs typeface="Microsoft YaHei"/>
              </a:rPr>
              <a:t>月</a:t>
            </a:r>
            <a:endParaRPr sz="1600">
              <a:solidFill>
                <a:prstClr val="black"/>
              </a:solidFill>
              <a:latin typeface="Microsoft YaHei"/>
              <a:cs typeface="Microsoft YaHei"/>
            </a:endParaRPr>
          </a:p>
        </p:txBody>
      </p:sp>
      <p:sp>
        <p:nvSpPr>
          <p:cNvPr id="5" name="object 5"/>
          <p:cNvSpPr txBox="1"/>
          <p:nvPr/>
        </p:nvSpPr>
        <p:spPr>
          <a:xfrm>
            <a:off x="8044053" y="1277492"/>
            <a:ext cx="228600" cy="256540"/>
          </a:xfrm>
          <a:prstGeom prst="rect">
            <a:avLst/>
          </a:prstGeom>
        </p:spPr>
        <p:txBody>
          <a:bodyPr vert="horz" wrap="square" lIns="0" tIns="0" rIns="0" bIns="0" rtlCol="0">
            <a:spAutoFit/>
          </a:bodyPr>
          <a:lstStyle/>
          <a:p>
            <a:pPr marL="12700"/>
            <a:r>
              <a:rPr sz="1600" b="1" spc="-5" dirty="0">
                <a:solidFill>
                  <a:prstClr val="black"/>
                </a:solidFill>
                <a:latin typeface="Microsoft YaHei"/>
                <a:cs typeface="Microsoft YaHei"/>
              </a:rPr>
              <a:t>日</a:t>
            </a:r>
            <a:endParaRPr sz="1600">
              <a:solidFill>
                <a:prstClr val="black"/>
              </a:solidFill>
              <a:latin typeface="Microsoft YaHei"/>
              <a:cs typeface="Microsoft YaHei"/>
            </a:endParaRPr>
          </a:p>
        </p:txBody>
      </p:sp>
      <p:graphicFrame>
        <p:nvGraphicFramePr>
          <p:cNvPr id="6" name="object 6"/>
          <p:cNvGraphicFramePr>
            <a:graphicFrameLocks noGrp="1"/>
          </p:cNvGraphicFramePr>
          <p:nvPr/>
        </p:nvGraphicFramePr>
        <p:xfrm>
          <a:off x="821232" y="1676654"/>
          <a:ext cx="7992947" cy="4577913"/>
        </p:xfrm>
        <a:graphic>
          <a:graphicData uri="http://schemas.openxmlformats.org/drawingml/2006/table">
            <a:tbl>
              <a:tblPr firstRow="1" bandRow="1">
                <a:tableStyleId>{2D5ABB26-0587-4C30-8999-92F81FD0307C}</a:tableStyleId>
              </a:tblPr>
              <a:tblGrid>
                <a:gridCol w="6840804"/>
                <a:gridCol w="648081"/>
                <a:gridCol w="504062"/>
              </a:tblGrid>
              <a:tr h="487680">
                <a:tc>
                  <a:txBody>
                    <a:bodyPr/>
                    <a:lstStyle/>
                    <a:p>
                      <a:endParaRPr sz="1600">
                        <a:latin typeface="Microsoft YaHei"/>
                        <a:cs typeface="Microsoft YaHe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0">
                        <a:lnSpc>
                          <a:spcPts val="1800"/>
                        </a:lnSpc>
                      </a:pPr>
                      <a:r>
                        <a:rPr sz="1600" b="1" spc="5" dirty="0">
                          <a:latin typeface="Microsoft YaHei"/>
                          <a:cs typeface="Microsoft YaHei"/>
                        </a:rPr>
                        <a:t>學校</a:t>
                      </a:r>
                      <a:endParaRPr sz="1600">
                        <a:latin typeface="Microsoft YaHei"/>
                        <a:cs typeface="Microsoft YaHei"/>
                      </a:endParaRPr>
                    </a:p>
                    <a:p>
                      <a:pPr marL="114300">
                        <a:lnSpc>
                          <a:spcPts val="1910"/>
                        </a:lnSpc>
                      </a:pPr>
                      <a:r>
                        <a:rPr sz="1600" b="1" spc="5" dirty="0">
                          <a:latin typeface="Microsoft YaHei"/>
                          <a:cs typeface="Microsoft YaHei"/>
                        </a:rPr>
                        <a:t>檢核</a:t>
                      </a:r>
                      <a:endParaRPr sz="1600">
                        <a:latin typeface="Microsoft YaHei"/>
                        <a:cs typeface="Microsoft YaHe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3180">
                        <a:lnSpc>
                          <a:spcPts val="1800"/>
                        </a:lnSpc>
                      </a:pPr>
                      <a:r>
                        <a:rPr sz="1600" b="1" spc="5" dirty="0">
                          <a:latin typeface="Microsoft YaHei"/>
                          <a:cs typeface="Microsoft YaHei"/>
                        </a:rPr>
                        <a:t>委員</a:t>
                      </a:r>
                      <a:endParaRPr sz="1600">
                        <a:latin typeface="Microsoft YaHei"/>
                        <a:cs typeface="Microsoft YaHei"/>
                      </a:endParaRPr>
                    </a:p>
                    <a:p>
                      <a:pPr marL="43180">
                        <a:lnSpc>
                          <a:spcPts val="1910"/>
                        </a:lnSpc>
                      </a:pPr>
                      <a:r>
                        <a:rPr sz="1600" b="1" dirty="0">
                          <a:latin typeface="Microsoft YaHei"/>
                          <a:cs typeface="Microsoft YaHei"/>
                        </a:rPr>
                        <a:t>檢核</a:t>
                      </a:r>
                      <a:endParaRPr sz="1600">
                        <a:latin typeface="Microsoft YaHei"/>
                        <a:cs typeface="Microsoft YaHe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3839">
                <a:tc gridSpan="3">
                  <a:txBody>
                    <a:bodyPr/>
                    <a:lstStyle/>
                    <a:p>
                      <a:pPr marL="1270" algn="ctr">
                        <a:lnSpc>
                          <a:spcPts val="1789"/>
                        </a:lnSpc>
                      </a:pPr>
                      <a:r>
                        <a:rPr sz="1600" b="1" spc="-5" dirty="0">
                          <a:latin typeface="Microsoft YaHei"/>
                          <a:cs typeface="Microsoft YaHei"/>
                        </a:rPr>
                        <a:t>行前準備工作</a:t>
                      </a:r>
                      <a:endParaRPr sz="1600">
                        <a:latin typeface="Microsoft YaHei"/>
                        <a:cs typeface="Microsoft YaHe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hMerge="1">
                  <a:txBody>
                    <a:bodyPr/>
                    <a:lstStyle/>
                    <a:p>
                      <a:endParaRPr/>
                    </a:p>
                  </a:txBody>
                  <a:tcPr marL="0" marR="0" marT="0" marB="0"/>
                </a:tc>
                <a:tc hMerge="1">
                  <a:txBody>
                    <a:bodyPr/>
                    <a:lstStyle/>
                    <a:p>
                      <a:endParaRPr/>
                    </a:p>
                  </a:txBody>
                  <a:tcPr marL="0" marR="0" marT="0" marB="0"/>
                </a:tc>
              </a:tr>
              <a:tr h="243839">
                <a:tc>
                  <a:txBody>
                    <a:bodyPr/>
                    <a:lstStyle/>
                    <a:p>
                      <a:pPr marL="31750">
                        <a:lnSpc>
                          <a:spcPts val="1789"/>
                        </a:lnSpc>
                      </a:pPr>
                      <a:r>
                        <a:rPr sz="1600" dirty="0">
                          <a:latin typeface="Calibri"/>
                          <a:cs typeface="Calibri"/>
                        </a:rPr>
                        <a:t>1.</a:t>
                      </a:r>
                      <a:r>
                        <a:rPr sz="1600" dirty="0">
                          <a:latin typeface="PMingLiU"/>
                          <a:cs typeface="PMingLiU"/>
                        </a:rPr>
                        <a:t>輔導學校是否事先提出「需協助與解決之疑難」？</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0121">
                <a:tc>
                  <a:txBody>
                    <a:bodyPr/>
                    <a:lstStyle/>
                    <a:p>
                      <a:pPr marL="31750">
                        <a:lnSpc>
                          <a:spcPts val="1789"/>
                        </a:lnSpc>
                      </a:pPr>
                      <a:r>
                        <a:rPr sz="1600" dirty="0">
                          <a:latin typeface="Calibri"/>
                          <a:cs typeface="Calibri"/>
                        </a:rPr>
                        <a:t>2.</a:t>
                      </a:r>
                      <a:r>
                        <a:rPr sz="1600" dirty="0">
                          <a:latin typeface="PMingLiU"/>
                          <a:cs typeface="PMingLiU"/>
                        </a:rPr>
                        <a:t>輔導學校是否以公文、電話或電子信件聯繫確切到校時間和到校方式？</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31519">
                <a:tc>
                  <a:txBody>
                    <a:bodyPr/>
                    <a:lstStyle/>
                    <a:p>
                      <a:pPr marL="31750">
                        <a:lnSpc>
                          <a:spcPts val="1789"/>
                        </a:lnSpc>
                      </a:pPr>
                      <a:r>
                        <a:rPr sz="1600" dirty="0">
                          <a:latin typeface="Calibri"/>
                          <a:cs typeface="Calibri"/>
                        </a:rPr>
                        <a:t>3.</a:t>
                      </a:r>
                      <a:r>
                        <a:rPr sz="1600" dirty="0">
                          <a:latin typeface="PMingLiU"/>
                          <a:cs typeface="PMingLiU"/>
                        </a:rPr>
                        <a:t>輔導學校是否依流程規定事情提供優質化經營計畫書</a:t>
                      </a:r>
                      <a:r>
                        <a:rPr sz="1600" dirty="0">
                          <a:latin typeface="Calibri"/>
                          <a:cs typeface="Calibri"/>
                        </a:rPr>
                        <a:t>(</a:t>
                      </a:r>
                      <a:r>
                        <a:rPr sz="1600" dirty="0">
                          <a:latin typeface="PMingLiU"/>
                          <a:cs typeface="PMingLiU"/>
                        </a:rPr>
                        <a:t>含審查建議、學校基</a:t>
                      </a:r>
                      <a:endParaRPr sz="1600">
                        <a:latin typeface="PMingLiU"/>
                        <a:cs typeface="PMingLiU"/>
                      </a:endParaRPr>
                    </a:p>
                    <a:p>
                      <a:pPr marL="31750">
                        <a:lnSpc>
                          <a:spcPct val="100000"/>
                        </a:lnSpc>
                      </a:pPr>
                      <a:r>
                        <a:rPr sz="1600" dirty="0">
                          <a:latin typeface="PMingLiU"/>
                          <a:cs typeface="PMingLiU"/>
                        </a:rPr>
                        <a:t>本資料表、經費表</a:t>
                      </a:r>
                      <a:r>
                        <a:rPr sz="1600" dirty="0">
                          <a:latin typeface="Calibri"/>
                          <a:cs typeface="Calibri"/>
                        </a:rPr>
                        <a:t>)</a:t>
                      </a:r>
                      <a:r>
                        <a:rPr sz="1600" dirty="0">
                          <a:latin typeface="PMingLiU"/>
                          <a:cs typeface="PMingLiU"/>
                        </a:rPr>
                        <a:t>、自我檢核表、</a:t>
                      </a:r>
                      <a:r>
                        <a:rPr sz="1600" dirty="0">
                          <a:latin typeface="Calibri"/>
                          <a:cs typeface="Calibri"/>
                        </a:rPr>
                        <a:t>107</a:t>
                      </a:r>
                      <a:r>
                        <a:rPr sz="1600" dirty="0">
                          <a:latin typeface="PMingLiU"/>
                          <a:cs typeface="PMingLiU"/>
                        </a:rPr>
                        <a:t>課綱校定必修多元選修資料及其他相</a:t>
                      </a:r>
                      <a:endParaRPr sz="1600">
                        <a:latin typeface="PMingLiU"/>
                        <a:cs typeface="PMingLiU"/>
                      </a:endParaRPr>
                    </a:p>
                    <a:p>
                      <a:pPr marL="31750">
                        <a:lnSpc>
                          <a:spcPct val="100000"/>
                        </a:lnSpc>
                      </a:pPr>
                      <a:r>
                        <a:rPr sz="1600" dirty="0">
                          <a:latin typeface="PMingLiU"/>
                          <a:cs typeface="PMingLiU"/>
                        </a:rPr>
                        <a:t>關資料</a:t>
                      </a:r>
                      <a:r>
                        <a:rPr sz="1600" dirty="0">
                          <a:latin typeface="Calibri"/>
                          <a:cs typeface="Calibri"/>
                        </a:rPr>
                        <a:t>?</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60247">
                <a:tc>
                  <a:txBody>
                    <a:bodyPr/>
                    <a:lstStyle/>
                    <a:p>
                      <a:pPr marL="31750">
                        <a:lnSpc>
                          <a:spcPts val="1789"/>
                        </a:lnSpc>
                      </a:pPr>
                      <a:r>
                        <a:rPr sz="1600" dirty="0">
                          <a:latin typeface="Calibri"/>
                          <a:cs typeface="Calibri"/>
                        </a:rPr>
                        <a:t>4.</a:t>
                      </a:r>
                      <a:r>
                        <a:rPr sz="1600" dirty="0">
                          <a:latin typeface="PMingLiU"/>
                          <a:cs typeface="PMingLiU"/>
                        </a:rPr>
                        <a:t>學校是否針對計畫審查意見或前一年的諮詢</a:t>
                      </a:r>
                      <a:r>
                        <a:rPr sz="1600" dirty="0">
                          <a:latin typeface="Calibri"/>
                          <a:cs typeface="Calibri"/>
                        </a:rPr>
                        <a:t>/</a:t>
                      </a:r>
                      <a:r>
                        <a:rPr sz="1600" dirty="0">
                          <a:latin typeface="PMingLiU"/>
                          <a:cs typeface="PMingLiU"/>
                        </a:rPr>
                        <a:t>訪視輔導意見做出回應？</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3840">
                <a:tc>
                  <a:txBody>
                    <a:bodyPr/>
                    <a:lstStyle/>
                    <a:p>
                      <a:pPr marL="31750">
                        <a:lnSpc>
                          <a:spcPts val="1789"/>
                        </a:lnSpc>
                      </a:pPr>
                      <a:r>
                        <a:rPr sz="1600" dirty="0">
                          <a:latin typeface="Calibri"/>
                          <a:cs typeface="Calibri"/>
                        </a:rPr>
                        <a:t>5.</a:t>
                      </a:r>
                      <a:r>
                        <a:rPr sz="1600" dirty="0">
                          <a:latin typeface="PMingLiU"/>
                          <a:cs typeface="PMingLiU"/>
                        </a:rPr>
                        <a:t>學校優質化網頁是否建置並及持續更新？</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3839">
                <a:tc gridSpan="3">
                  <a:txBody>
                    <a:bodyPr/>
                    <a:lstStyle/>
                    <a:p>
                      <a:pPr marL="1270" algn="ctr">
                        <a:lnSpc>
                          <a:spcPts val="1789"/>
                        </a:lnSpc>
                      </a:pPr>
                      <a:r>
                        <a:rPr sz="1600" b="1" spc="-5" dirty="0">
                          <a:latin typeface="Microsoft YaHei"/>
                          <a:cs typeface="Microsoft YaHei"/>
                        </a:rPr>
                        <a:t>到校輔導檢核事項</a:t>
                      </a:r>
                      <a:endParaRPr sz="1600">
                        <a:latin typeface="Microsoft YaHei"/>
                        <a:cs typeface="Microsoft YaHe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hMerge="1">
                  <a:txBody>
                    <a:bodyPr/>
                    <a:lstStyle/>
                    <a:p>
                      <a:endParaRPr/>
                    </a:p>
                  </a:txBody>
                  <a:tcPr marL="0" marR="0" marT="0" marB="0"/>
                </a:tc>
                <a:tc hMerge="1">
                  <a:txBody>
                    <a:bodyPr/>
                    <a:lstStyle/>
                    <a:p>
                      <a:endParaRPr/>
                    </a:p>
                  </a:txBody>
                  <a:tcPr marL="0" marR="0" marT="0" marB="0"/>
                </a:tc>
              </a:tr>
              <a:tr h="487680">
                <a:tc>
                  <a:txBody>
                    <a:bodyPr/>
                    <a:lstStyle/>
                    <a:p>
                      <a:pPr marL="31750">
                        <a:lnSpc>
                          <a:spcPts val="1789"/>
                        </a:lnSpc>
                      </a:pPr>
                      <a:r>
                        <a:rPr sz="1600" dirty="0">
                          <a:latin typeface="Calibri"/>
                          <a:cs typeface="Calibri"/>
                        </a:rPr>
                        <a:t>6.</a:t>
                      </a:r>
                      <a:r>
                        <a:rPr sz="1600" dirty="0">
                          <a:latin typeface="PMingLiU"/>
                          <a:cs typeface="PMingLiU"/>
                        </a:rPr>
                        <a:t>學校行政團隊、各</a:t>
                      </a:r>
                      <a:r>
                        <a:rPr sz="1600" dirty="0">
                          <a:latin typeface="Calibri"/>
                          <a:cs typeface="Calibri"/>
                        </a:rPr>
                        <a:t>(</a:t>
                      </a:r>
                      <a:r>
                        <a:rPr sz="1600" dirty="0">
                          <a:latin typeface="PMingLiU"/>
                          <a:cs typeface="PMingLiU"/>
                        </a:rPr>
                        <a:t>子</a:t>
                      </a:r>
                      <a:r>
                        <a:rPr sz="1600" dirty="0">
                          <a:latin typeface="Calibri"/>
                          <a:cs typeface="Calibri"/>
                        </a:rPr>
                        <a:t>)</a:t>
                      </a:r>
                      <a:r>
                        <a:rPr sz="1600" dirty="0">
                          <a:latin typeface="PMingLiU"/>
                          <a:cs typeface="PMingLiU"/>
                        </a:rPr>
                        <a:t>計畫負責人與學科教師代表是否全程出席會議並參</a:t>
                      </a:r>
                      <a:endParaRPr sz="1600">
                        <a:latin typeface="PMingLiU"/>
                        <a:cs typeface="PMingLiU"/>
                      </a:endParaRPr>
                    </a:p>
                    <a:p>
                      <a:pPr marL="31750">
                        <a:lnSpc>
                          <a:spcPct val="100000"/>
                        </a:lnSpc>
                      </a:pPr>
                      <a:r>
                        <a:rPr sz="1600" spc="-5" dirty="0">
                          <a:latin typeface="PMingLiU"/>
                          <a:cs typeface="PMingLiU"/>
                        </a:rPr>
                        <a:t>與討論？</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3840">
                <a:tc>
                  <a:txBody>
                    <a:bodyPr/>
                    <a:lstStyle/>
                    <a:p>
                      <a:pPr marL="31750">
                        <a:lnSpc>
                          <a:spcPts val="1789"/>
                        </a:lnSpc>
                      </a:pPr>
                      <a:r>
                        <a:rPr sz="1600" dirty="0">
                          <a:latin typeface="Calibri"/>
                          <a:cs typeface="Calibri"/>
                        </a:rPr>
                        <a:t>7.</a:t>
                      </a:r>
                      <a:r>
                        <a:rPr sz="1600" dirty="0">
                          <a:latin typeface="PMingLiU"/>
                          <a:cs typeface="PMingLiU"/>
                        </a:rPr>
                        <a:t>輔導會議中是否有常常進出情形</a:t>
                      </a:r>
                      <a:r>
                        <a:rPr sz="1600" dirty="0">
                          <a:latin typeface="Calibri"/>
                          <a:cs typeface="Calibri"/>
                        </a:rPr>
                        <a:t>?</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43789">
                <a:tc>
                  <a:txBody>
                    <a:bodyPr/>
                    <a:lstStyle/>
                    <a:p>
                      <a:pPr marL="31750">
                        <a:lnSpc>
                          <a:spcPts val="1795"/>
                        </a:lnSpc>
                      </a:pPr>
                      <a:r>
                        <a:rPr sz="1600" dirty="0">
                          <a:latin typeface="Calibri"/>
                          <a:cs typeface="Calibri"/>
                        </a:rPr>
                        <a:t>8.</a:t>
                      </a:r>
                      <a:r>
                        <a:rPr sz="1600" dirty="0">
                          <a:latin typeface="PMingLiU"/>
                          <a:cs typeface="PMingLiU"/>
                        </a:rPr>
                        <a:t>學校是否有安排合宜的流程，並依據流程進行？</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9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9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87680">
                <a:tc>
                  <a:txBody>
                    <a:bodyPr/>
                    <a:lstStyle/>
                    <a:p>
                      <a:pPr marL="31750">
                        <a:lnSpc>
                          <a:spcPts val="1795"/>
                        </a:lnSpc>
                      </a:pPr>
                      <a:r>
                        <a:rPr sz="1600" dirty="0">
                          <a:latin typeface="Calibri"/>
                          <a:cs typeface="Calibri"/>
                        </a:rPr>
                        <a:t>9.</a:t>
                      </a:r>
                      <a:r>
                        <a:rPr sz="1600" dirty="0">
                          <a:latin typeface="PMingLiU"/>
                          <a:cs typeface="PMingLiU"/>
                        </a:rPr>
                        <a:t>學校校長是否親自進行優質化計畫執行情形之簡報？</a:t>
                      </a:r>
                      <a:r>
                        <a:rPr sz="1600" dirty="0">
                          <a:latin typeface="Calibri"/>
                          <a:cs typeface="Calibri"/>
                        </a:rPr>
                        <a:t>(</a:t>
                      </a:r>
                      <a:r>
                        <a:rPr sz="1600" dirty="0">
                          <a:latin typeface="PMingLiU"/>
                          <a:cs typeface="PMingLiU"/>
                        </a:rPr>
                        <a:t>學校優質化執行於該</a:t>
                      </a:r>
                      <a:endParaRPr sz="1600">
                        <a:latin typeface="PMingLiU"/>
                        <a:cs typeface="PMingLiU"/>
                      </a:endParaRPr>
                    </a:p>
                    <a:p>
                      <a:pPr marL="31750">
                        <a:lnSpc>
                          <a:spcPct val="100000"/>
                        </a:lnSpc>
                      </a:pPr>
                      <a:r>
                        <a:rPr sz="1600" dirty="0">
                          <a:latin typeface="PMingLiU"/>
                          <a:cs typeface="PMingLiU"/>
                        </a:rPr>
                        <a:t>學年度第二學期時，可由其他負責人代為簡報或主持</a:t>
                      </a:r>
                      <a:r>
                        <a:rPr sz="1600" dirty="0">
                          <a:latin typeface="Calibri"/>
                          <a:cs typeface="Calibri"/>
                        </a:rPr>
                        <a:t>)</a:t>
                      </a:r>
                      <a:endParaRPr sz="1600">
                        <a:latin typeface="Calibri"/>
                        <a:cs typeface="Calibr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9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9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8" name="投影片編號版面配置區 7"/>
          <p:cNvSpPr>
            <a:spLocks noGrp="1"/>
          </p:cNvSpPr>
          <p:nvPr>
            <p:ph type="sldNum" sz="quarter" idx="12"/>
          </p:nvPr>
        </p:nvSpPr>
        <p:spPr/>
        <p:txBody>
          <a:bodyPr/>
          <a:lstStyle/>
          <a:p>
            <a:fld id="{B7D4DB41-1B23-4351-A976-04981B1A1839}" type="slidenum">
              <a:rPr lang="zh-TW" altLang="en-US" smtClean="0"/>
              <a:t>75</a:t>
            </a:fld>
            <a:endParaRPr lang="zh-TW" altLang="en-US"/>
          </a:p>
        </p:txBody>
      </p:sp>
    </p:spTree>
    <p:extLst>
      <p:ext uri="{BB962C8B-B14F-4D97-AF65-F5344CB8AC3E}">
        <p14:creationId xmlns:p14="http://schemas.microsoft.com/office/powerpoint/2010/main" val="17856783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7584" y="652549"/>
            <a:ext cx="7632848" cy="430887"/>
          </a:xfrm>
          <a:prstGeom prst="rect">
            <a:avLst/>
          </a:prstGeom>
        </p:spPr>
        <p:txBody>
          <a:bodyPr vert="horz" wrap="square" lIns="0" tIns="0" rIns="0" bIns="0" rtlCol="0">
            <a:spAutoFit/>
          </a:bodyPr>
          <a:lstStyle/>
          <a:p>
            <a:pPr marL="774700" marR="5080" indent="-762635">
              <a:lnSpc>
                <a:spcPct val="100000"/>
              </a:lnSpc>
            </a:pPr>
            <a:r>
              <a:rPr sz="2800" b="1" dirty="0" smtClean="0">
                <a:solidFill>
                  <a:srgbClr val="00AF50"/>
                </a:solidFill>
                <a:latin typeface="標楷體" panose="03000509000000000000" pitchFamily="65" charset="-120"/>
                <a:ea typeface="標楷體" panose="03000509000000000000" pitchFamily="65" charset="-120"/>
                <a:cs typeface="Microsoft JhengHei"/>
              </a:rPr>
              <a:t>教育部高中優質化輔助方案到校輔導檢核表</a:t>
            </a:r>
            <a:r>
              <a:rPr lang="en-US" altLang="zh-TW" sz="2000" b="1" dirty="0" smtClean="0">
                <a:solidFill>
                  <a:srgbClr val="00AF50"/>
                </a:solidFill>
                <a:latin typeface="標楷體" panose="03000509000000000000" pitchFamily="65" charset="-120"/>
                <a:ea typeface="標楷體" panose="03000509000000000000" pitchFamily="65" charset="-120"/>
                <a:cs typeface="Microsoft JhengHei"/>
              </a:rPr>
              <a:t>2/2</a:t>
            </a:r>
            <a:endParaRPr sz="2800" dirty="0">
              <a:latin typeface="標楷體" panose="03000509000000000000" pitchFamily="65" charset="-120"/>
              <a:ea typeface="標楷體" panose="03000509000000000000" pitchFamily="65" charset="-120"/>
              <a:cs typeface="Microsoft JhengHei"/>
            </a:endParaRPr>
          </a:p>
        </p:txBody>
      </p:sp>
      <p:graphicFrame>
        <p:nvGraphicFramePr>
          <p:cNvPr id="3" name="object 3"/>
          <p:cNvGraphicFramePr>
            <a:graphicFrameLocks noGrp="1"/>
          </p:cNvGraphicFramePr>
          <p:nvPr/>
        </p:nvGraphicFramePr>
        <p:xfrm>
          <a:off x="821232" y="1262380"/>
          <a:ext cx="7705292" cy="5184594"/>
        </p:xfrm>
        <a:graphic>
          <a:graphicData uri="http://schemas.openxmlformats.org/drawingml/2006/table">
            <a:tbl>
              <a:tblPr firstRow="1" bandRow="1">
                <a:tableStyleId>{2D5ABB26-0587-4C30-8999-92F81FD0307C}</a:tableStyleId>
              </a:tblPr>
              <a:tblGrid>
                <a:gridCol w="6379921"/>
                <a:gridCol w="663067"/>
                <a:gridCol w="662304"/>
              </a:tblGrid>
              <a:tr h="605282">
                <a:tc>
                  <a:txBody>
                    <a:bodyPr/>
                    <a:lstStyle/>
                    <a:p>
                      <a:endParaRPr sz="2400">
                        <a:latin typeface="Microsoft JhengHei"/>
                        <a:cs typeface="Microsoft JhengHe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3189" marR="110489">
                        <a:lnSpc>
                          <a:spcPts val="1900"/>
                        </a:lnSpc>
                        <a:spcBef>
                          <a:spcPts val="430"/>
                        </a:spcBef>
                      </a:pPr>
                      <a:r>
                        <a:rPr sz="1600" b="1" spc="10" dirty="0">
                          <a:latin typeface="Microsoft YaHei"/>
                          <a:cs typeface="Microsoft YaHei"/>
                        </a:rPr>
                        <a:t>學校  檢核</a:t>
                      </a:r>
                      <a:endParaRPr sz="1600">
                        <a:latin typeface="Microsoft YaHei"/>
                        <a:cs typeface="Microsoft YaHe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1920" marR="111125">
                        <a:lnSpc>
                          <a:spcPts val="1900"/>
                        </a:lnSpc>
                        <a:spcBef>
                          <a:spcPts val="430"/>
                        </a:spcBef>
                      </a:pPr>
                      <a:r>
                        <a:rPr sz="1600" b="1" spc="10" dirty="0">
                          <a:latin typeface="Microsoft YaHei"/>
                          <a:cs typeface="Microsoft YaHei"/>
                        </a:rPr>
                        <a:t>委員  檢核</a:t>
                      </a:r>
                      <a:endParaRPr sz="1600">
                        <a:latin typeface="Microsoft YaHei"/>
                        <a:cs typeface="Microsoft YaHe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69366">
                <a:tc gridSpan="3">
                  <a:txBody>
                    <a:bodyPr/>
                    <a:lstStyle/>
                    <a:p>
                      <a:pPr algn="ctr">
                        <a:lnSpc>
                          <a:spcPts val="1785"/>
                        </a:lnSpc>
                      </a:pPr>
                      <a:r>
                        <a:rPr sz="1600" b="1" spc="-5" dirty="0">
                          <a:latin typeface="Microsoft YaHei"/>
                          <a:cs typeface="Microsoft YaHei"/>
                        </a:rPr>
                        <a:t>到校輔導檢核事項</a:t>
                      </a:r>
                      <a:endParaRPr sz="1600">
                        <a:latin typeface="Microsoft YaHei"/>
                        <a:cs typeface="Microsoft YaHei"/>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BEBEBE"/>
                    </a:solidFill>
                  </a:tcPr>
                </a:tc>
                <a:tc hMerge="1">
                  <a:txBody>
                    <a:bodyPr/>
                    <a:lstStyle/>
                    <a:p>
                      <a:endParaRPr/>
                    </a:p>
                  </a:txBody>
                  <a:tcPr marL="0" marR="0" marT="0" marB="0"/>
                </a:tc>
                <a:tc hMerge="1">
                  <a:txBody>
                    <a:bodyPr/>
                    <a:lstStyle/>
                    <a:p>
                      <a:endParaRPr/>
                    </a:p>
                  </a:txBody>
                  <a:tcPr marL="0" marR="0" marT="0" marB="0"/>
                </a:tc>
              </a:tr>
              <a:tr h="269367">
                <a:tc>
                  <a:txBody>
                    <a:bodyPr/>
                    <a:lstStyle/>
                    <a:p>
                      <a:pPr marL="31750">
                        <a:lnSpc>
                          <a:spcPts val="1785"/>
                        </a:lnSpc>
                      </a:pPr>
                      <a:r>
                        <a:rPr sz="1600" dirty="0">
                          <a:latin typeface="Calibri"/>
                          <a:cs typeface="Calibri"/>
                        </a:rPr>
                        <a:t>10.</a:t>
                      </a:r>
                      <a:r>
                        <a:rPr sz="1600" dirty="0">
                          <a:latin typeface="PMingLiU"/>
                          <a:cs typeface="PMingLiU"/>
                        </a:rPr>
                        <a:t>學校是否就需要協助與解決事項提出說明？</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38733">
                <a:tc>
                  <a:txBody>
                    <a:bodyPr/>
                    <a:lstStyle/>
                    <a:p>
                      <a:pPr marL="31750">
                        <a:lnSpc>
                          <a:spcPts val="1785"/>
                        </a:lnSpc>
                      </a:pPr>
                      <a:r>
                        <a:rPr sz="1600" dirty="0">
                          <a:latin typeface="Calibri"/>
                          <a:cs typeface="Calibri"/>
                        </a:rPr>
                        <a:t>11.</a:t>
                      </a:r>
                      <a:r>
                        <a:rPr sz="1600" dirty="0">
                          <a:latin typeface="PMingLiU"/>
                          <a:cs typeface="PMingLiU"/>
                        </a:rPr>
                        <a:t>學校相關人員是否針對需要協助與解決事項，與輔導委員進行對話</a:t>
                      </a:r>
                      <a:endParaRPr sz="1600">
                        <a:latin typeface="PMingLiU"/>
                        <a:cs typeface="PMingLiU"/>
                      </a:endParaRPr>
                    </a:p>
                    <a:p>
                      <a:pPr marL="31750">
                        <a:lnSpc>
                          <a:spcPct val="100000"/>
                        </a:lnSpc>
                      </a:pPr>
                      <a:r>
                        <a:rPr sz="1600" spc="-5" dirty="0">
                          <a:latin typeface="PMingLiU"/>
                          <a:cs typeface="PMingLiU"/>
                        </a:rPr>
                        <a:t>與討論？</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69367">
                <a:tc>
                  <a:txBody>
                    <a:bodyPr/>
                    <a:lstStyle/>
                    <a:p>
                      <a:pPr marL="31750">
                        <a:lnSpc>
                          <a:spcPts val="1789"/>
                        </a:lnSpc>
                      </a:pPr>
                      <a:r>
                        <a:rPr sz="1600" dirty="0">
                          <a:latin typeface="Calibri"/>
                          <a:cs typeface="Calibri"/>
                        </a:rPr>
                        <a:t>12.</a:t>
                      </a:r>
                      <a:r>
                        <a:rPr sz="1600" dirty="0">
                          <a:latin typeface="PMingLiU"/>
                          <a:cs typeface="PMingLiU"/>
                        </a:rPr>
                        <a:t>是否實地檢視優質化方案有關之設備，及計畫執行之佐證資料？</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077467">
                <a:tc>
                  <a:txBody>
                    <a:bodyPr/>
                    <a:lstStyle/>
                    <a:p>
                      <a:pPr marL="31750" algn="just">
                        <a:lnSpc>
                          <a:spcPts val="1789"/>
                        </a:lnSpc>
                      </a:pPr>
                      <a:r>
                        <a:rPr sz="1600" dirty="0">
                          <a:latin typeface="Calibri"/>
                          <a:cs typeface="Calibri"/>
                        </a:rPr>
                        <a:t>13.</a:t>
                      </a:r>
                      <a:r>
                        <a:rPr sz="1600" dirty="0">
                          <a:latin typeface="PMingLiU"/>
                          <a:cs typeface="PMingLiU"/>
                        </a:rPr>
                        <a:t>是否針對經營計畫書內容與學校整體執行情況，就部訂重點輔導項</a:t>
                      </a:r>
                      <a:endParaRPr sz="1600">
                        <a:latin typeface="PMingLiU"/>
                        <a:cs typeface="PMingLiU"/>
                      </a:endParaRPr>
                    </a:p>
                    <a:p>
                      <a:pPr marL="31750" marR="164465" algn="just">
                        <a:lnSpc>
                          <a:spcPct val="100000"/>
                        </a:lnSpc>
                      </a:pPr>
                      <a:r>
                        <a:rPr sz="1600" spc="10" dirty="0">
                          <a:latin typeface="PMingLiU"/>
                          <a:cs typeface="PMingLiU"/>
                        </a:rPr>
                        <a:t>目</a:t>
                      </a:r>
                      <a:r>
                        <a:rPr sz="1600" spc="-5" dirty="0">
                          <a:latin typeface="Calibri"/>
                          <a:cs typeface="Calibri"/>
                        </a:rPr>
                        <a:t>(</a:t>
                      </a:r>
                      <a:r>
                        <a:rPr sz="1600" spc="10" dirty="0">
                          <a:latin typeface="PMingLiU"/>
                          <a:cs typeface="PMingLiU"/>
                        </a:rPr>
                        <a:t>例如課程教</a:t>
                      </a:r>
                      <a:r>
                        <a:rPr sz="1600" dirty="0">
                          <a:latin typeface="PMingLiU"/>
                          <a:cs typeface="PMingLiU"/>
                        </a:rPr>
                        <a:t>學、</a:t>
                      </a:r>
                      <a:r>
                        <a:rPr sz="1600" spc="10" dirty="0">
                          <a:latin typeface="PMingLiU"/>
                          <a:cs typeface="PMingLiU"/>
                        </a:rPr>
                        <a:t>教</a:t>
                      </a:r>
                      <a:r>
                        <a:rPr sz="1600" dirty="0">
                          <a:latin typeface="PMingLiU"/>
                          <a:cs typeface="PMingLiU"/>
                        </a:rPr>
                        <a:t>師專</a:t>
                      </a:r>
                      <a:r>
                        <a:rPr sz="1600" spc="10" dirty="0">
                          <a:latin typeface="PMingLiU"/>
                          <a:cs typeface="PMingLiU"/>
                        </a:rPr>
                        <a:t>業</a:t>
                      </a:r>
                      <a:r>
                        <a:rPr sz="1600" dirty="0">
                          <a:latin typeface="PMingLiU"/>
                          <a:cs typeface="PMingLiU"/>
                        </a:rPr>
                        <a:t>發展</a:t>
                      </a:r>
                      <a:r>
                        <a:rPr sz="1600" spc="10" dirty="0">
                          <a:latin typeface="PMingLiU"/>
                          <a:cs typeface="PMingLiU"/>
                        </a:rPr>
                        <a:t>、</a:t>
                      </a:r>
                      <a:r>
                        <a:rPr sz="1600" dirty="0">
                          <a:latin typeface="PMingLiU"/>
                          <a:cs typeface="PMingLiU"/>
                        </a:rPr>
                        <a:t>學習</a:t>
                      </a:r>
                      <a:r>
                        <a:rPr sz="1600" spc="10" dirty="0">
                          <a:latin typeface="PMingLiU"/>
                          <a:cs typeface="PMingLiU"/>
                        </a:rPr>
                        <a:t>弱</a:t>
                      </a:r>
                      <a:r>
                        <a:rPr sz="1600" dirty="0">
                          <a:latin typeface="PMingLiU"/>
                          <a:cs typeface="PMingLiU"/>
                        </a:rPr>
                        <a:t>勢學</a:t>
                      </a:r>
                      <a:r>
                        <a:rPr sz="1600" spc="10" dirty="0">
                          <a:latin typeface="PMingLiU"/>
                          <a:cs typeface="PMingLiU"/>
                        </a:rPr>
                        <a:t>生</a:t>
                      </a:r>
                      <a:r>
                        <a:rPr sz="1600" dirty="0">
                          <a:latin typeface="PMingLiU"/>
                          <a:cs typeface="PMingLiU"/>
                        </a:rPr>
                        <a:t>輔導</a:t>
                      </a:r>
                      <a:r>
                        <a:rPr sz="1600" spc="10" dirty="0">
                          <a:latin typeface="PMingLiU"/>
                          <a:cs typeface="PMingLiU"/>
                        </a:rPr>
                        <a:t>、</a:t>
                      </a:r>
                      <a:r>
                        <a:rPr sz="1600" dirty="0">
                          <a:latin typeface="PMingLiU"/>
                          <a:cs typeface="PMingLiU"/>
                        </a:rPr>
                        <a:t>學校</a:t>
                      </a:r>
                      <a:r>
                        <a:rPr sz="1600" spc="10" dirty="0">
                          <a:latin typeface="PMingLiU"/>
                          <a:cs typeface="PMingLiU"/>
                        </a:rPr>
                        <a:t>特</a:t>
                      </a:r>
                      <a:r>
                        <a:rPr sz="1600" dirty="0">
                          <a:latin typeface="PMingLiU"/>
                          <a:cs typeface="PMingLiU"/>
                        </a:rPr>
                        <a:t>色發展  </a:t>
                      </a:r>
                      <a:r>
                        <a:rPr sz="1600" spc="10" dirty="0">
                          <a:latin typeface="PMingLiU"/>
                          <a:cs typeface="PMingLiU"/>
                        </a:rPr>
                        <a:t>與自我進步</a:t>
                      </a:r>
                      <a:r>
                        <a:rPr sz="1600" dirty="0">
                          <a:latin typeface="PMingLiU"/>
                          <a:cs typeface="PMingLiU"/>
                        </a:rPr>
                        <a:t>評估</a:t>
                      </a:r>
                      <a:r>
                        <a:rPr sz="1600" spc="10" dirty="0">
                          <a:latin typeface="PMingLiU"/>
                          <a:cs typeface="PMingLiU"/>
                        </a:rPr>
                        <a:t>、</a:t>
                      </a:r>
                      <a:r>
                        <a:rPr sz="1600" dirty="0">
                          <a:latin typeface="PMingLiU"/>
                          <a:cs typeface="PMingLiU"/>
                        </a:rPr>
                        <a:t>整體</a:t>
                      </a:r>
                      <a:r>
                        <a:rPr sz="1600" spc="10" dirty="0">
                          <a:latin typeface="PMingLiU"/>
                          <a:cs typeface="PMingLiU"/>
                        </a:rPr>
                        <a:t>資</a:t>
                      </a:r>
                      <a:r>
                        <a:rPr sz="1600" dirty="0">
                          <a:latin typeface="PMingLiU"/>
                          <a:cs typeface="PMingLiU"/>
                        </a:rPr>
                        <a:t>源投</a:t>
                      </a:r>
                      <a:r>
                        <a:rPr sz="1600" spc="10" dirty="0">
                          <a:latin typeface="PMingLiU"/>
                          <a:cs typeface="PMingLiU"/>
                        </a:rPr>
                        <a:t>入</a:t>
                      </a:r>
                      <a:r>
                        <a:rPr sz="1600" dirty="0">
                          <a:latin typeface="PMingLiU"/>
                          <a:cs typeface="PMingLiU"/>
                        </a:rPr>
                        <a:t>配置</a:t>
                      </a:r>
                      <a:r>
                        <a:rPr sz="1600" spc="10" dirty="0">
                          <a:latin typeface="PMingLiU"/>
                          <a:cs typeface="PMingLiU"/>
                        </a:rPr>
                        <a:t>、</a:t>
                      </a:r>
                      <a:r>
                        <a:rPr sz="1600" dirty="0">
                          <a:latin typeface="PMingLiU"/>
                          <a:cs typeface="PMingLiU"/>
                        </a:rPr>
                        <a:t>校際</a:t>
                      </a:r>
                      <a:r>
                        <a:rPr sz="1600" spc="10" dirty="0">
                          <a:latin typeface="PMingLiU"/>
                          <a:cs typeface="PMingLiU"/>
                        </a:rPr>
                        <a:t>交</a:t>
                      </a:r>
                      <a:r>
                        <a:rPr sz="1600" dirty="0">
                          <a:latin typeface="PMingLiU"/>
                          <a:cs typeface="PMingLiU"/>
                        </a:rPr>
                        <a:t>流等</a:t>
                      </a:r>
                      <a:r>
                        <a:rPr sz="1600" spc="10" dirty="0">
                          <a:latin typeface="PMingLiU"/>
                          <a:cs typeface="PMingLiU"/>
                        </a:rPr>
                        <a:t>面</a:t>
                      </a:r>
                      <a:r>
                        <a:rPr sz="1600" spc="15" dirty="0">
                          <a:latin typeface="PMingLiU"/>
                          <a:cs typeface="PMingLiU"/>
                        </a:rPr>
                        <a:t>向</a:t>
                      </a:r>
                      <a:r>
                        <a:rPr sz="1600" spc="-5" dirty="0">
                          <a:latin typeface="Calibri"/>
                          <a:cs typeface="Calibri"/>
                        </a:rPr>
                        <a:t>)</a:t>
                      </a:r>
                      <a:r>
                        <a:rPr sz="1600" spc="10" dirty="0">
                          <a:latin typeface="PMingLiU"/>
                          <a:cs typeface="PMingLiU"/>
                        </a:rPr>
                        <a:t>，</a:t>
                      </a:r>
                      <a:r>
                        <a:rPr sz="1600" dirty="0">
                          <a:latin typeface="PMingLiU"/>
                          <a:cs typeface="PMingLiU"/>
                        </a:rPr>
                        <a:t>與</a:t>
                      </a:r>
                      <a:r>
                        <a:rPr sz="1600" spc="10" dirty="0">
                          <a:latin typeface="PMingLiU"/>
                          <a:cs typeface="PMingLiU"/>
                        </a:rPr>
                        <a:t>學</a:t>
                      </a:r>
                      <a:r>
                        <a:rPr sz="1600" dirty="0">
                          <a:latin typeface="PMingLiU"/>
                          <a:cs typeface="PMingLiU"/>
                        </a:rPr>
                        <a:t>校人員  </a:t>
                      </a:r>
                      <a:r>
                        <a:rPr sz="1600" spc="-5" dirty="0">
                          <a:latin typeface="PMingLiU"/>
                          <a:cs typeface="PMingLiU"/>
                        </a:rPr>
                        <a:t>進行綜合性對話，並提供諮詢與意見？</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38734">
                <a:tc>
                  <a:txBody>
                    <a:bodyPr/>
                    <a:lstStyle/>
                    <a:p>
                      <a:pPr marL="31750">
                        <a:lnSpc>
                          <a:spcPts val="1789"/>
                        </a:lnSpc>
                      </a:pPr>
                      <a:r>
                        <a:rPr sz="1600" dirty="0">
                          <a:latin typeface="Calibri"/>
                          <a:cs typeface="Calibri"/>
                        </a:rPr>
                        <a:t>14.</a:t>
                      </a:r>
                      <a:r>
                        <a:rPr sz="1600" dirty="0">
                          <a:latin typeface="PMingLiU"/>
                          <a:cs typeface="PMingLiU"/>
                        </a:rPr>
                        <a:t>第二學期輔導時，學校是否針對下學期高中優質化方案的執行計畫</a:t>
                      </a:r>
                      <a:endParaRPr sz="1600">
                        <a:latin typeface="PMingLiU"/>
                        <a:cs typeface="PMingLiU"/>
                      </a:endParaRPr>
                    </a:p>
                    <a:p>
                      <a:pPr marL="31750">
                        <a:lnSpc>
                          <a:spcPct val="100000"/>
                        </a:lnSpc>
                      </a:pPr>
                      <a:r>
                        <a:rPr sz="1600" spc="-5" dirty="0">
                          <a:latin typeface="PMingLiU"/>
                          <a:cs typeface="PMingLiU"/>
                        </a:rPr>
                        <a:t>討論初步構想？</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89"/>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38734">
                <a:tc>
                  <a:txBody>
                    <a:bodyPr/>
                    <a:lstStyle/>
                    <a:p>
                      <a:pPr marL="31750">
                        <a:lnSpc>
                          <a:spcPts val="1795"/>
                        </a:lnSpc>
                      </a:pPr>
                      <a:r>
                        <a:rPr sz="1600" dirty="0">
                          <a:latin typeface="Calibri"/>
                          <a:cs typeface="Calibri"/>
                        </a:rPr>
                        <a:t>15.</a:t>
                      </a:r>
                      <a:r>
                        <a:rPr sz="1600" dirty="0">
                          <a:latin typeface="PMingLiU"/>
                          <a:cs typeface="PMingLiU"/>
                        </a:rPr>
                        <a:t>若遇有疑問，學校是否主動與國教署、或召集學校、或受諮輔學校</a:t>
                      </a:r>
                      <a:endParaRPr sz="1600">
                        <a:latin typeface="PMingLiU"/>
                        <a:cs typeface="PMingLiU"/>
                      </a:endParaRPr>
                    </a:p>
                    <a:p>
                      <a:pPr marL="31750">
                        <a:lnSpc>
                          <a:spcPct val="100000"/>
                        </a:lnSpc>
                      </a:pPr>
                      <a:r>
                        <a:rPr sz="1600" spc="-5" dirty="0">
                          <a:latin typeface="PMingLiU"/>
                          <a:cs typeface="PMingLiU"/>
                        </a:rPr>
                        <a:t>相關負責人保持聯繫？</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9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9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38810">
                <a:tc>
                  <a:txBody>
                    <a:bodyPr/>
                    <a:lstStyle/>
                    <a:p>
                      <a:pPr marL="31750">
                        <a:lnSpc>
                          <a:spcPts val="1795"/>
                        </a:lnSpc>
                      </a:pPr>
                      <a:r>
                        <a:rPr sz="1600" dirty="0">
                          <a:latin typeface="Calibri"/>
                          <a:cs typeface="Calibri"/>
                        </a:rPr>
                        <a:t>16.</a:t>
                      </a:r>
                      <a:r>
                        <a:rPr sz="1600" dirty="0">
                          <a:latin typeface="PMingLiU"/>
                          <a:cs typeface="PMingLiU"/>
                        </a:rPr>
                        <a:t>受輔導學校是否透過電話、電子信件等多重方式，與輔導委員保持</a:t>
                      </a:r>
                      <a:endParaRPr sz="1600">
                        <a:latin typeface="PMingLiU"/>
                        <a:cs typeface="PMingLiU"/>
                      </a:endParaRPr>
                    </a:p>
                    <a:p>
                      <a:pPr marL="31750">
                        <a:lnSpc>
                          <a:spcPct val="100000"/>
                        </a:lnSpc>
                      </a:pPr>
                      <a:r>
                        <a:rPr sz="1600" spc="-5" dirty="0">
                          <a:latin typeface="PMingLiU"/>
                          <a:cs typeface="PMingLiU"/>
                        </a:rPr>
                        <a:t>密切聯繫及良好關係？</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9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9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538734">
                <a:tc>
                  <a:txBody>
                    <a:bodyPr/>
                    <a:lstStyle/>
                    <a:p>
                      <a:pPr marL="31750">
                        <a:lnSpc>
                          <a:spcPts val="1795"/>
                        </a:lnSpc>
                      </a:pPr>
                      <a:r>
                        <a:rPr sz="1600" dirty="0">
                          <a:latin typeface="Calibri"/>
                          <a:cs typeface="Calibri"/>
                        </a:rPr>
                        <a:t>17.</a:t>
                      </a:r>
                      <a:r>
                        <a:rPr sz="1600" dirty="0">
                          <a:latin typeface="PMingLiU"/>
                          <a:cs typeface="PMingLiU"/>
                        </a:rPr>
                        <a:t>學校網頁是否增設優質化計畫專頁，並且將每年計畫書、成果考核</a:t>
                      </a:r>
                      <a:endParaRPr sz="1600">
                        <a:latin typeface="PMingLiU"/>
                        <a:cs typeface="PMingLiU"/>
                      </a:endParaRPr>
                    </a:p>
                    <a:p>
                      <a:pPr marL="31750">
                        <a:lnSpc>
                          <a:spcPct val="100000"/>
                        </a:lnSpc>
                      </a:pPr>
                      <a:r>
                        <a:rPr sz="1600" spc="-5" dirty="0">
                          <a:latin typeface="PMingLiU"/>
                          <a:cs typeface="PMingLiU"/>
                        </a:rPr>
                        <a:t>報告上傳至優質化計畫專頁，提供下載與參閱？</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9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3020">
                        <a:lnSpc>
                          <a:spcPts val="1795"/>
                        </a:lnSpc>
                      </a:pPr>
                      <a:r>
                        <a:rPr sz="1600" dirty="0">
                          <a:latin typeface="PMingLiU"/>
                          <a:cs typeface="PMingLiU"/>
                        </a:rPr>
                        <a:t>□</a:t>
                      </a:r>
                      <a:endParaRPr sz="1600">
                        <a:latin typeface="PMingLiU"/>
                        <a:cs typeface="PMingLiU"/>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76</a:t>
            </a:fld>
            <a:endParaRPr lang="zh-TW" altLang="en-US"/>
          </a:p>
        </p:txBody>
      </p:sp>
    </p:spTree>
    <p:extLst>
      <p:ext uri="{BB962C8B-B14F-4D97-AF65-F5344CB8AC3E}">
        <p14:creationId xmlns:p14="http://schemas.microsoft.com/office/powerpoint/2010/main" val="16500716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576" y="343109"/>
            <a:ext cx="5670374" cy="615553"/>
          </a:xfrm>
          <a:prstGeom prst="rect">
            <a:avLst/>
          </a:prstGeom>
        </p:spPr>
        <p:txBody>
          <a:bodyPr vert="horz" wrap="square" lIns="0" tIns="0" rIns="0" bIns="0" rtlCol="0">
            <a:spAutoFit/>
          </a:bodyPr>
          <a:lstStyle/>
          <a:p>
            <a:pPr marL="12700">
              <a:lnSpc>
                <a:spcPct val="100000"/>
              </a:lnSpc>
            </a:pPr>
            <a:r>
              <a:rPr sz="4000" b="1" spc="-5" dirty="0">
                <a:solidFill>
                  <a:srgbClr val="006600"/>
                </a:solidFill>
                <a:latin typeface="標楷體" panose="03000509000000000000" pitchFamily="65" charset="-120"/>
                <a:ea typeface="標楷體" panose="03000509000000000000" pitchFamily="65" charset="-120"/>
                <a:cs typeface="Microsoft JhengHei"/>
              </a:rPr>
              <a:t>到校輔導檢核表(學校端)</a:t>
            </a:r>
          </a:p>
        </p:txBody>
      </p:sp>
      <p:sp>
        <p:nvSpPr>
          <p:cNvPr id="3" name="object 3"/>
          <p:cNvSpPr/>
          <p:nvPr/>
        </p:nvSpPr>
        <p:spPr>
          <a:xfrm>
            <a:off x="254000" y="5324563"/>
            <a:ext cx="8890000" cy="398145"/>
          </a:xfrm>
          <a:custGeom>
            <a:avLst/>
            <a:gdLst/>
            <a:ahLst/>
            <a:cxnLst/>
            <a:rect l="l" t="t" r="r" b="b"/>
            <a:pathLst>
              <a:path w="8890000" h="398145">
                <a:moveTo>
                  <a:pt x="0" y="398094"/>
                </a:moveTo>
                <a:lnTo>
                  <a:pt x="8890000" y="398094"/>
                </a:lnTo>
                <a:lnTo>
                  <a:pt x="8890000" y="0"/>
                </a:lnTo>
                <a:lnTo>
                  <a:pt x="0" y="0"/>
                </a:lnTo>
                <a:lnTo>
                  <a:pt x="0" y="398094"/>
                </a:lnTo>
                <a:close/>
              </a:path>
            </a:pathLst>
          </a:custGeom>
          <a:solidFill>
            <a:srgbClr val="47A8D0"/>
          </a:solidFill>
        </p:spPr>
        <p:txBody>
          <a:bodyPr wrap="square" lIns="0" tIns="0" rIns="0" bIns="0" rtlCol="0"/>
          <a:lstStyle/>
          <a:p>
            <a:endParaRPr smtClean="0">
              <a:solidFill>
                <a:prstClr val="black"/>
              </a:solidFill>
            </a:endParaRPr>
          </a:p>
        </p:txBody>
      </p:sp>
      <p:sp>
        <p:nvSpPr>
          <p:cNvPr id="4" name="object 4"/>
          <p:cNvSpPr/>
          <p:nvPr/>
        </p:nvSpPr>
        <p:spPr>
          <a:xfrm>
            <a:off x="254000" y="6074803"/>
            <a:ext cx="8890000" cy="15875"/>
          </a:xfrm>
          <a:custGeom>
            <a:avLst/>
            <a:gdLst/>
            <a:ahLst/>
            <a:cxnLst/>
            <a:rect l="l" t="t" r="r" b="b"/>
            <a:pathLst>
              <a:path w="8890000" h="15875">
                <a:moveTo>
                  <a:pt x="0" y="15303"/>
                </a:moveTo>
                <a:lnTo>
                  <a:pt x="8890000" y="15303"/>
                </a:lnTo>
                <a:lnTo>
                  <a:pt x="8890000" y="0"/>
                </a:lnTo>
                <a:lnTo>
                  <a:pt x="0" y="0"/>
                </a:lnTo>
                <a:lnTo>
                  <a:pt x="0" y="15303"/>
                </a:lnTo>
                <a:close/>
              </a:path>
            </a:pathLst>
          </a:custGeom>
          <a:solidFill>
            <a:srgbClr val="47A8D0"/>
          </a:solidFill>
        </p:spPr>
        <p:txBody>
          <a:bodyPr wrap="square" lIns="0" tIns="0" rIns="0" bIns="0" rtlCol="0"/>
          <a:lstStyle/>
          <a:p>
            <a:endParaRPr smtClean="0">
              <a:solidFill>
                <a:prstClr val="black"/>
              </a:solidFill>
            </a:endParaRPr>
          </a:p>
        </p:txBody>
      </p:sp>
      <p:sp>
        <p:nvSpPr>
          <p:cNvPr id="5" name="object 5"/>
          <p:cNvSpPr/>
          <p:nvPr/>
        </p:nvSpPr>
        <p:spPr>
          <a:xfrm>
            <a:off x="254000" y="5324563"/>
            <a:ext cx="8890000" cy="765810"/>
          </a:xfrm>
          <a:custGeom>
            <a:avLst/>
            <a:gdLst/>
            <a:ahLst/>
            <a:cxnLst/>
            <a:rect l="l" t="t" r="r" b="b"/>
            <a:pathLst>
              <a:path w="8890000" h="765810">
                <a:moveTo>
                  <a:pt x="0" y="765543"/>
                </a:moveTo>
                <a:lnTo>
                  <a:pt x="8890000" y="765543"/>
                </a:lnTo>
                <a:lnTo>
                  <a:pt x="8890000" y="0"/>
                </a:lnTo>
                <a:lnTo>
                  <a:pt x="0" y="0"/>
                </a:lnTo>
                <a:lnTo>
                  <a:pt x="0" y="765543"/>
                </a:lnTo>
                <a:close/>
              </a:path>
            </a:pathLst>
          </a:custGeom>
          <a:ln w="15875">
            <a:solidFill>
              <a:srgbClr val="FFFFFF"/>
            </a:solidFill>
          </a:ln>
        </p:spPr>
        <p:txBody>
          <a:bodyPr wrap="square" lIns="0" tIns="0" rIns="0" bIns="0" rtlCol="0"/>
          <a:lstStyle/>
          <a:p>
            <a:endParaRPr smtClean="0">
              <a:solidFill>
                <a:prstClr val="black"/>
              </a:solidFill>
            </a:endParaRPr>
          </a:p>
        </p:txBody>
      </p:sp>
      <p:sp>
        <p:nvSpPr>
          <p:cNvPr id="6" name="object 6"/>
          <p:cNvSpPr txBox="1"/>
          <p:nvPr/>
        </p:nvSpPr>
        <p:spPr>
          <a:xfrm>
            <a:off x="4342891" y="5365394"/>
            <a:ext cx="711200" cy="287020"/>
          </a:xfrm>
          <a:prstGeom prst="rect">
            <a:avLst/>
          </a:prstGeom>
        </p:spPr>
        <p:txBody>
          <a:bodyPr vert="horz" wrap="square" lIns="0" tIns="0" rIns="0" bIns="0" rtlCol="0">
            <a:spAutoFit/>
          </a:bodyPr>
          <a:lstStyle/>
          <a:p>
            <a:pPr marL="12700"/>
            <a:r>
              <a:rPr dirty="0">
                <a:solidFill>
                  <a:srgbClr val="FFFFFF"/>
                </a:solidFill>
                <a:latin typeface="PMingLiU"/>
                <a:cs typeface="PMingLiU"/>
              </a:rPr>
              <a:t>階段四</a:t>
            </a:r>
            <a:endParaRPr>
              <a:solidFill>
                <a:prstClr val="black"/>
              </a:solidFill>
              <a:latin typeface="PMingLiU"/>
              <a:cs typeface="PMingLiU"/>
            </a:endParaRPr>
          </a:p>
        </p:txBody>
      </p:sp>
      <p:sp>
        <p:nvSpPr>
          <p:cNvPr id="7" name="object 7"/>
          <p:cNvSpPr/>
          <p:nvPr/>
        </p:nvSpPr>
        <p:spPr>
          <a:xfrm>
            <a:off x="254000" y="5722658"/>
            <a:ext cx="8890000" cy="352425"/>
          </a:xfrm>
          <a:custGeom>
            <a:avLst/>
            <a:gdLst/>
            <a:ahLst/>
            <a:cxnLst/>
            <a:rect l="l" t="t" r="r" b="b"/>
            <a:pathLst>
              <a:path w="8890000" h="352425">
                <a:moveTo>
                  <a:pt x="0" y="352145"/>
                </a:moveTo>
                <a:lnTo>
                  <a:pt x="8890000" y="352145"/>
                </a:lnTo>
                <a:lnTo>
                  <a:pt x="8890000" y="0"/>
                </a:lnTo>
                <a:lnTo>
                  <a:pt x="0" y="0"/>
                </a:lnTo>
                <a:lnTo>
                  <a:pt x="0" y="352145"/>
                </a:lnTo>
                <a:close/>
              </a:path>
            </a:pathLst>
          </a:custGeom>
          <a:solidFill>
            <a:srgbClr val="CFE0ED">
              <a:alpha val="90194"/>
            </a:srgbClr>
          </a:solidFill>
        </p:spPr>
        <p:txBody>
          <a:bodyPr wrap="square" lIns="0" tIns="0" rIns="0" bIns="0" rtlCol="0"/>
          <a:lstStyle/>
          <a:p>
            <a:endParaRPr smtClean="0">
              <a:solidFill>
                <a:prstClr val="black"/>
              </a:solidFill>
            </a:endParaRPr>
          </a:p>
        </p:txBody>
      </p:sp>
      <p:sp>
        <p:nvSpPr>
          <p:cNvPr id="8" name="object 8"/>
          <p:cNvSpPr/>
          <p:nvPr/>
        </p:nvSpPr>
        <p:spPr>
          <a:xfrm>
            <a:off x="254000" y="5722658"/>
            <a:ext cx="8890000" cy="352425"/>
          </a:xfrm>
          <a:custGeom>
            <a:avLst/>
            <a:gdLst/>
            <a:ahLst/>
            <a:cxnLst/>
            <a:rect l="l" t="t" r="r" b="b"/>
            <a:pathLst>
              <a:path w="8890000" h="352425">
                <a:moveTo>
                  <a:pt x="0" y="352145"/>
                </a:moveTo>
                <a:lnTo>
                  <a:pt x="8890000" y="352145"/>
                </a:lnTo>
                <a:lnTo>
                  <a:pt x="8890000" y="0"/>
                </a:lnTo>
                <a:lnTo>
                  <a:pt x="0" y="0"/>
                </a:lnTo>
                <a:lnTo>
                  <a:pt x="0" y="352145"/>
                </a:lnTo>
                <a:close/>
              </a:path>
            </a:pathLst>
          </a:custGeom>
          <a:ln w="15875">
            <a:solidFill>
              <a:srgbClr val="CFE0ED"/>
            </a:solidFill>
          </a:ln>
        </p:spPr>
        <p:txBody>
          <a:bodyPr wrap="square" lIns="0" tIns="0" rIns="0" bIns="0" rtlCol="0"/>
          <a:lstStyle/>
          <a:p>
            <a:endParaRPr smtClean="0">
              <a:solidFill>
                <a:prstClr val="black"/>
              </a:solidFill>
            </a:endParaRPr>
          </a:p>
        </p:txBody>
      </p:sp>
      <p:sp>
        <p:nvSpPr>
          <p:cNvPr id="9" name="object 9"/>
          <p:cNvSpPr txBox="1"/>
          <p:nvPr/>
        </p:nvSpPr>
        <p:spPr>
          <a:xfrm>
            <a:off x="4228591" y="5732983"/>
            <a:ext cx="939800" cy="287020"/>
          </a:xfrm>
          <a:prstGeom prst="rect">
            <a:avLst/>
          </a:prstGeom>
        </p:spPr>
        <p:txBody>
          <a:bodyPr vert="horz" wrap="square" lIns="0" tIns="0" rIns="0" bIns="0" rtlCol="0">
            <a:spAutoFit/>
          </a:bodyPr>
          <a:lstStyle/>
          <a:p>
            <a:pPr marL="12700"/>
            <a:r>
              <a:rPr dirty="0">
                <a:solidFill>
                  <a:prstClr val="black"/>
                </a:solidFill>
                <a:latin typeface="PMingLiU"/>
                <a:cs typeface="PMingLiU"/>
              </a:rPr>
              <a:t>後續事宜</a:t>
            </a:r>
            <a:endParaRPr>
              <a:solidFill>
                <a:prstClr val="black"/>
              </a:solidFill>
              <a:latin typeface="PMingLiU"/>
              <a:cs typeface="PMingLiU"/>
            </a:endParaRPr>
          </a:p>
        </p:txBody>
      </p:sp>
      <p:sp>
        <p:nvSpPr>
          <p:cNvPr id="10" name="object 10"/>
          <p:cNvSpPr/>
          <p:nvPr/>
        </p:nvSpPr>
        <p:spPr>
          <a:xfrm>
            <a:off x="254000" y="4158615"/>
            <a:ext cx="8890000" cy="1177925"/>
          </a:xfrm>
          <a:custGeom>
            <a:avLst/>
            <a:gdLst/>
            <a:ahLst/>
            <a:cxnLst/>
            <a:rect l="l" t="t" r="r" b="b"/>
            <a:pathLst>
              <a:path w="8890000" h="1177925">
                <a:moveTo>
                  <a:pt x="4739386" y="883031"/>
                </a:moveTo>
                <a:lnTo>
                  <a:pt x="4150614" y="883031"/>
                </a:lnTo>
                <a:lnTo>
                  <a:pt x="4445000" y="1177417"/>
                </a:lnTo>
                <a:lnTo>
                  <a:pt x="4739386" y="883031"/>
                </a:lnTo>
                <a:close/>
              </a:path>
              <a:path w="8890000" h="1177925">
                <a:moveTo>
                  <a:pt x="4592193" y="765048"/>
                </a:moveTo>
                <a:lnTo>
                  <a:pt x="4297807" y="765048"/>
                </a:lnTo>
                <a:lnTo>
                  <a:pt x="4297807" y="883031"/>
                </a:lnTo>
                <a:lnTo>
                  <a:pt x="4592193" y="883031"/>
                </a:lnTo>
                <a:lnTo>
                  <a:pt x="4592193" y="765048"/>
                </a:lnTo>
                <a:close/>
              </a:path>
              <a:path w="8890000" h="1177925">
                <a:moveTo>
                  <a:pt x="8890000" y="0"/>
                </a:moveTo>
                <a:lnTo>
                  <a:pt x="0" y="0"/>
                </a:lnTo>
                <a:lnTo>
                  <a:pt x="0" y="765048"/>
                </a:lnTo>
                <a:lnTo>
                  <a:pt x="8890000" y="765048"/>
                </a:lnTo>
                <a:lnTo>
                  <a:pt x="8890000" y="0"/>
                </a:lnTo>
                <a:close/>
              </a:path>
            </a:pathLst>
          </a:custGeom>
          <a:solidFill>
            <a:srgbClr val="52B08F"/>
          </a:solidFill>
        </p:spPr>
        <p:txBody>
          <a:bodyPr wrap="square" lIns="0" tIns="0" rIns="0" bIns="0" rtlCol="0"/>
          <a:lstStyle/>
          <a:p>
            <a:endParaRPr smtClean="0">
              <a:solidFill>
                <a:prstClr val="black"/>
              </a:solidFill>
            </a:endParaRPr>
          </a:p>
        </p:txBody>
      </p:sp>
      <p:sp>
        <p:nvSpPr>
          <p:cNvPr id="11" name="object 11"/>
          <p:cNvSpPr/>
          <p:nvPr/>
        </p:nvSpPr>
        <p:spPr>
          <a:xfrm>
            <a:off x="254000" y="4158615"/>
            <a:ext cx="8890000" cy="1177925"/>
          </a:xfrm>
          <a:custGeom>
            <a:avLst/>
            <a:gdLst/>
            <a:ahLst/>
            <a:cxnLst/>
            <a:rect l="l" t="t" r="r" b="b"/>
            <a:pathLst>
              <a:path w="8890000" h="1177925">
                <a:moveTo>
                  <a:pt x="8890000" y="765048"/>
                </a:moveTo>
                <a:lnTo>
                  <a:pt x="4592193" y="765048"/>
                </a:lnTo>
                <a:lnTo>
                  <a:pt x="4592193" y="883031"/>
                </a:lnTo>
                <a:lnTo>
                  <a:pt x="4739386" y="883031"/>
                </a:lnTo>
                <a:lnTo>
                  <a:pt x="4445000" y="1177417"/>
                </a:lnTo>
                <a:lnTo>
                  <a:pt x="4150614" y="883031"/>
                </a:lnTo>
                <a:lnTo>
                  <a:pt x="4297807" y="883031"/>
                </a:lnTo>
                <a:lnTo>
                  <a:pt x="4297807" y="765048"/>
                </a:lnTo>
                <a:lnTo>
                  <a:pt x="0" y="765048"/>
                </a:lnTo>
                <a:lnTo>
                  <a:pt x="0" y="0"/>
                </a:lnTo>
                <a:lnTo>
                  <a:pt x="8890000" y="0"/>
                </a:lnTo>
                <a:lnTo>
                  <a:pt x="8890000" y="765048"/>
                </a:lnTo>
                <a:close/>
              </a:path>
            </a:pathLst>
          </a:custGeom>
          <a:ln w="15875">
            <a:solidFill>
              <a:srgbClr val="FFFFFF"/>
            </a:solidFill>
          </a:ln>
        </p:spPr>
        <p:txBody>
          <a:bodyPr wrap="square" lIns="0" tIns="0" rIns="0" bIns="0" rtlCol="0"/>
          <a:lstStyle/>
          <a:p>
            <a:endParaRPr smtClean="0">
              <a:solidFill>
                <a:prstClr val="black"/>
              </a:solidFill>
            </a:endParaRPr>
          </a:p>
        </p:txBody>
      </p:sp>
      <p:sp>
        <p:nvSpPr>
          <p:cNvPr id="12" name="object 12"/>
          <p:cNvSpPr txBox="1"/>
          <p:nvPr/>
        </p:nvSpPr>
        <p:spPr>
          <a:xfrm>
            <a:off x="4342891" y="4199254"/>
            <a:ext cx="711200" cy="287020"/>
          </a:xfrm>
          <a:prstGeom prst="rect">
            <a:avLst/>
          </a:prstGeom>
        </p:spPr>
        <p:txBody>
          <a:bodyPr vert="horz" wrap="square" lIns="0" tIns="0" rIns="0" bIns="0" rtlCol="0">
            <a:spAutoFit/>
          </a:bodyPr>
          <a:lstStyle/>
          <a:p>
            <a:pPr marL="12700"/>
            <a:r>
              <a:rPr spc="-5" dirty="0">
                <a:solidFill>
                  <a:srgbClr val="FFFFFF"/>
                </a:solidFill>
                <a:latin typeface="PMingLiU"/>
                <a:cs typeface="PMingLiU"/>
              </a:rPr>
              <a:t>階段三</a:t>
            </a:r>
            <a:endParaRPr>
              <a:solidFill>
                <a:prstClr val="black"/>
              </a:solidFill>
              <a:latin typeface="PMingLiU"/>
              <a:cs typeface="PMingLiU"/>
            </a:endParaRPr>
          </a:p>
        </p:txBody>
      </p:sp>
      <p:sp>
        <p:nvSpPr>
          <p:cNvPr id="13" name="object 13"/>
          <p:cNvSpPr txBox="1"/>
          <p:nvPr/>
        </p:nvSpPr>
        <p:spPr>
          <a:xfrm>
            <a:off x="254000" y="4571872"/>
            <a:ext cx="8890000" cy="352425"/>
          </a:xfrm>
          <a:prstGeom prst="rect">
            <a:avLst/>
          </a:prstGeom>
          <a:solidFill>
            <a:srgbClr val="D1E3DB"/>
          </a:solidFill>
          <a:ln w="15875">
            <a:solidFill>
              <a:srgbClr val="D1E3DB"/>
            </a:solidFill>
          </a:ln>
        </p:spPr>
        <p:txBody>
          <a:bodyPr vert="horz" wrap="square" lIns="0" tIns="0" rIns="0" bIns="0" rtlCol="0">
            <a:spAutoFit/>
          </a:bodyPr>
          <a:lstStyle/>
          <a:p>
            <a:pPr algn="ctr">
              <a:lnSpc>
                <a:spcPts val="2025"/>
              </a:lnSpc>
            </a:pPr>
            <a:r>
              <a:rPr spc="-5" dirty="0">
                <a:solidFill>
                  <a:prstClr val="black"/>
                </a:solidFill>
                <a:latin typeface="PMingLiU"/>
                <a:cs typeface="PMingLiU"/>
              </a:rPr>
              <a:t>填寫表格</a:t>
            </a:r>
            <a:endParaRPr>
              <a:solidFill>
                <a:prstClr val="black"/>
              </a:solidFill>
              <a:latin typeface="PMingLiU"/>
              <a:cs typeface="PMingLiU"/>
            </a:endParaRPr>
          </a:p>
        </p:txBody>
      </p:sp>
      <p:sp>
        <p:nvSpPr>
          <p:cNvPr id="14" name="object 14"/>
          <p:cNvSpPr/>
          <p:nvPr/>
        </p:nvSpPr>
        <p:spPr>
          <a:xfrm>
            <a:off x="254000" y="2992754"/>
            <a:ext cx="8890000" cy="1177925"/>
          </a:xfrm>
          <a:custGeom>
            <a:avLst/>
            <a:gdLst/>
            <a:ahLst/>
            <a:cxnLst/>
            <a:rect l="l" t="t" r="r" b="b"/>
            <a:pathLst>
              <a:path w="8890000" h="1177925">
                <a:moveTo>
                  <a:pt x="4739386" y="883031"/>
                </a:moveTo>
                <a:lnTo>
                  <a:pt x="4150614" y="883031"/>
                </a:lnTo>
                <a:lnTo>
                  <a:pt x="4445000" y="1177417"/>
                </a:lnTo>
                <a:lnTo>
                  <a:pt x="4739386" y="883031"/>
                </a:lnTo>
                <a:close/>
              </a:path>
              <a:path w="8890000" h="1177925">
                <a:moveTo>
                  <a:pt x="4592193" y="765048"/>
                </a:moveTo>
                <a:lnTo>
                  <a:pt x="4297807" y="765048"/>
                </a:lnTo>
                <a:lnTo>
                  <a:pt x="4297807" y="883031"/>
                </a:lnTo>
                <a:lnTo>
                  <a:pt x="4592193" y="883031"/>
                </a:lnTo>
                <a:lnTo>
                  <a:pt x="4592193" y="765048"/>
                </a:lnTo>
                <a:close/>
              </a:path>
              <a:path w="8890000" h="1177925">
                <a:moveTo>
                  <a:pt x="8890000" y="0"/>
                </a:moveTo>
                <a:lnTo>
                  <a:pt x="0" y="0"/>
                </a:lnTo>
                <a:lnTo>
                  <a:pt x="0" y="765048"/>
                </a:lnTo>
                <a:lnTo>
                  <a:pt x="8890000" y="765048"/>
                </a:lnTo>
                <a:lnTo>
                  <a:pt x="8890000" y="0"/>
                </a:lnTo>
                <a:close/>
              </a:path>
            </a:pathLst>
          </a:custGeom>
          <a:solidFill>
            <a:srgbClr val="D68D38"/>
          </a:solidFill>
        </p:spPr>
        <p:txBody>
          <a:bodyPr wrap="square" lIns="0" tIns="0" rIns="0" bIns="0" rtlCol="0"/>
          <a:lstStyle/>
          <a:p>
            <a:endParaRPr smtClean="0">
              <a:solidFill>
                <a:prstClr val="black"/>
              </a:solidFill>
            </a:endParaRPr>
          </a:p>
        </p:txBody>
      </p:sp>
      <p:sp>
        <p:nvSpPr>
          <p:cNvPr id="15" name="object 15"/>
          <p:cNvSpPr/>
          <p:nvPr/>
        </p:nvSpPr>
        <p:spPr>
          <a:xfrm>
            <a:off x="254000" y="2992754"/>
            <a:ext cx="8890000" cy="1177925"/>
          </a:xfrm>
          <a:custGeom>
            <a:avLst/>
            <a:gdLst/>
            <a:ahLst/>
            <a:cxnLst/>
            <a:rect l="l" t="t" r="r" b="b"/>
            <a:pathLst>
              <a:path w="8890000" h="1177925">
                <a:moveTo>
                  <a:pt x="8890000" y="765048"/>
                </a:moveTo>
                <a:lnTo>
                  <a:pt x="4592193" y="765048"/>
                </a:lnTo>
                <a:lnTo>
                  <a:pt x="4592193" y="883031"/>
                </a:lnTo>
                <a:lnTo>
                  <a:pt x="4739386" y="883031"/>
                </a:lnTo>
                <a:lnTo>
                  <a:pt x="4445000" y="1177417"/>
                </a:lnTo>
                <a:lnTo>
                  <a:pt x="4150614" y="883031"/>
                </a:lnTo>
                <a:lnTo>
                  <a:pt x="4297807" y="883031"/>
                </a:lnTo>
                <a:lnTo>
                  <a:pt x="4297807" y="765048"/>
                </a:lnTo>
                <a:lnTo>
                  <a:pt x="0" y="765048"/>
                </a:lnTo>
                <a:lnTo>
                  <a:pt x="0" y="0"/>
                </a:lnTo>
                <a:lnTo>
                  <a:pt x="8890000" y="0"/>
                </a:lnTo>
                <a:lnTo>
                  <a:pt x="8890000" y="765048"/>
                </a:lnTo>
                <a:close/>
              </a:path>
            </a:pathLst>
          </a:custGeom>
          <a:ln w="15875">
            <a:solidFill>
              <a:srgbClr val="FFFFFF"/>
            </a:solidFill>
          </a:ln>
        </p:spPr>
        <p:txBody>
          <a:bodyPr wrap="square" lIns="0" tIns="0" rIns="0" bIns="0" rtlCol="0"/>
          <a:lstStyle/>
          <a:p>
            <a:endParaRPr smtClean="0">
              <a:solidFill>
                <a:prstClr val="black"/>
              </a:solidFill>
            </a:endParaRPr>
          </a:p>
        </p:txBody>
      </p:sp>
      <p:sp>
        <p:nvSpPr>
          <p:cNvPr id="16" name="object 16"/>
          <p:cNvSpPr txBox="1"/>
          <p:nvPr/>
        </p:nvSpPr>
        <p:spPr>
          <a:xfrm>
            <a:off x="4342891" y="3032759"/>
            <a:ext cx="711200" cy="287020"/>
          </a:xfrm>
          <a:prstGeom prst="rect">
            <a:avLst/>
          </a:prstGeom>
        </p:spPr>
        <p:txBody>
          <a:bodyPr vert="horz" wrap="square" lIns="0" tIns="0" rIns="0" bIns="0" rtlCol="0">
            <a:spAutoFit/>
          </a:bodyPr>
          <a:lstStyle/>
          <a:p>
            <a:pPr marL="12700"/>
            <a:r>
              <a:rPr dirty="0">
                <a:solidFill>
                  <a:srgbClr val="FFFFFF"/>
                </a:solidFill>
                <a:latin typeface="PMingLiU"/>
                <a:cs typeface="PMingLiU"/>
              </a:rPr>
              <a:t>階段二</a:t>
            </a:r>
            <a:endParaRPr>
              <a:solidFill>
                <a:prstClr val="black"/>
              </a:solidFill>
              <a:latin typeface="PMingLiU"/>
              <a:cs typeface="PMingLiU"/>
            </a:endParaRPr>
          </a:p>
        </p:txBody>
      </p:sp>
      <p:sp>
        <p:nvSpPr>
          <p:cNvPr id="17" name="object 17"/>
          <p:cNvSpPr txBox="1"/>
          <p:nvPr/>
        </p:nvSpPr>
        <p:spPr>
          <a:xfrm>
            <a:off x="254000" y="3406013"/>
            <a:ext cx="8890000" cy="352425"/>
          </a:xfrm>
          <a:prstGeom prst="rect">
            <a:avLst/>
          </a:prstGeom>
          <a:solidFill>
            <a:srgbClr val="EFDBCE"/>
          </a:solidFill>
          <a:ln w="15875">
            <a:solidFill>
              <a:srgbClr val="EFDBCE"/>
            </a:solidFill>
          </a:ln>
        </p:spPr>
        <p:txBody>
          <a:bodyPr vert="horz" wrap="square" lIns="0" tIns="0" rIns="0" bIns="0" rtlCol="0">
            <a:spAutoFit/>
          </a:bodyPr>
          <a:lstStyle/>
          <a:p>
            <a:pPr algn="ctr">
              <a:lnSpc>
                <a:spcPts val="2020"/>
              </a:lnSpc>
            </a:pPr>
            <a:r>
              <a:rPr dirty="0">
                <a:solidFill>
                  <a:prstClr val="black"/>
                </a:solidFill>
                <a:latin typeface="PMingLiU"/>
                <a:cs typeface="PMingLiU"/>
              </a:rPr>
              <a:t>到校輔導</a:t>
            </a:r>
            <a:endParaRPr>
              <a:solidFill>
                <a:prstClr val="black"/>
              </a:solidFill>
              <a:latin typeface="PMingLiU"/>
              <a:cs typeface="PMingLiU"/>
            </a:endParaRPr>
          </a:p>
        </p:txBody>
      </p:sp>
      <p:sp>
        <p:nvSpPr>
          <p:cNvPr id="18" name="object 18"/>
          <p:cNvSpPr/>
          <p:nvPr/>
        </p:nvSpPr>
        <p:spPr>
          <a:xfrm>
            <a:off x="254000" y="1825370"/>
            <a:ext cx="8890000" cy="1177925"/>
          </a:xfrm>
          <a:custGeom>
            <a:avLst/>
            <a:gdLst/>
            <a:ahLst/>
            <a:cxnLst/>
            <a:rect l="l" t="t" r="r" b="b"/>
            <a:pathLst>
              <a:path w="8890000" h="1177925">
                <a:moveTo>
                  <a:pt x="4739386" y="883030"/>
                </a:moveTo>
                <a:lnTo>
                  <a:pt x="4150614" y="883030"/>
                </a:lnTo>
                <a:lnTo>
                  <a:pt x="4445000" y="1177416"/>
                </a:lnTo>
                <a:lnTo>
                  <a:pt x="4739386" y="883030"/>
                </a:lnTo>
                <a:close/>
              </a:path>
              <a:path w="8890000" h="1177925">
                <a:moveTo>
                  <a:pt x="4592193" y="765048"/>
                </a:moveTo>
                <a:lnTo>
                  <a:pt x="4297807" y="765048"/>
                </a:lnTo>
                <a:lnTo>
                  <a:pt x="4297807" y="883030"/>
                </a:lnTo>
                <a:lnTo>
                  <a:pt x="4592193" y="883030"/>
                </a:lnTo>
                <a:lnTo>
                  <a:pt x="4592193" y="765048"/>
                </a:lnTo>
                <a:close/>
              </a:path>
              <a:path w="8890000" h="1177925">
                <a:moveTo>
                  <a:pt x="8890000" y="0"/>
                </a:moveTo>
                <a:lnTo>
                  <a:pt x="0" y="0"/>
                </a:lnTo>
                <a:lnTo>
                  <a:pt x="0" y="765048"/>
                </a:lnTo>
                <a:lnTo>
                  <a:pt x="8890000" y="765048"/>
                </a:lnTo>
                <a:lnTo>
                  <a:pt x="8890000" y="0"/>
                </a:lnTo>
                <a:close/>
              </a:path>
            </a:pathLst>
          </a:custGeom>
          <a:solidFill>
            <a:srgbClr val="B93E51"/>
          </a:solidFill>
        </p:spPr>
        <p:txBody>
          <a:bodyPr wrap="square" lIns="0" tIns="0" rIns="0" bIns="0" rtlCol="0"/>
          <a:lstStyle/>
          <a:p>
            <a:endParaRPr smtClean="0">
              <a:solidFill>
                <a:prstClr val="black"/>
              </a:solidFill>
            </a:endParaRPr>
          </a:p>
        </p:txBody>
      </p:sp>
      <p:sp>
        <p:nvSpPr>
          <p:cNvPr id="19" name="object 19"/>
          <p:cNvSpPr/>
          <p:nvPr/>
        </p:nvSpPr>
        <p:spPr>
          <a:xfrm>
            <a:off x="254000" y="1825370"/>
            <a:ext cx="8890000" cy="1177925"/>
          </a:xfrm>
          <a:custGeom>
            <a:avLst/>
            <a:gdLst/>
            <a:ahLst/>
            <a:cxnLst/>
            <a:rect l="l" t="t" r="r" b="b"/>
            <a:pathLst>
              <a:path w="8890000" h="1177925">
                <a:moveTo>
                  <a:pt x="8890000" y="765048"/>
                </a:moveTo>
                <a:lnTo>
                  <a:pt x="4592193" y="765048"/>
                </a:lnTo>
                <a:lnTo>
                  <a:pt x="4592193" y="883030"/>
                </a:lnTo>
                <a:lnTo>
                  <a:pt x="4739386" y="883030"/>
                </a:lnTo>
                <a:lnTo>
                  <a:pt x="4445000" y="1177416"/>
                </a:lnTo>
                <a:lnTo>
                  <a:pt x="4150614" y="883030"/>
                </a:lnTo>
                <a:lnTo>
                  <a:pt x="4297807" y="883030"/>
                </a:lnTo>
                <a:lnTo>
                  <a:pt x="4297807" y="765048"/>
                </a:lnTo>
                <a:lnTo>
                  <a:pt x="0" y="765048"/>
                </a:lnTo>
                <a:lnTo>
                  <a:pt x="0" y="0"/>
                </a:lnTo>
                <a:lnTo>
                  <a:pt x="8890000" y="0"/>
                </a:lnTo>
                <a:lnTo>
                  <a:pt x="8890000" y="765048"/>
                </a:lnTo>
                <a:close/>
              </a:path>
            </a:pathLst>
          </a:custGeom>
          <a:ln w="15875">
            <a:solidFill>
              <a:srgbClr val="FFFFFF"/>
            </a:solidFill>
          </a:ln>
        </p:spPr>
        <p:txBody>
          <a:bodyPr wrap="square" lIns="0" tIns="0" rIns="0" bIns="0" rtlCol="0"/>
          <a:lstStyle/>
          <a:p>
            <a:endParaRPr smtClean="0">
              <a:solidFill>
                <a:prstClr val="black"/>
              </a:solidFill>
            </a:endParaRPr>
          </a:p>
        </p:txBody>
      </p:sp>
      <p:sp>
        <p:nvSpPr>
          <p:cNvPr id="20" name="object 20"/>
          <p:cNvSpPr txBox="1"/>
          <p:nvPr/>
        </p:nvSpPr>
        <p:spPr>
          <a:xfrm>
            <a:off x="690168" y="1188592"/>
            <a:ext cx="4364355" cy="990015"/>
          </a:xfrm>
          <a:prstGeom prst="rect">
            <a:avLst/>
          </a:prstGeom>
        </p:spPr>
        <p:txBody>
          <a:bodyPr vert="horz" wrap="square" lIns="0" tIns="0" rIns="0" bIns="0" rtlCol="0">
            <a:spAutoFit/>
          </a:bodyPr>
          <a:lstStyle/>
          <a:p>
            <a:pPr marL="12700"/>
            <a:r>
              <a:rPr sz="2800" dirty="0">
                <a:solidFill>
                  <a:srgbClr val="0000CC"/>
                </a:solidFill>
                <a:latin typeface="標楷體" panose="03000509000000000000" pitchFamily="65" charset="-120"/>
                <a:ea typeface="標楷體" panose="03000509000000000000" pitchFamily="65" charset="-120"/>
                <a:cs typeface="PMingLiU"/>
              </a:rPr>
              <a:t>受輔導學校端自我檢視</a:t>
            </a:r>
            <a:endParaRPr sz="2800" dirty="0">
              <a:solidFill>
                <a:prstClr val="black"/>
              </a:solidFill>
              <a:latin typeface="標楷體" panose="03000509000000000000" pitchFamily="65" charset="-120"/>
              <a:ea typeface="標楷體" panose="03000509000000000000" pitchFamily="65" charset="-120"/>
              <a:cs typeface="PMingLiU"/>
            </a:endParaRPr>
          </a:p>
          <a:p>
            <a:pPr marR="5080" algn="r">
              <a:spcBef>
                <a:spcPts val="2205"/>
              </a:spcBef>
            </a:pPr>
            <a:r>
              <a:rPr dirty="0">
                <a:solidFill>
                  <a:srgbClr val="FFFFFF"/>
                </a:solidFill>
                <a:latin typeface="PMingLiU"/>
                <a:cs typeface="PMingLiU"/>
              </a:rPr>
              <a:t>階段一</a:t>
            </a:r>
            <a:endParaRPr dirty="0">
              <a:solidFill>
                <a:prstClr val="black"/>
              </a:solidFill>
              <a:latin typeface="PMingLiU"/>
              <a:cs typeface="PMingLiU"/>
            </a:endParaRPr>
          </a:p>
        </p:txBody>
      </p:sp>
      <p:sp>
        <p:nvSpPr>
          <p:cNvPr id="21" name="object 21"/>
          <p:cNvSpPr txBox="1"/>
          <p:nvPr/>
        </p:nvSpPr>
        <p:spPr>
          <a:xfrm>
            <a:off x="254000" y="2240026"/>
            <a:ext cx="8890000" cy="352425"/>
          </a:xfrm>
          <a:prstGeom prst="rect">
            <a:avLst/>
          </a:prstGeom>
          <a:solidFill>
            <a:srgbClr val="E7CED0"/>
          </a:solidFill>
          <a:ln w="15875">
            <a:solidFill>
              <a:srgbClr val="E7CED0"/>
            </a:solidFill>
          </a:ln>
        </p:spPr>
        <p:txBody>
          <a:bodyPr vert="horz" wrap="square" lIns="0" tIns="0" rIns="0" bIns="0" rtlCol="0">
            <a:spAutoFit/>
          </a:bodyPr>
          <a:lstStyle/>
          <a:p>
            <a:pPr marL="3175" algn="ctr">
              <a:lnSpc>
                <a:spcPts val="2250"/>
              </a:lnSpc>
            </a:pPr>
            <a:r>
              <a:rPr sz="2000" dirty="0">
                <a:solidFill>
                  <a:prstClr val="black"/>
                </a:solidFill>
                <a:latin typeface="PMingLiU"/>
                <a:cs typeface="PMingLiU"/>
              </a:rPr>
              <a:t>行前準備</a:t>
            </a:r>
            <a:endParaRPr sz="2000">
              <a:solidFill>
                <a:prstClr val="black"/>
              </a:solidFill>
              <a:latin typeface="PMingLiU"/>
              <a:cs typeface="PMingLiU"/>
            </a:endParaRPr>
          </a:p>
        </p:txBody>
      </p:sp>
      <p:sp>
        <p:nvSpPr>
          <p:cNvPr id="23" name="投影片編號版面配置區 22"/>
          <p:cNvSpPr>
            <a:spLocks noGrp="1"/>
          </p:cNvSpPr>
          <p:nvPr>
            <p:ph type="sldNum" sz="quarter" idx="7"/>
          </p:nvPr>
        </p:nvSpPr>
        <p:spPr/>
        <p:txBody>
          <a:bodyPr/>
          <a:lstStyle/>
          <a:p>
            <a:fld id="{B6F15528-21DE-4FAA-801E-634DDDAF4B2B}" type="slidenum">
              <a:rPr lang="en-US" altLang="zh-TW" smtClean="0">
                <a:solidFill>
                  <a:prstClr val="black">
                    <a:tint val="75000"/>
                  </a:prstClr>
                </a:solidFill>
              </a:rPr>
              <a:pPr/>
              <a:t>77</a:t>
            </a:fld>
            <a:endParaRPr lang="en-US" altLang="zh-TW">
              <a:solidFill>
                <a:prstClr val="black">
                  <a:tint val="75000"/>
                </a:prstClr>
              </a:solidFill>
            </a:endParaRPr>
          </a:p>
        </p:txBody>
      </p:sp>
    </p:spTree>
    <p:extLst>
      <p:ext uri="{BB962C8B-B14F-4D97-AF65-F5344CB8AC3E}">
        <p14:creationId xmlns:p14="http://schemas.microsoft.com/office/powerpoint/2010/main" val="24726570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683" y="355742"/>
            <a:ext cx="6945709" cy="615553"/>
          </a:xfrm>
          <a:prstGeom prst="rect">
            <a:avLst/>
          </a:prstGeom>
        </p:spPr>
        <p:txBody>
          <a:bodyPr vert="horz" wrap="square" lIns="0" tIns="0" rIns="0" bIns="0" rtlCol="0">
            <a:spAutoFit/>
          </a:bodyPr>
          <a:lstStyle/>
          <a:p>
            <a:pPr marL="12700">
              <a:lnSpc>
                <a:spcPct val="100000"/>
              </a:lnSpc>
            </a:pPr>
            <a:r>
              <a:rPr b="1" dirty="0">
                <a:latin typeface="標楷體" panose="03000509000000000000" pitchFamily="65" charset="-120"/>
                <a:ea typeface="標楷體" panose="03000509000000000000" pitchFamily="65" charset="-120"/>
              </a:rPr>
              <a:t>階段一：行前準</a:t>
            </a:r>
            <a:r>
              <a:rPr b="1" spc="5" dirty="0">
                <a:latin typeface="標楷體" panose="03000509000000000000" pitchFamily="65" charset="-120"/>
                <a:ea typeface="標楷體" panose="03000509000000000000" pitchFamily="65" charset="-120"/>
              </a:rPr>
              <a:t>備</a:t>
            </a:r>
            <a:r>
              <a:rPr b="1" spc="-5" dirty="0">
                <a:latin typeface="標楷體" panose="03000509000000000000" pitchFamily="65" charset="-120"/>
                <a:ea typeface="標楷體" panose="03000509000000000000" pitchFamily="65" charset="-120"/>
                <a:cs typeface="Tw Cen MT"/>
              </a:rPr>
              <a:t>(</a:t>
            </a:r>
            <a:r>
              <a:rPr b="1" dirty="0">
                <a:latin typeface="標楷體" panose="03000509000000000000" pitchFamily="65" charset="-120"/>
                <a:ea typeface="標楷體" panose="03000509000000000000" pitchFamily="65" charset="-120"/>
              </a:rPr>
              <a:t>學校端</a:t>
            </a:r>
            <a:r>
              <a:rPr b="1" dirty="0">
                <a:latin typeface="標楷體" panose="03000509000000000000" pitchFamily="65" charset="-120"/>
                <a:ea typeface="標楷體" panose="03000509000000000000" pitchFamily="65" charset="-120"/>
                <a:cs typeface="Tw Cen MT"/>
              </a:rPr>
              <a:t>)</a:t>
            </a:r>
          </a:p>
        </p:txBody>
      </p:sp>
      <p:sp>
        <p:nvSpPr>
          <p:cNvPr id="3" name="object 3"/>
          <p:cNvSpPr/>
          <p:nvPr/>
        </p:nvSpPr>
        <p:spPr>
          <a:xfrm>
            <a:off x="288036" y="1591055"/>
            <a:ext cx="885444" cy="1249680"/>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txBox="1"/>
          <p:nvPr/>
        </p:nvSpPr>
        <p:spPr>
          <a:xfrm>
            <a:off x="596900" y="2017903"/>
            <a:ext cx="266700" cy="302260"/>
          </a:xfrm>
          <a:prstGeom prst="rect">
            <a:avLst/>
          </a:prstGeom>
        </p:spPr>
        <p:txBody>
          <a:bodyPr vert="horz" wrap="square" lIns="0" tIns="0" rIns="0" bIns="0" rtlCol="0">
            <a:spAutoFit/>
          </a:bodyPr>
          <a:lstStyle/>
          <a:p>
            <a:pPr marL="12700"/>
            <a:r>
              <a:rPr sz="1900" spc="-5" dirty="0">
                <a:solidFill>
                  <a:srgbClr val="FFFFFF"/>
                </a:solidFill>
                <a:latin typeface="PMingLiU"/>
                <a:cs typeface="PMingLiU"/>
              </a:rPr>
              <a:t>一</a:t>
            </a:r>
            <a:endParaRPr sz="1900">
              <a:solidFill>
                <a:prstClr val="black"/>
              </a:solidFill>
              <a:latin typeface="PMingLiU"/>
              <a:cs typeface="PMingLiU"/>
            </a:endParaRPr>
          </a:p>
        </p:txBody>
      </p:sp>
      <p:sp>
        <p:nvSpPr>
          <p:cNvPr id="5" name="object 5"/>
          <p:cNvSpPr/>
          <p:nvPr/>
        </p:nvSpPr>
        <p:spPr>
          <a:xfrm>
            <a:off x="1153667" y="1418844"/>
            <a:ext cx="7478268" cy="1228343"/>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6" name="object 6"/>
          <p:cNvSpPr/>
          <p:nvPr/>
        </p:nvSpPr>
        <p:spPr>
          <a:xfrm>
            <a:off x="1136903" y="1385316"/>
            <a:ext cx="7555992" cy="1373124"/>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7" name="object 7"/>
          <p:cNvSpPr/>
          <p:nvPr/>
        </p:nvSpPr>
        <p:spPr>
          <a:xfrm>
            <a:off x="1211884" y="1451736"/>
            <a:ext cx="7362825" cy="1111250"/>
          </a:xfrm>
          <a:custGeom>
            <a:avLst/>
            <a:gdLst/>
            <a:ahLst/>
            <a:cxnLst/>
            <a:rect l="l" t="t" r="r" b="b"/>
            <a:pathLst>
              <a:path w="7362825" h="1111250">
                <a:moveTo>
                  <a:pt x="7177481" y="0"/>
                </a:moveTo>
                <a:lnTo>
                  <a:pt x="0" y="0"/>
                </a:lnTo>
                <a:lnTo>
                  <a:pt x="0" y="1111250"/>
                </a:lnTo>
                <a:lnTo>
                  <a:pt x="7177481" y="1111250"/>
                </a:lnTo>
                <a:lnTo>
                  <a:pt x="7226695" y="1104633"/>
                </a:lnTo>
                <a:lnTo>
                  <a:pt x="7270924" y="1085958"/>
                </a:lnTo>
                <a:lnTo>
                  <a:pt x="7308402" y="1056989"/>
                </a:lnTo>
                <a:lnTo>
                  <a:pt x="7337360" y="1019490"/>
                </a:lnTo>
                <a:lnTo>
                  <a:pt x="7356030" y="975224"/>
                </a:lnTo>
                <a:lnTo>
                  <a:pt x="7362647" y="925957"/>
                </a:lnTo>
                <a:lnTo>
                  <a:pt x="7362647" y="185165"/>
                </a:lnTo>
                <a:lnTo>
                  <a:pt x="7356030" y="135951"/>
                </a:lnTo>
                <a:lnTo>
                  <a:pt x="7337360" y="91722"/>
                </a:lnTo>
                <a:lnTo>
                  <a:pt x="7308402" y="54244"/>
                </a:lnTo>
                <a:lnTo>
                  <a:pt x="7270924" y="25287"/>
                </a:lnTo>
                <a:lnTo>
                  <a:pt x="7226695" y="6616"/>
                </a:lnTo>
                <a:lnTo>
                  <a:pt x="7177481" y="0"/>
                </a:lnTo>
                <a:close/>
              </a:path>
            </a:pathLst>
          </a:custGeom>
          <a:solidFill>
            <a:srgbClr val="FFFFFF">
              <a:alpha val="90194"/>
            </a:srgbClr>
          </a:solidFill>
        </p:spPr>
        <p:txBody>
          <a:bodyPr wrap="square" lIns="0" tIns="0" rIns="0" bIns="0" rtlCol="0"/>
          <a:lstStyle/>
          <a:p>
            <a:endParaRPr smtClean="0">
              <a:solidFill>
                <a:prstClr val="black"/>
              </a:solidFill>
            </a:endParaRPr>
          </a:p>
        </p:txBody>
      </p:sp>
      <p:sp>
        <p:nvSpPr>
          <p:cNvPr id="8" name="object 8"/>
          <p:cNvSpPr/>
          <p:nvPr/>
        </p:nvSpPr>
        <p:spPr>
          <a:xfrm>
            <a:off x="1211884" y="1451736"/>
            <a:ext cx="7362825" cy="1111250"/>
          </a:xfrm>
          <a:custGeom>
            <a:avLst/>
            <a:gdLst/>
            <a:ahLst/>
            <a:cxnLst/>
            <a:rect l="l" t="t" r="r" b="b"/>
            <a:pathLst>
              <a:path w="7362825" h="1111250">
                <a:moveTo>
                  <a:pt x="7362647" y="185165"/>
                </a:moveTo>
                <a:lnTo>
                  <a:pt x="7362647" y="925957"/>
                </a:lnTo>
                <a:lnTo>
                  <a:pt x="7356030" y="975224"/>
                </a:lnTo>
                <a:lnTo>
                  <a:pt x="7337360" y="1019490"/>
                </a:lnTo>
                <a:lnTo>
                  <a:pt x="7308402" y="1056989"/>
                </a:lnTo>
                <a:lnTo>
                  <a:pt x="7270924" y="1085958"/>
                </a:lnTo>
                <a:lnTo>
                  <a:pt x="7226695" y="1104633"/>
                </a:lnTo>
                <a:lnTo>
                  <a:pt x="7177481" y="1111250"/>
                </a:lnTo>
                <a:lnTo>
                  <a:pt x="0" y="1111250"/>
                </a:lnTo>
                <a:lnTo>
                  <a:pt x="0" y="0"/>
                </a:lnTo>
                <a:lnTo>
                  <a:pt x="7177481" y="0"/>
                </a:lnTo>
                <a:lnTo>
                  <a:pt x="7226695" y="6616"/>
                </a:lnTo>
                <a:lnTo>
                  <a:pt x="7270924" y="25287"/>
                </a:lnTo>
                <a:lnTo>
                  <a:pt x="7308402" y="54244"/>
                </a:lnTo>
                <a:lnTo>
                  <a:pt x="7337360" y="91722"/>
                </a:lnTo>
                <a:lnTo>
                  <a:pt x="7356030" y="135951"/>
                </a:lnTo>
                <a:lnTo>
                  <a:pt x="7362647" y="185165"/>
                </a:lnTo>
                <a:close/>
              </a:path>
            </a:pathLst>
          </a:custGeom>
          <a:ln w="9525">
            <a:solidFill>
              <a:srgbClr val="274FA3"/>
            </a:solidFill>
          </a:ln>
        </p:spPr>
        <p:txBody>
          <a:bodyPr wrap="square" lIns="0" tIns="0" rIns="0" bIns="0" rtlCol="0"/>
          <a:lstStyle/>
          <a:p>
            <a:endParaRPr smtClean="0">
              <a:solidFill>
                <a:prstClr val="black"/>
              </a:solidFill>
            </a:endParaRPr>
          </a:p>
        </p:txBody>
      </p:sp>
      <p:sp>
        <p:nvSpPr>
          <p:cNvPr id="9" name="object 9"/>
          <p:cNvSpPr txBox="1"/>
          <p:nvPr/>
        </p:nvSpPr>
        <p:spPr>
          <a:xfrm>
            <a:off x="1341500" y="1501140"/>
            <a:ext cx="7152640" cy="972185"/>
          </a:xfrm>
          <a:prstGeom prst="rect">
            <a:avLst/>
          </a:prstGeom>
        </p:spPr>
        <p:txBody>
          <a:bodyPr vert="horz" wrap="square" lIns="0" tIns="0" rIns="0" bIns="0" rtlCol="0">
            <a:spAutoFit/>
          </a:bodyPr>
          <a:lstStyle/>
          <a:p>
            <a:pPr marL="241300" marR="5080" indent="-229235">
              <a:lnSpc>
                <a:spcPts val="2340"/>
              </a:lnSpc>
            </a:pPr>
            <a:r>
              <a:rPr sz="2000" dirty="0">
                <a:solidFill>
                  <a:prstClr val="black"/>
                </a:solidFill>
                <a:latin typeface="PMingLiU"/>
                <a:cs typeface="PMingLiU"/>
              </a:rPr>
              <a:t>•</a:t>
            </a:r>
            <a:r>
              <a:rPr sz="2000" b="1" dirty="0">
                <a:solidFill>
                  <a:prstClr val="black"/>
                </a:solidFill>
                <a:latin typeface="Microsoft YaHei"/>
                <a:cs typeface="Microsoft YaHei"/>
              </a:rPr>
              <a:t>透過電話或電子信件和輔導委員聯繫輔導時間和到校方式，並  回報召集學校。</a:t>
            </a:r>
            <a:endParaRPr sz="2000">
              <a:solidFill>
                <a:prstClr val="black"/>
              </a:solidFill>
              <a:latin typeface="Microsoft YaHei"/>
              <a:cs typeface="Microsoft YaHei"/>
            </a:endParaRPr>
          </a:p>
          <a:p>
            <a:pPr marL="12700">
              <a:spcBef>
                <a:spcPts val="235"/>
              </a:spcBef>
            </a:pPr>
            <a:r>
              <a:rPr sz="2000" dirty="0">
                <a:solidFill>
                  <a:srgbClr val="FF0000"/>
                </a:solidFill>
                <a:latin typeface="PMingLiU"/>
                <a:cs typeface="PMingLiU"/>
              </a:rPr>
              <a:t>•</a:t>
            </a:r>
            <a:r>
              <a:rPr sz="2000" b="1" dirty="0">
                <a:solidFill>
                  <a:srgbClr val="FF0000"/>
                </a:solidFill>
                <a:latin typeface="Microsoft YaHei"/>
                <a:cs typeface="Microsoft YaHei"/>
              </a:rPr>
              <a:t>發文至委員服務單位，並副本召集學校</a:t>
            </a:r>
            <a:r>
              <a:rPr sz="2200" b="1" dirty="0">
                <a:solidFill>
                  <a:srgbClr val="FF0000"/>
                </a:solidFill>
                <a:latin typeface="Microsoft YaHei"/>
                <a:cs typeface="Microsoft YaHei"/>
              </a:rPr>
              <a:t>。</a:t>
            </a:r>
            <a:endParaRPr sz="2200">
              <a:solidFill>
                <a:prstClr val="black"/>
              </a:solidFill>
              <a:latin typeface="Microsoft YaHei"/>
              <a:cs typeface="Microsoft YaHei"/>
            </a:endParaRPr>
          </a:p>
        </p:txBody>
      </p:sp>
      <p:sp>
        <p:nvSpPr>
          <p:cNvPr id="10" name="object 10"/>
          <p:cNvSpPr/>
          <p:nvPr/>
        </p:nvSpPr>
        <p:spPr>
          <a:xfrm>
            <a:off x="288036" y="3453384"/>
            <a:ext cx="885444" cy="1213103"/>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11" name="object 11"/>
          <p:cNvSpPr txBox="1"/>
          <p:nvPr/>
        </p:nvSpPr>
        <p:spPr>
          <a:xfrm>
            <a:off x="596900" y="3861561"/>
            <a:ext cx="266700" cy="302260"/>
          </a:xfrm>
          <a:prstGeom prst="rect">
            <a:avLst/>
          </a:prstGeom>
        </p:spPr>
        <p:txBody>
          <a:bodyPr vert="horz" wrap="square" lIns="0" tIns="0" rIns="0" bIns="0" rtlCol="0">
            <a:spAutoFit/>
          </a:bodyPr>
          <a:lstStyle/>
          <a:p>
            <a:pPr marL="12700"/>
            <a:r>
              <a:rPr sz="1900" spc="-5" dirty="0">
                <a:solidFill>
                  <a:srgbClr val="FFFFFF"/>
                </a:solidFill>
                <a:latin typeface="PMingLiU"/>
                <a:cs typeface="PMingLiU"/>
              </a:rPr>
              <a:t>二</a:t>
            </a:r>
            <a:endParaRPr sz="1900">
              <a:solidFill>
                <a:prstClr val="black"/>
              </a:solidFill>
              <a:latin typeface="PMingLiU"/>
              <a:cs typeface="PMingLiU"/>
            </a:endParaRPr>
          </a:p>
        </p:txBody>
      </p:sp>
      <p:sp>
        <p:nvSpPr>
          <p:cNvPr id="12" name="object 12"/>
          <p:cNvSpPr/>
          <p:nvPr/>
        </p:nvSpPr>
        <p:spPr>
          <a:xfrm>
            <a:off x="1165860" y="2535935"/>
            <a:ext cx="7397496" cy="2569464"/>
          </a:xfrm>
          <a:prstGeom prst="rect">
            <a:avLst/>
          </a:prstGeom>
          <a:blipFill>
            <a:blip r:embed="rId6" cstate="print"/>
            <a:stretch>
              <a:fillRect/>
            </a:stretch>
          </a:blipFill>
        </p:spPr>
        <p:txBody>
          <a:bodyPr wrap="square" lIns="0" tIns="0" rIns="0" bIns="0" rtlCol="0"/>
          <a:lstStyle/>
          <a:p>
            <a:endParaRPr smtClean="0">
              <a:solidFill>
                <a:prstClr val="black"/>
              </a:solidFill>
            </a:endParaRPr>
          </a:p>
        </p:txBody>
      </p:sp>
      <p:sp>
        <p:nvSpPr>
          <p:cNvPr id="13" name="object 13"/>
          <p:cNvSpPr/>
          <p:nvPr/>
        </p:nvSpPr>
        <p:spPr>
          <a:xfrm>
            <a:off x="1147572" y="2717292"/>
            <a:ext cx="7405116" cy="2269236"/>
          </a:xfrm>
          <a:prstGeom prst="rect">
            <a:avLst/>
          </a:prstGeom>
          <a:blipFill>
            <a:blip r:embed="rId7" cstate="print"/>
            <a:stretch>
              <a:fillRect/>
            </a:stretch>
          </a:blipFill>
        </p:spPr>
        <p:txBody>
          <a:bodyPr wrap="square" lIns="0" tIns="0" rIns="0" bIns="0" rtlCol="0"/>
          <a:lstStyle/>
          <a:p>
            <a:endParaRPr smtClean="0">
              <a:solidFill>
                <a:prstClr val="black"/>
              </a:solidFill>
            </a:endParaRPr>
          </a:p>
        </p:txBody>
      </p:sp>
      <p:sp>
        <p:nvSpPr>
          <p:cNvPr id="14" name="object 14"/>
          <p:cNvSpPr/>
          <p:nvPr/>
        </p:nvSpPr>
        <p:spPr>
          <a:xfrm>
            <a:off x="1223911" y="2567939"/>
            <a:ext cx="7281545" cy="2453640"/>
          </a:xfrm>
          <a:custGeom>
            <a:avLst/>
            <a:gdLst/>
            <a:ahLst/>
            <a:cxnLst/>
            <a:rect l="l" t="t" r="r" b="b"/>
            <a:pathLst>
              <a:path w="7281545" h="2453640">
                <a:moveTo>
                  <a:pt x="6872338" y="0"/>
                </a:moveTo>
                <a:lnTo>
                  <a:pt x="0" y="0"/>
                </a:lnTo>
                <a:lnTo>
                  <a:pt x="0" y="2453640"/>
                </a:lnTo>
                <a:lnTo>
                  <a:pt x="6872338" y="2453640"/>
                </a:lnTo>
                <a:lnTo>
                  <a:pt x="6920020" y="2450888"/>
                </a:lnTo>
                <a:lnTo>
                  <a:pt x="6966090" y="2442837"/>
                </a:lnTo>
                <a:lnTo>
                  <a:pt x="7010238" y="2429794"/>
                </a:lnTo>
                <a:lnTo>
                  <a:pt x="7052159" y="2412066"/>
                </a:lnTo>
                <a:lnTo>
                  <a:pt x="7091546" y="2389961"/>
                </a:lnTo>
                <a:lnTo>
                  <a:pt x="7128090" y="2363786"/>
                </a:lnTo>
                <a:lnTo>
                  <a:pt x="7161485" y="2333847"/>
                </a:lnTo>
                <a:lnTo>
                  <a:pt x="7191424" y="2300452"/>
                </a:lnTo>
                <a:lnTo>
                  <a:pt x="7217600" y="2263907"/>
                </a:lnTo>
                <a:lnTo>
                  <a:pt x="7239705" y="2224521"/>
                </a:lnTo>
                <a:lnTo>
                  <a:pt x="7257432" y="2182600"/>
                </a:lnTo>
                <a:lnTo>
                  <a:pt x="7270475" y="2138451"/>
                </a:lnTo>
                <a:lnTo>
                  <a:pt x="7278526" y="2092382"/>
                </a:lnTo>
                <a:lnTo>
                  <a:pt x="7281278" y="2044700"/>
                </a:lnTo>
                <a:lnTo>
                  <a:pt x="7281278" y="408939"/>
                </a:lnTo>
                <a:lnTo>
                  <a:pt x="7278526" y="361257"/>
                </a:lnTo>
                <a:lnTo>
                  <a:pt x="7270475" y="315188"/>
                </a:lnTo>
                <a:lnTo>
                  <a:pt x="7257432" y="271039"/>
                </a:lnTo>
                <a:lnTo>
                  <a:pt x="7239705" y="229118"/>
                </a:lnTo>
                <a:lnTo>
                  <a:pt x="7217600" y="189732"/>
                </a:lnTo>
                <a:lnTo>
                  <a:pt x="7191424" y="153187"/>
                </a:lnTo>
                <a:lnTo>
                  <a:pt x="7161485" y="119792"/>
                </a:lnTo>
                <a:lnTo>
                  <a:pt x="7128090" y="89853"/>
                </a:lnTo>
                <a:lnTo>
                  <a:pt x="7091546" y="63678"/>
                </a:lnTo>
                <a:lnTo>
                  <a:pt x="7052159" y="41573"/>
                </a:lnTo>
                <a:lnTo>
                  <a:pt x="7010238" y="23845"/>
                </a:lnTo>
                <a:lnTo>
                  <a:pt x="6966090" y="10802"/>
                </a:lnTo>
                <a:lnTo>
                  <a:pt x="6920020" y="2751"/>
                </a:lnTo>
                <a:lnTo>
                  <a:pt x="6872338" y="0"/>
                </a:lnTo>
                <a:close/>
              </a:path>
            </a:pathLst>
          </a:custGeom>
          <a:solidFill>
            <a:srgbClr val="FFFFFF">
              <a:alpha val="90194"/>
            </a:srgbClr>
          </a:solidFill>
        </p:spPr>
        <p:txBody>
          <a:bodyPr wrap="square" lIns="0" tIns="0" rIns="0" bIns="0" rtlCol="0"/>
          <a:lstStyle/>
          <a:p>
            <a:endParaRPr smtClean="0">
              <a:solidFill>
                <a:prstClr val="black"/>
              </a:solidFill>
            </a:endParaRPr>
          </a:p>
        </p:txBody>
      </p:sp>
      <p:sp>
        <p:nvSpPr>
          <p:cNvPr id="15" name="object 15"/>
          <p:cNvSpPr/>
          <p:nvPr/>
        </p:nvSpPr>
        <p:spPr>
          <a:xfrm>
            <a:off x="1223911" y="2567939"/>
            <a:ext cx="7281545" cy="2453640"/>
          </a:xfrm>
          <a:custGeom>
            <a:avLst/>
            <a:gdLst/>
            <a:ahLst/>
            <a:cxnLst/>
            <a:rect l="l" t="t" r="r" b="b"/>
            <a:pathLst>
              <a:path w="7281545" h="2453640">
                <a:moveTo>
                  <a:pt x="7281278" y="408939"/>
                </a:moveTo>
                <a:lnTo>
                  <a:pt x="7281278" y="2044700"/>
                </a:lnTo>
                <a:lnTo>
                  <a:pt x="7278526" y="2092382"/>
                </a:lnTo>
                <a:lnTo>
                  <a:pt x="7270475" y="2138451"/>
                </a:lnTo>
                <a:lnTo>
                  <a:pt x="7257432" y="2182600"/>
                </a:lnTo>
                <a:lnTo>
                  <a:pt x="7239705" y="2224521"/>
                </a:lnTo>
                <a:lnTo>
                  <a:pt x="7217600" y="2263907"/>
                </a:lnTo>
                <a:lnTo>
                  <a:pt x="7191424" y="2300452"/>
                </a:lnTo>
                <a:lnTo>
                  <a:pt x="7161485" y="2333847"/>
                </a:lnTo>
                <a:lnTo>
                  <a:pt x="7128090" y="2363786"/>
                </a:lnTo>
                <a:lnTo>
                  <a:pt x="7091546" y="2389961"/>
                </a:lnTo>
                <a:lnTo>
                  <a:pt x="7052159" y="2412066"/>
                </a:lnTo>
                <a:lnTo>
                  <a:pt x="7010238" y="2429794"/>
                </a:lnTo>
                <a:lnTo>
                  <a:pt x="6966090" y="2442837"/>
                </a:lnTo>
                <a:lnTo>
                  <a:pt x="6920020" y="2450888"/>
                </a:lnTo>
                <a:lnTo>
                  <a:pt x="6872338" y="2453640"/>
                </a:lnTo>
                <a:lnTo>
                  <a:pt x="0" y="2453640"/>
                </a:lnTo>
                <a:lnTo>
                  <a:pt x="0" y="0"/>
                </a:lnTo>
                <a:lnTo>
                  <a:pt x="6872338" y="0"/>
                </a:lnTo>
                <a:lnTo>
                  <a:pt x="6920020" y="2751"/>
                </a:lnTo>
                <a:lnTo>
                  <a:pt x="6966090" y="10802"/>
                </a:lnTo>
                <a:lnTo>
                  <a:pt x="7010238" y="23845"/>
                </a:lnTo>
                <a:lnTo>
                  <a:pt x="7052159" y="41573"/>
                </a:lnTo>
                <a:lnTo>
                  <a:pt x="7091546" y="63678"/>
                </a:lnTo>
                <a:lnTo>
                  <a:pt x="7128090" y="89853"/>
                </a:lnTo>
                <a:lnTo>
                  <a:pt x="7161485" y="119792"/>
                </a:lnTo>
                <a:lnTo>
                  <a:pt x="7191424" y="153187"/>
                </a:lnTo>
                <a:lnTo>
                  <a:pt x="7217600" y="189732"/>
                </a:lnTo>
                <a:lnTo>
                  <a:pt x="7239705" y="229118"/>
                </a:lnTo>
                <a:lnTo>
                  <a:pt x="7257432" y="271039"/>
                </a:lnTo>
                <a:lnTo>
                  <a:pt x="7270475" y="315188"/>
                </a:lnTo>
                <a:lnTo>
                  <a:pt x="7278526" y="361257"/>
                </a:lnTo>
                <a:lnTo>
                  <a:pt x="7281278" y="408939"/>
                </a:lnTo>
                <a:close/>
              </a:path>
            </a:pathLst>
          </a:custGeom>
          <a:ln w="9525">
            <a:solidFill>
              <a:srgbClr val="274FA3"/>
            </a:solidFill>
          </a:ln>
        </p:spPr>
        <p:txBody>
          <a:bodyPr wrap="square" lIns="0" tIns="0" rIns="0" bIns="0" rtlCol="0"/>
          <a:lstStyle/>
          <a:p>
            <a:endParaRPr smtClean="0">
              <a:solidFill>
                <a:prstClr val="black"/>
              </a:solidFill>
            </a:endParaRPr>
          </a:p>
        </p:txBody>
      </p:sp>
      <p:sp>
        <p:nvSpPr>
          <p:cNvPr id="16" name="object 16"/>
          <p:cNvSpPr txBox="1"/>
          <p:nvPr/>
        </p:nvSpPr>
        <p:spPr>
          <a:xfrm>
            <a:off x="1353692" y="2816859"/>
            <a:ext cx="6994525" cy="1903095"/>
          </a:xfrm>
          <a:prstGeom prst="rect">
            <a:avLst/>
          </a:prstGeom>
        </p:spPr>
        <p:txBody>
          <a:bodyPr vert="horz" wrap="square" lIns="0" tIns="0" rIns="0" bIns="0" rtlCol="0">
            <a:spAutoFit/>
          </a:bodyPr>
          <a:lstStyle/>
          <a:p>
            <a:pPr marL="12700"/>
            <a:r>
              <a:rPr sz="2000" spc="10" dirty="0">
                <a:solidFill>
                  <a:srgbClr val="FF0000"/>
                </a:solidFill>
                <a:latin typeface="PMingLiU"/>
                <a:cs typeface="PMingLiU"/>
              </a:rPr>
              <a:t>•</a:t>
            </a:r>
            <a:r>
              <a:rPr sz="2000" b="1" spc="10" dirty="0">
                <a:solidFill>
                  <a:srgbClr val="FF0000"/>
                </a:solidFill>
                <a:latin typeface="Microsoft YaHei"/>
                <a:cs typeface="Microsoft YaHei"/>
              </a:rPr>
              <a:t>輔導前</a:t>
            </a:r>
            <a:r>
              <a:rPr sz="2000" b="1" spc="10" dirty="0">
                <a:solidFill>
                  <a:srgbClr val="FF0000"/>
                </a:solidFill>
                <a:latin typeface="Times New Roman"/>
                <a:cs typeface="Times New Roman"/>
              </a:rPr>
              <a:t>10</a:t>
            </a:r>
            <a:r>
              <a:rPr sz="2000" b="1" spc="10" dirty="0">
                <a:solidFill>
                  <a:srgbClr val="FF0000"/>
                </a:solidFill>
                <a:latin typeface="Microsoft YaHei"/>
                <a:cs typeface="Microsoft YaHei"/>
              </a:rPr>
              <a:t>天，</a:t>
            </a:r>
            <a:r>
              <a:rPr sz="2000" b="1" spc="10" dirty="0">
                <a:solidFill>
                  <a:prstClr val="black"/>
                </a:solidFill>
                <a:latin typeface="Microsoft YaHei"/>
                <a:cs typeface="Microsoft YaHei"/>
              </a:rPr>
              <a:t>學校郵寄或</a:t>
            </a:r>
            <a:r>
              <a:rPr sz="2000" b="1" spc="10" dirty="0">
                <a:solidFill>
                  <a:prstClr val="black"/>
                </a:solidFill>
                <a:latin typeface="Times New Roman"/>
                <a:cs typeface="Times New Roman"/>
              </a:rPr>
              <a:t>mail</a:t>
            </a:r>
            <a:r>
              <a:rPr sz="2000" b="1" spc="10" dirty="0">
                <a:solidFill>
                  <a:prstClr val="black"/>
                </a:solidFill>
                <a:latin typeface="Microsoft YaHei"/>
                <a:cs typeface="Microsoft YaHei"/>
              </a:rPr>
              <a:t>資料給委員：</a:t>
            </a:r>
            <a:endParaRPr sz="2000">
              <a:solidFill>
                <a:prstClr val="black"/>
              </a:solidFill>
              <a:latin typeface="Microsoft YaHei"/>
              <a:cs typeface="Microsoft YaHei"/>
            </a:endParaRPr>
          </a:p>
          <a:p>
            <a:pPr marL="241300" marR="5080" indent="-228600">
              <a:lnSpc>
                <a:spcPct val="97500"/>
              </a:lnSpc>
              <a:spcBef>
                <a:spcPts val="395"/>
              </a:spcBef>
            </a:pPr>
            <a:r>
              <a:rPr sz="2000" spc="25" dirty="0">
                <a:solidFill>
                  <a:srgbClr val="FF0000"/>
                </a:solidFill>
                <a:latin typeface="PMingLiU"/>
                <a:cs typeface="PMingLiU"/>
              </a:rPr>
              <a:t>•</a:t>
            </a:r>
            <a:r>
              <a:rPr sz="2000" b="1" spc="25" dirty="0">
                <a:solidFill>
                  <a:srgbClr val="FF0000"/>
                </a:solidFill>
                <a:latin typeface="Microsoft YaHei"/>
                <a:cs typeface="Microsoft YaHei"/>
              </a:rPr>
              <a:t>經營計畫書</a:t>
            </a:r>
            <a:r>
              <a:rPr sz="2000" b="1" spc="25" dirty="0">
                <a:solidFill>
                  <a:srgbClr val="FF0000"/>
                </a:solidFill>
                <a:latin typeface="Times New Roman"/>
                <a:cs typeface="Times New Roman"/>
              </a:rPr>
              <a:t>(</a:t>
            </a:r>
            <a:r>
              <a:rPr sz="2000" b="1" spc="25" dirty="0">
                <a:solidFill>
                  <a:srgbClr val="FF0000"/>
                </a:solidFill>
                <a:latin typeface="Microsoft YaHei"/>
                <a:cs typeface="Microsoft YaHei"/>
              </a:rPr>
              <a:t>審查意見、學校基本資料表、經費表</a:t>
            </a:r>
            <a:r>
              <a:rPr sz="2000" b="1" spc="25" dirty="0">
                <a:solidFill>
                  <a:srgbClr val="FF0000"/>
                </a:solidFill>
                <a:latin typeface="Times New Roman"/>
                <a:cs typeface="Times New Roman"/>
              </a:rPr>
              <a:t>)</a:t>
            </a:r>
            <a:r>
              <a:rPr sz="2000" b="1" spc="25" dirty="0">
                <a:solidFill>
                  <a:srgbClr val="FF0000"/>
                </a:solidFill>
                <a:latin typeface="Microsoft YaHei"/>
                <a:cs typeface="Microsoft YaHei"/>
              </a:rPr>
              <a:t>、自我檢  </a:t>
            </a:r>
            <a:r>
              <a:rPr sz="2000" b="1" spc="20" dirty="0">
                <a:solidFill>
                  <a:srgbClr val="FF0000"/>
                </a:solidFill>
                <a:latin typeface="Microsoft YaHei"/>
                <a:cs typeface="Microsoft YaHei"/>
              </a:rPr>
              <a:t>核表</a:t>
            </a:r>
            <a:r>
              <a:rPr sz="2000" b="1" spc="20" dirty="0">
                <a:solidFill>
                  <a:srgbClr val="FF0000"/>
                </a:solidFill>
                <a:latin typeface="Times New Roman"/>
                <a:cs typeface="Times New Roman"/>
              </a:rPr>
              <a:t>(</a:t>
            </a:r>
            <a:r>
              <a:rPr sz="2000" b="1" spc="20" dirty="0">
                <a:solidFill>
                  <a:srgbClr val="FF0000"/>
                </a:solidFill>
                <a:latin typeface="Microsoft YaHei"/>
                <a:cs typeface="Microsoft YaHei"/>
              </a:rPr>
              <a:t>量化及質性資料</a:t>
            </a:r>
            <a:r>
              <a:rPr sz="2000" b="1" spc="20" dirty="0">
                <a:solidFill>
                  <a:srgbClr val="FF0000"/>
                </a:solidFill>
                <a:latin typeface="Times New Roman"/>
                <a:cs typeface="Times New Roman"/>
              </a:rPr>
              <a:t>)</a:t>
            </a:r>
            <a:r>
              <a:rPr sz="2000" b="1" spc="20" dirty="0">
                <a:solidFill>
                  <a:srgbClr val="FF0000"/>
                </a:solidFill>
                <a:latin typeface="Microsoft YaHei"/>
                <a:cs typeface="Microsoft YaHei"/>
              </a:rPr>
              <a:t>、前一年的諮詢輔導意見、</a:t>
            </a:r>
            <a:r>
              <a:rPr sz="2000" b="1" spc="20" dirty="0">
                <a:solidFill>
                  <a:srgbClr val="FF0000"/>
                </a:solidFill>
                <a:latin typeface="Times New Roman"/>
                <a:cs typeface="Times New Roman"/>
              </a:rPr>
              <a:t>107</a:t>
            </a:r>
            <a:r>
              <a:rPr sz="2000" b="1" spc="20" dirty="0">
                <a:solidFill>
                  <a:srgbClr val="FF0000"/>
                </a:solidFill>
                <a:latin typeface="Microsoft YaHei"/>
                <a:cs typeface="Microsoft YaHei"/>
              </a:rPr>
              <a:t>課綱校  </a:t>
            </a:r>
            <a:r>
              <a:rPr sz="2000" b="1" dirty="0">
                <a:solidFill>
                  <a:srgbClr val="FF0000"/>
                </a:solidFill>
                <a:latin typeface="Microsoft YaHei"/>
                <a:cs typeface="Microsoft YaHei"/>
              </a:rPr>
              <a:t>定必修多元選修資料及其他相關資料。</a:t>
            </a:r>
            <a:endParaRPr sz="2000">
              <a:solidFill>
                <a:prstClr val="black"/>
              </a:solidFill>
              <a:latin typeface="Microsoft YaHei"/>
              <a:cs typeface="Microsoft YaHei"/>
            </a:endParaRPr>
          </a:p>
          <a:p>
            <a:pPr marL="241300" marR="107314" indent="-228600">
              <a:lnSpc>
                <a:spcPts val="2340"/>
              </a:lnSpc>
              <a:spcBef>
                <a:spcPts val="450"/>
              </a:spcBef>
            </a:pPr>
            <a:r>
              <a:rPr sz="2000" dirty="0">
                <a:solidFill>
                  <a:prstClr val="black"/>
                </a:solidFill>
                <a:latin typeface="PMingLiU"/>
                <a:cs typeface="PMingLiU"/>
              </a:rPr>
              <a:t>•</a:t>
            </a:r>
            <a:r>
              <a:rPr sz="2000" b="1" dirty="0">
                <a:solidFill>
                  <a:prstClr val="black"/>
                </a:solidFill>
                <a:latin typeface="Microsoft YaHei"/>
                <a:cs typeface="Microsoft YaHei"/>
              </a:rPr>
              <a:t>提出「</a:t>
            </a:r>
            <a:r>
              <a:rPr sz="2000" b="1" dirty="0">
                <a:solidFill>
                  <a:srgbClr val="FF0000"/>
                </a:solidFill>
                <a:latin typeface="Microsoft YaHei"/>
                <a:cs typeface="Microsoft YaHei"/>
              </a:rPr>
              <a:t>需協</a:t>
            </a:r>
            <a:r>
              <a:rPr sz="2000" b="1" spc="-15" dirty="0">
                <a:solidFill>
                  <a:srgbClr val="FF0000"/>
                </a:solidFill>
                <a:latin typeface="Microsoft YaHei"/>
                <a:cs typeface="Microsoft YaHei"/>
              </a:rPr>
              <a:t>助</a:t>
            </a:r>
            <a:r>
              <a:rPr sz="2000" b="1" dirty="0">
                <a:solidFill>
                  <a:srgbClr val="FF0000"/>
                </a:solidFill>
                <a:latin typeface="Microsoft YaHei"/>
                <a:cs typeface="Microsoft YaHei"/>
              </a:rPr>
              <a:t>與解決之疑</a:t>
            </a:r>
            <a:r>
              <a:rPr sz="2000" b="1" spc="-10" dirty="0">
                <a:solidFill>
                  <a:srgbClr val="FF0000"/>
                </a:solidFill>
                <a:latin typeface="Microsoft YaHei"/>
                <a:cs typeface="Microsoft YaHei"/>
              </a:rPr>
              <a:t>難</a:t>
            </a:r>
            <a:r>
              <a:rPr sz="2000" b="1" dirty="0">
                <a:solidFill>
                  <a:prstClr val="black"/>
                </a:solidFill>
                <a:latin typeface="Microsoft YaHei"/>
                <a:cs typeface="Microsoft YaHei"/>
              </a:rPr>
              <a:t>」之專家輔</a:t>
            </a:r>
            <a:r>
              <a:rPr sz="2000" b="1" spc="-15" dirty="0">
                <a:solidFill>
                  <a:prstClr val="black"/>
                </a:solidFill>
                <a:latin typeface="Microsoft YaHei"/>
                <a:cs typeface="Microsoft YaHei"/>
              </a:rPr>
              <a:t>導</a:t>
            </a:r>
            <a:r>
              <a:rPr sz="2000" b="1" dirty="0">
                <a:solidFill>
                  <a:prstClr val="black"/>
                </a:solidFill>
                <a:latin typeface="Microsoft YaHei"/>
                <a:cs typeface="Microsoft YaHei"/>
              </a:rPr>
              <a:t>學校紀錄表</a:t>
            </a:r>
            <a:r>
              <a:rPr sz="2000" b="1" spc="-15" dirty="0">
                <a:solidFill>
                  <a:prstClr val="black"/>
                </a:solidFill>
                <a:latin typeface="Microsoft YaHei"/>
                <a:cs typeface="Microsoft YaHei"/>
              </a:rPr>
              <a:t>、</a:t>
            </a:r>
            <a:r>
              <a:rPr sz="2000" b="1" dirty="0">
                <a:solidFill>
                  <a:prstClr val="black"/>
                </a:solidFill>
                <a:latin typeface="Microsoft YaHei"/>
                <a:cs typeface="Microsoft YaHei"/>
              </a:rPr>
              <a:t>到校  輔導檢核表、輔導委員注意事項</a:t>
            </a:r>
            <a:endParaRPr sz="2000">
              <a:solidFill>
                <a:prstClr val="black"/>
              </a:solidFill>
              <a:latin typeface="Microsoft YaHei"/>
              <a:cs typeface="Microsoft YaHei"/>
            </a:endParaRPr>
          </a:p>
        </p:txBody>
      </p:sp>
      <p:sp>
        <p:nvSpPr>
          <p:cNvPr id="17" name="object 17"/>
          <p:cNvSpPr/>
          <p:nvPr/>
        </p:nvSpPr>
        <p:spPr>
          <a:xfrm>
            <a:off x="288036" y="5228844"/>
            <a:ext cx="885444" cy="1213104"/>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18" name="object 18"/>
          <p:cNvSpPr txBox="1"/>
          <p:nvPr/>
        </p:nvSpPr>
        <p:spPr>
          <a:xfrm>
            <a:off x="596900" y="5637682"/>
            <a:ext cx="266700" cy="302260"/>
          </a:xfrm>
          <a:prstGeom prst="rect">
            <a:avLst/>
          </a:prstGeom>
        </p:spPr>
        <p:txBody>
          <a:bodyPr vert="horz" wrap="square" lIns="0" tIns="0" rIns="0" bIns="0" rtlCol="0">
            <a:spAutoFit/>
          </a:bodyPr>
          <a:lstStyle/>
          <a:p>
            <a:pPr marL="12700"/>
            <a:r>
              <a:rPr sz="1900" spc="-5" dirty="0">
                <a:solidFill>
                  <a:srgbClr val="FFFFFF"/>
                </a:solidFill>
                <a:latin typeface="PMingLiU"/>
                <a:cs typeface="PMingLiU"/>
              </a:rPr>
              <a:t>三</a:t>
            </a:r>
            <a:endParaRPr sz="1900">
              <a:solidFill>
                <a:prstClr val="black"/>
              </a:solidFill>
              <a:latin typeface="PMingLiU"/>
              <a:cs typeface="PMingLiU"/>
            </a:endParaRPr>
          </a:p>
        </p:txBody>
      </p:sp>
      <p:sp>
        <p:nvSpPr>
          <p:cNvPr id="19" name="object 19"/>
          <p:cNvSpPr/>
          <p:nvPr/>
        </p:nvSpPr>
        <p:spPr>
          <a:xfrm>
            <a:off x="1135380" y="5023103"/>
            <a:ext cx="7508748" cy="1441703"/>
          </a:xfrm>
          <a:prstGeom prst="rect">
            <a:avLst/>
          </a:prstGeom>
          <a:blipFill>
            <a:blip r:embed="rId8" cstate="print"/>
            <a:stretch>
              <a:fillRect/>
            </a:stretch>
          </a:blipFill>
        </p:spPr>
        <p:txBody>
          <a:bodyPr wrap="square" lIns="0" tIns="0" rIns="0" bIns="0" rtlCol="0"/>
          <a:lstStyle/>
          <a:p>
            <a:endParaRPr smtClean="0">
              <a:solidFill>
                <a:prstClr val="black"/>
              </a:solidFill>
            </a:endParaRPr>
          </a:p>
        </p:txBody>
      </p:sp>
      <p:sp>
        <p:nvSpPr>
          <p:cNvPr id="20" name="object 20"/>
          <p:cNvSpPr/>
          <p:nvPr/>
        </p:nvSpPr>
        <p:spPr>
          <a:xfrm>
            <a:off x="1118616" y="5111496"/>
            <a:ext cx="7555992" cy="1328928"/>
          </a:xfrm>
          <a:prstGeom prst="rect">
            <a:avLst/>
          </a:prstGeom>
          <a:blipFill>
            <a:blip r:embed="rId9" cstate="print"/>
            <a:stretch>
              <a:fillRect/>
            </a:stretch>
          </a:blipFill>
        </p:spPr>
        <p:txBody>
          <a:bodyPr wrap="square" lIns="0" tIns="0" rIns="0" bIns="0" rtlCol="0"/>
          <a:lstStyle/>
          <a:p>
            <a:endParaRPr smtClean="0">
              <a:solidFill>
                <a:prstClr val="black"/>
              </a:solidFill>
            </a:endParaRPr>
          </a:p>
        </p:txBody>
      </p:sp>
      <p:sp>
        <p:nvSpPr>
          <p:cNvPr id="21" name="object 21"/>
          <p:cNvSpPr/>
          <p:nvPr/>
        </p:nvSpPr>
        <p:spPr>
          <a:xfrm>
            <a:off x="1193672" y="5056123"/>
            <a:ext cx="7392034" cy="1325245"/>
          </a:xfrm>
          <a:custGeom>
            <a:avLst/>
            <a:gdLst/>
            <a:ahLst/>
            <a:cxnLst/>
            <a:rect l="l" t="t" r="r" b="b"/>
            <a:pathLst>
              <a:path w="7392034" h="1325245">
                <a:moveTo>
                  <a:pt x="7171055" y="0"/>
                </a:moveTo>
                <a:lnTo>
                  <a:pt x="0" y="0"/>
                </a:lnTo>
                <a:lnTo>
                  <a:pt x="0" y="1325206"/>
                </a:lnTo>
                <a:lnTo>
                  <a:pt x="7171055" y="1325206"/>
                </a:lnTo>
                <a:lnTo>
                  <a:pt x="7215591" y="1320719"/>
                </a:lnTo>
                <a:lnTo>
                  <a:pt x="7257071" y="1307848"/>
                </a:lnTo>
                <a:lnTo>
                  <a:pt x="7294608" y="1287483"/>
                </a:lnTo>
                <a:lnTo>
                  <a:pt x="7327312" y="1260511"/>
                </a:lnTo>
                <a:lnTo>
                  <a:pt x="7354295" y="1227821"/>
                </a:lnTo>
                <a:lnTo>
                  <a:pt x="7374669" y="1190302"/>
                </a:lnTo>
                <a:lnTo>
                  <a:pt x="7387545" y="1148841"/>
                </a:lnTo>
                <a:lnTo>
                  <a:pt x="7392034" y="1104328"/>
                </a:lnTo>
                <a:lnTo>
                  <a:pt x="7392034" y="220853"/>
                </a:lnTo>
                <a:lnTo>
                  <a:pt x="7387545" y="176358"/>
                </a:lnTo>
                <a:lnTo>
                  <a:pt x="7374669" y="134909"/>
                </a:lnTo>
                <a:lnTo>
                  <a:pt x="7354295" y="97395"/>
                </a:lnTo>
                <a:lnTo>
                  <a:pt x="7327312" y="64706"/>
                </a:lnTo>
                <a:lnTo>
                  <a:pt x="7294608" y="37732"/>
                </a:lnTo>
                <a:lnTo>
                  <a:pt x="7257071" y="17363"/>
                </a:lnTo>
                <a:lnTo>
                  <a:pt x="7215591" y="4489"/>
                </a:lnTo>
                <a:lnTo>
                  <a:pt x="7171055" y="0"/>
                </a:lnTo>
                <a:close/>
              </a:path>
            </a:pathLst>
          </a:custGeom>
          <a:solidFill>
            <a:srgbClr val="FFFFFF">
              <a:alpha val="90194"/>
            </a:srgbClr>
          </a:solidFill>
        </p:spPr>
        <p:txBody>
          <a:bodyPr wrap="square" lIns="0" tIns="0" rIns="0" bIns="0" rtlCol="0"/>
          <a:lstStyle/>
          <a:p>
            <a:endParaRPr smtClean="0">
              <a:solidFill>
                <a:prstClr val="black"/>
              </a:solidFill>
            </a:endParaRPr>
          </a:p>
        </p:txBody>
      </p:sp>
      <p:sp>
        <p:nvSpPr>
          <p:cNvPr id="22" name="object 22"/>
          <p:cNvSpPr/>
          <p:nvPr/>
        </p:nvSpPr>
        <p:spPr>
          <a:xfrm>
            <a:off x="1193672" y="5056123"/>
            <a:ext cx="7392034" cy="1325245"/>
          </a:xfrm>
          <a:custGeom>
            <a:avLst/>
            <a:gdLst/>
            <a:ahLst/>
            <a:cxnLst/>
            <a:rect l="l" t="t" r="r" b="b"/>
            <a:pathLst>
              <a:path w="7392034" h="1325245">
                <a:moveTo>
                  <a:pt x="7392034" y="220853"/>
                </a:moveTo>
                <a:lnTo>
                  <a:pt x="7392034" y="1104328"/>
                </a:lnTo>
                <a:lnTo>
                  <a:pt x="7387545" y="1148841"/>
                </a:lnTo>
                <a:lnTo>
                  <a:pt x="7374669" y="1190302"/>
                </a:lnTo>
                <a:lnTo>
                  <a:pt x="7354295" y="1227821"/>
                </a:lnTo>
                <a:lnTo>
                  <a:pt x="7327312" y="1260511"/>
                </a:lnTo>
                <a:lnTo>
                  <a:pt x="7294608" y="1287483"/>
                </a:lnTo>
                <a:lnTo>
                  <a:pt x="7257071" y="1307848"/>
                </a:lnTo>
                <a:lnTo>
                  <a:pt x="7215591" y="1320719"/>
                </a:lnTo>
                <a:lnTo>
                  <a:pt x="7171055" y="1325206"/>
                </a:lnTo>
                <a:lnTo>
                  <a:pt x="0" y="1325206"/>
                </a:lnTo>
                <a:lnTo>
                  <a:pt x="0" y="0"/>
                </a:lnTo>
                <a:lnTo>
                  <a:pt x="7171055" y="0"/>
                </a:lnTo>
                <a:lnTo>
                  <a:pt x="7215591" y="4489"/>
                </a:lnTo>
                <a:lnTo>
                  <a:pt x="7257071" y="17363"/>
                </a:lnTo>
                <a:lnTo>
                  <a:pt x="7294608" y="37732"/>
                </a:lnTo>
                <a:lnTo>
                  <a:pt x="7327312" y="64706"/>
                </a:lnTo>
                <a:lnTo>
                  <a:pt x="7354295" y="97395"/>
                </a:lnTo>
                <a:lnTo>
                  <a:pt x="7374669" y="134909"/>
                </a:lnTo>
                <a:lnTo>
                  <a:pt x="7387545" y="176358"/>
                </a:lnTo>
                <a:lnTo>
                  <a:pt x="7392034" y="220853"/>
                </a:lnTo>
                <a:close/>
              </a:path>
            </a:pathLst>
          </a:custGeom>
          <a:ln w="9525">
            <a:solidFill>
              <a:srgbClr val="274FA3"/>
            </a:solidFill>
          </a:ln>
        </p:spPr>
        <p:txBody>
          <a:bodyPr wrap="square" lIns="0" tIns="0" rIns="0" bIns="0" rtlCol="0"/>
          <a:lstStyle/>
          <a:p>
            <a:endParaRPr smtClean="0">
              <a:solidFill>
                <a:prstClr val="black"/>
              </a:solidFill>
            </a:endParaRPr>
          </a:p>
        </p:txBody>
      </p:sp>
      <p:sp>
        <p:nvSpPr>
          <p:cNvPr id="23" name="object 23"/>
          <p:cNvSpPr txBox="1"/>
          <p:nvPr/>
        </p:nvSpPr>
        <p:spPr>
          <a:xfrm>
            <a:off x="1323594" y="5211953"/>
            <a:ext cx="7146290" cy="962660"/>
          </a:xfrm>
          <a:prstGeom prst="rect">
            <a:avLst/>
          </a:prstGeom>
        </p:spPr>
        <p:txBody>
          <a:bodyPr vert="horz" wrap="square" lIns="0" tIns="0" rIns="0" bIns="0" rtlCol="0">
            <a:spAutoFit/>
          </a:bodyPr>
          <a:lstStyle/>
          <a:p>
            <a:pPr marL="12700"/>
            <a:r>
              <a:rPr sz="2000" dirty="0">
                <a:solidFill>
                  <a:prstClr val="black"/>
                </a:solidFill>
                <a:latin typeface="PMingLiU"/>
                <a:cs typeface="PMingLiU"/>
              </a:rPr>
              <a:t>•</a:t>
            </a:r>
            <a:r>
              <a:rPr sz="2000" b="1" dirty="0">
                <a:solidFill>
                  <a:prstClr val="black"/>
                </a:solidFill>
                <a:latin typeface="Microsoft YaHei"/>
                <a:cs typeface="Microsoft YaHei"/>
              </a:rPr>
              <a:t>學校優質化網頁之建置更新</a:t>
            </a:r>
            <a:endParaRPr sz="2000">
              <a:solidFill>
                <a:prstClr val="black"/>
              </a:solidFill>
              <a:latin typeface="Microsoft YaHei"/>
              <a:cs typeface="Microsoft YaHei"/>
            </a:endParaRPr>
          </a:p>
          <a:p>
            <a:pPr marL="241300" marR="5080" indent="-228600">
              <a:lnSpc>
                <a:spcPts val="2340"/>
              </a:lnSpc>
              <a:spcBef>
                <a:spcPts val="464"/>
              </a:spcBef>
            </a:pPr>
            <a:r>
              <a:rPr sz="2000" dirty="0">
                <a:solidFill>
                  <a:prstClr val="black"/>
                </a:solidFill>
                <a:latin typeface="PMingLiU"/>
                <a:cs typeface="PMingLiU"/>
              </a:rPr>
              <a:t>•</a:t>
            </a:r>
            <a:r>
              <a:rPr sz="2000" b="1" dirty="0">
                <a:solidFill>
                  <a:prstClr val="black"/>
                </a:solidFill>
                <a:latin typeface="Microsoft YaHei"/>
                <a:cs typeface="Microsoft YaHei"/>
              </a:rPr>
              <a:t>學校網頁設</a:t>
            </a:r>
            <a:r>
              <a:rPr sz="2000" b="1" spc="-15" dirty="0">
                <a:solidFill>
                  <a:srgbClr val="FF0000"/>
                </a:solidFill>
                <a:latin typeface="Microsoft YaHei"/>
                <a:cs typeface="Microsoft YaHei"/>
              </a:rPr>
              <a:t>優</a:t>
            </a:r>
            <a:r>
              <a:rPr sz="2000" b="1" dirty="0">
                <a:solidFill>
                  <a:srgbClr val="FF0000"/>
                </a:solidFill>
                <a:latin typeface="Microsoft YaHei"/>
                <a:cs typeface="Microsoft YaHei"/>
              </a:rPr>
              <a:t>質化計畫專</a:t>
            </a:r>
            <a:r>
              <a:rPr sz="2000" b="1" spc="-10" dirty="0">
                <a:solidFill>
                  <a:srgbClr val="FF0000"/>
                </a:solidFill>
                <a:latin typeface="Microsoft YaHei"/>
                <a:cs typeface="Microsoft YaHei"/>
              </a:rPr>
              <a:t>頁</a:t>
            </a:r>
            <a:r>
              <a:rPr sz="2000" b="1" dirty="0">
                <a:solidFill>
                  <a:prstClr val="black"/>
                </a:solidFill>
                <a:latin typeface="Microsoft YaHei"/>
                <a:cs typeface="Microsoft YaHei"/>
              </a:rPr>
              <a:t>，並將每年</a:t>
            </a:r>
            <a:r>
              <a:rPr sz="2000" b="1" spc="-15" dirty="0">
                <a:solidFill>
                  <a:prstClr val="black"/>
                </a:solidFill>
                <a:latin typeface="Microsoft YaHei"/>
                <a:cs typeface="Microsoft YaHei"/>
              </a:rPr>
              <a:t>計</a:t>
            </a:r>
            <a:r>
              <a:rPr sz="2000" b="1" dirty="0">
                <a:solidFill>
                  <a:prstClr val="black"/>
                </a:solidFill>
                <a:latin typeface="Microsoft YaHei"/>
                <a:cs typeface="Microsoft YaHei"/>
              </a:rPr>
              <a:t>畫書、成果</a:t>
            </a:r>
            <a:r>
              <a:rPr sz="2000" b="1" spc="-15" dirty="0">
                <a:solidFill>
                  <a:prstClr val="black"/>
                </a:solidFill>
                <a:latin typeface="Microsoft YaHei"/>
                <a:cs typeface="Microsoft YaHei"/>
              </a:rPr>
              <a:t>考</a:t>
            </a:r>
            <a:r>
              <a:rPr sz="2000" b="1" dirty="0">
                <a:solidFill>
                  <a:prstClr val="black"/>
                </a:solidFill>
                <a:latin typeface="Microsoft YaHei"/>
                <a:cs typeface="Microsoft YaHei"/>
              </a:rPr>
              <a:t>核報告  上傳至優質化計畫專頁，提供下載與參閱</a:t>
            </a:r>
            <a:endParaRPr sz="2000">
              <a:solidFill>
                <a:prstClr val="black"/>
              </a:solidFill>
              <a:latin typeface="Microsoft YaHei"/>
              <a:cs typeface="Microsoft YaHei"/>
            </a:endParaRPr>
          </a:p>
        </p:txBody>
      </p:sp>
      <p:sp>
        <p:nvSpPr>
          <p:cNvPr id="25" name="投影片編號版面配置區 24"/>
          <p:cNvSpPr>
            <a:spLocks noGrp="1"/>
          </p:cNvSpPr>
          <p:nvPr>
            <p:ph type="sldNum" sz="quarter" idx="12"/>
          </p:nvPr>
        </p:nvSpPr>
        <p:spPr/>
        <p:txBody>
          <a:bodyPr/>
          <a:lstStyle/>
          <a:p>
            <a:fld id="{B7D4DB41-1B23-4351-A976-04981B1A1839}" type="slidenum">
              <a:rPr lang="zh-TW" altLang="en-US" smtClean="0"/>
              <a:t>78</a:t>
            </a:fld>
            <a:endParaRPr lang="zh-TW" altLang="en-US"/>
          </a:p>
        </p:txBody>
      </p:sp>
    </p:spTree>
    <p:extLst>
      <p:ext uri="{BB962C8B-B14F-4D97-AF65-F5344CB8AC3E}">
        <p14:creationId xmlns:p14="http://schemas.microsoft.com/office/powerpoint/2010/main" val="30448690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988" y="269002"/>
            <a:ext cx="7089420" cy="615553"/>
          </a:xfrm>
          <a:prstGeom prst="rect">
            <a:avLst/>
          </a:prstGeom>
        </p:spPr>
        <p:txBody>
          <a:bodyPr vert="horz" wrap="square" lIns="0" tIns="0" rIns="0" bIns="0" rtlCol="0">
            <a:spAutoFit/>
          </a:bodyPr>
          <a:lstStyle/>
          <a:p>
            <a:pPr marL="12700">
              <a:lnSpc>
                <a:spcPct val="100000"/>
              </a:lnSpc>
            </a:pPr>
            <a:r>
              <a:rPr b="1" spc="-5" dirty="0">
                <a:latin typeface="標楷體" panose="03000509000000000000" pitchFamily="65" charset="-120"/>
                <a:ea typeface="標楷體" panose="03000509000000000000" pitchFamily="65" charset="-120"/>
              </a:rPr>
              <a:t>階段二：到校輔導</a:t>
            </a:r>
            <a:r>
              <a:rPr b="1" spc="-5" dirty="0">
                <a:latin typeface="標楷體" panose="03000509000000000000" pitchFamily="65" charset="-120"/>
                <a:ea typeface="標楷體" panose="03000509000000000000" pitchFamily="65" charset="-120"/>
                <a:cs typeface="Tw Cen MT"/>
              </a:rPr>
              <a:t>(</a:t>
            </a:r>
            <a:r>
              <a:rPr b="1" spc="-5" dirty="0">
                <a:latin typeface="標楷體" panose="03000509000000000000" pitchFamily="65" charset="-120"/>
                <a:ea typeface="標楷體" panose="03000509000000000000" pitchFamily="65" charset="-120"/>
              </a:rPr>
              <a:t>學校端</a:t>
            </a:r>
            <a:r>
              <a:rPr b="1" spc="-5" dirty="0">
                <a:latin typeface="標楷體" panose="03000509000000000000" pitchFamily="65" charset="-120"/>
                <a:ea typeface="標楷體" panose="03000509000000000000" pitchFamily="65" charset="-120"/>
                <a:cs typeface="Tw Cen MT"/>
              </a:rPr>
              <a:t>)</a:t>
            </a:r>
          </a:p>
        </p:txBody>
      </p:sp>
      <p:sp>
        <p:nvSpPr>
          <p:cNvPr id="3" name="object 3"/>
          <p:cNvSpPr/>
          <p:nvPr/>
        </p:nvSpPr>
        <p:spPr>
          <a:xfrm>
            <a:off x="249936" y="1242060"/>
            <a:ext cx="903732" cy="1240536"/>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txBox="1"/>
          <p:nvPr/>
        </p:nvSpPr>
        <p:spPr>
          <a:xfrm>
            <a:off x="561543" y="1654302"/>
            <a:ext cx="280035" cy="317500"/>
          </a:xfrm>
          <a:prstGeom prst="rect">
            <a:avLst/>
          </a:prstGeom>
        </p:spPr>
        <p:txBody>
          <a:bodyPr vert="horz" wrap="square" lIns="0" tIns="0" rIns="0" bIns="0" rtlCol="0">
            <a:spAutoFit/>
          </a:bodyPr>
          <a:lstStyle/>
          <a:p>
            <a:pPr marL="12700"/>
            <a:r>
              <a:rPr sz="2000" dirty="0">
                <a:solidFill>
                  <a:srgbClr val="FFFFFF"/>
                </a:solidFill>
                <a:latin typeface="PMingLiU"/>
                <a:cs typeface="PMingLiU"/>
              </a:rPr>
              <a:t>一</a:t>
            </a:r>
            <a:endParaRPr sz="2000">
              <a:solidFill>
                <a:prstClr val="black"/>
              </a:solidFill>
              <a:latin typeface="PMingLiU"/>
              <a:cs typeface="PMingLiU"/>
            </a:endParaRPr>
          </a:p>
        </p:txBody>
      </p:sp>
      <p:sp>
        <p:nvSpPr>
          <p:cNvPr id="5" name="object 5"/>
          <p:cNvSpPr/>
          <p:nvPr/>
        </p:nvSpPr>
        <p:spPr>
          <a:xfrm>
            <a:off x="1021080" y="1036319"/>
            <a:ext cx="7132320" cy="1280160"/>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6" name="object 6"/>
          <p:cNvSpPr/>
          <p:nvPr/>
        </p:nvSpPr>
        <p:spPr>
          <a:xfrm>
            <a:off x="1005839" y="967739"/>
            <a:ext cx="7156704" cy="1476755"/>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7" name="object 7"/>
          <p:cNvSpPr/>
          <p:nvPr/>
        </p:nvSpPr>
        <p:spPr>
          <a:xfrm>
            <a:off x="1079855" y="1068705"/>
            <a:ext cx="7016115" cy="1164590"/>
          </a:xfrm>
          <a:custGeom>
            <a:avLst/>
            <a:gdLst/>
            <a:ahLst/>
            <a:cxnLst/>
            <a:rect l="l" t="t" r="r" b="b"/>
            <a:pathLst>
              <a:path w="7016115" h="1164589">
                <a:moveTo>
                  <a:pt x="6821957" y="0"/>
                </a:moveTo>
                <a:lnTo>
                  <a:pt x="0" y="0"/>
                </a:lnTo>
                <a:lnTo>
                  <a:pt x="0" y="1164590"/>
                </a:lnTo>
                <a:lnTo>
                  <a:pt x="6821957" y="1164590"/>
                </a:lnTo>
                <a:lnTo>
                  <a:pt x="6866457" y="1159465"/>
                </a:lnTo>
                <a:lnTo>
                  <a:pt x="6907304" y="1144868"/>
                </a:lnTo>
                <a:lnTo>
                  <a:pt x="6943335" y="1121962"/>
                </a:lnTo>
                <a:lnTo>
                  <a:pt x="6973385" y="1091911"/>
                </a:lnTo>
                <a:lnTo>
                  <a:pt x="6996291" y="1055880"/>
                </a:lnTo>
                <a:lnTo>
                  <a:pt x="7010888" y="1015033"/>
                </a:lnTo>
                <a:lnTo>
                  <a:pt x="7016013" y="970534"/>
                </a:lnTo>
                <a:lnTo>
                  <a:pt x="7016013" y="194056"/>
                </a:lnTo>
                <a:lnTo>
                  <a:pt x="7010888" y="149556"/>
                </a:lnTo>
                <a:lnTo>
                  <a:pt x="6996291" y="108709"/>
                </a:lnTo>
                <a:lnTo>
                  <a:pt x="6973385" y="72678"/>
                </a:lnTo>
                <a:lnTo>
                  <a:pt x="6943335" y="42627"/>
                </a:lnTo>
                <a:lnTo>
                  <a:pt x="6907304" y="19721"/>
                </a:lnTo>
                <a:lnTo>
                  <a:pt x="6866457" y="5124"/>
                </a:lnTo>
                <a:lnTo>
                  <a:pt x="6821957" y="0"/>
                </a:lnTo>
                <a:close/>
              </a:path>
            </a:pathLst>
          </a:custGeom>
          <a:solidFill>
            <a:srgbClr val="FFFFFF">
              <a:alpha val="90194"/>
            </a:srgbClr>
          </a:solidFill>
        </p:spPr>
        <p:txBody>
          <a:bodyPr wrap="square" lIns="0" tIns="0" rIns="0" bIns="0" rtlCol="0"/>
          <a:lstStyle/>
          <a:p>
            <a:endParaRPr smtClean="0">
              <a:solidFill>
                <a:prstClr val="black"/>
              </a:solidFill>
            </a:endParaRPr>
          </a:p>
        </p:txBody>
      </p:sp>
      <p:sp>
        <p:nvSpPr>
          <p:cNvPr id="8" name="object 8"/>
          <p:cNvSpPr/>
          <p:nvPr/>
        </p:nvSpPr>
        <p:spPr>
          <a:xfrm>
            <a:off x="1079855" y="1068705"/>
            <a:ext cx="7016115" cy="1164590"/>
          </a:xfrm>
          <a:custGeom>
            <a:avLst/>
            <a:gdLst/>
            <a:ahLst/>
            <a:cxnLst/>
            <a:rect l="l" t="t" r="r" b="b"/>
            <a:pathLst>
              <a:path w="7016115" h="1164589">
                <a:moveTo>
                  <a:pt x="7016013" y="194056"/>
                </a:moveTo>
                <a:lnTo>
                  <a:pt x="7016013" y="970534"/>
                </a:lnTo>
                <a:lnTo>
                  <a:pt x="7010888" y="1015033"/>
                </a:lnTo>
                <a:lnTo>
                  <a:pt x="6996291" y="1055880"/>
                </a:lnTo>
                <a:lnTo>
                  <a:pt x="6973385" y="1091911"/>
                </a:lnTo>
                <a:lnTo>
                  <a:pt x="6943335" y="1121962"/>
                </a:lnTo>
                <a:lnTo>
                  <a:pt x="6907304" y="1144868"/>
                </a:lnTo>
                <a:lnTo>
                  <a:pt x="6866457" y="1159465"/>
                </a:lnTo>
                <a:lnTo>
                  <a:pt x="6821957" y="1164590"/>
                </a:lnTo>
                <a:lnTo>
                  <a:pt x="0" y="1164590"/>
                </a:lnTo>
                <a:lnTo>
                  <a:pt x="0" y="0"/>
                </a:lnTo>
                <a:lnTo>
                  <a:pt x="6821957" y="0"/>
                </a:lnTo>
                <a:lnTo>
                  <a:pt x="6866457" y="5124"/>
                </a:lnTo>
                <a:lnTo>
                  <a:pt x="6907304" y="19721"/>
                </a:lnTo>
                <a:lnTo>
                  <a:pt x="6943335" y="42627"/>
                </a:lnTo>
                <a:lnTo>
                  <a:pt x="6973385" y="72678"/>
                </a:lnTo>
                <a:lnTo>
                  <a:pt x="6996291" y="108709"/>
                </a:lnTo>
                <a:lnTo>
                  <a:pt x="7010888" y="149556"/>
                </a:lnTo>
                <a:lnTo>
                  <a:pt x="7016013" y="194056"/>
                </a:lnTo>
                <a:close/>
              </a:path>
            </a:pathLst>
          </a:custGeom>
          <a:ln w="9525">
            <a:solidFill>
              <a:srgbClr val="274FA3"/>
            </a:solidFill>
          </a:ln>
        </p:spPr>
        <p:txBody>
          <a:bodyPr wrap="square" lIns="0" tIns="0" rIns="0" bIns="0" rtlCol="0"/>
          <a:lstStyle/>
          <a:p>
            <a:endParaRPr smtClean="0">
              <a:solidFill>
                <a:prstClr val="black"/>
              </a:solidFill>
            </a:endParaRPr>
          </a:p>
        </p:txBody>
      </p:sp>
      <p:sp>
        <p:nvSpPr>
          <p:cNvPr id="9" name="object 9"/>
          <p:cNvSpPr txBox="1"/>
          <p:nvPr/>
        </p:nvSpPr>
        <p:spPr>
          <a:xfrm>
            <a:off x="1195527" y="1074674"/>
            <a:ext cx="6777355" cy="1115695"/>
          </a:xfrm>
          <a:prstGeom prst="rect">
            <a:avLst/>
          </a:prstGeom>
        </p:spPr>
        <p:txBody>
          <a:bodyPr vert="horz" wrap="square" lIns="0" tIns="0" rIns="0" bIns="0" rtlCol="0">
            <a:spAutoFit/>
          </a:bodyPr>
          <a:lstStyle/>
          <a:p>
            <a:pPr marL="184785" marR="119380" indent="-172720">
              <a:lnSpc>
                <a:spcPts val="2110"/>
              </a:lnSpc>
            </a:pPr>
            <a:r>
              <a:rPr dirty="0">
                <a:solidFill>
                  <a:prstClr val="black"/>
                </a:solidFill>
                <a:latin typeface="PMingLiU"/>
                <a:cs typeface="PMingLiU"/>
              </a:rPr>
              <a:t>•</a:t>
            </a:r>
            <a:r>
              <a:rPr b="1" dirty="0">
                <a:solidFill>
                  <a:prstClr val="black"/>
                </a:solidFill>
                <a:latin typeface="Microsoft YaHei"/>
                <a:cs typeface="Microsoft YaHei"/>
              </a:rPr>
              <a:t>學校</a:t>
            </a:r>
            <a:r>
              <a:rPr b="1" spc="10" dirty="0">
                <a:solidFill>
                  <a:prstClr val="black"/>
                </a:solidFill>
                <a:latin typeface="Microsoft YaHei"/>
                <a:cs typeface="Microsoft YaHei"/>
              </a:rPr>
              <a:t>行</a:t>
            </a:r>
            <a:r>
              <a:rPr b="1" dirty="0">
                <a:solidFill>
                  <a:prstClr val="black"/>
                </a:solidFill>
                <a:latin typeface="Microsoft YaHei"/>
                <a:cs typeface="Microsoft YaHei"/>
              </a:rPr>
              <a:t>政團隊、各</a:t>
            </a:r>
            <a:r>
              <a:rPr b="1" spc="310" dirty="0">
                <a:solidFill>
                  <a:prstClr val="black"/>
                </a:solidFill>
                <a:latin typeface="Times New Roman"/>
                <a:cs typeface="Times New Roman"/>
              </a:rPr>
              <a:t>(</a:t>
            </a:r>
            <a:r>
              <a:rPr b="1" dirty="0">
                <a:solidFill>
                  <a:prstClr val="black"/>
                </a:solidFill>
                <a:latin typeface="Microsoft YaHei"/>
                <a:cs typeface="Microsoft YaHei"/>
              </a:rPr>
              <a:t>子</a:t>
            </a:r>
            <a:r>
              <a:rPr b="1" spc="300" dirty="0">
                <a:solidFill>
                  <a:prstClr val="black"/>
                </a:solidFill>
                <a:latin typeface="Times New Roman"/>
                <a:cs typeface="Times New Roman"/>
              </a:rPr>
              <a:t>)</a:t>
            </a:r>
            <a:r>
              <a:rPr b="1" dirty="0">
                <a:solidFill>
                  <a:prstClr val="black"/>
                </a:solidFill>
                <a:latin typeface="Microsoft YaHei"/>
                <a:cs typeface="Microsoft YaHei"/>
              </a:rPr>
              <a:t>計畫負責</a:t>
            </a:r>
            <a:r>
              <a:rPr b="1" spc="10" dirty="0">
                <a:solidFill>
                  <a:prstClr val="black"/>
                </a:solidFill>
                <a:latin typeface="Microsoft YaHei"/>
                <a:cs typeface="Microsoft YaHei"/>
              </a:rPr>
              <a:t>人</a:t>
            </a:r>
            <a:r>
              <a:rPr b="1" dirty="0">
                <a:solidFill>
                  <a:prstClr val="black"/>
                </a:solidFill>
                <a:latin typeface="Microsoft YaHei"/>
                <a:cs typeface="Microsoft YaHei"/>
              </a:rPr>
              <a:t>與學科教師</a:t>
            </a:r>
            <a:r>
              <a:rPr b="1" spc="10" dirty="0">
                <a:solidFill>
                  <a:prstClr val="black"/>
                </a:solidFill>
                <a:latin typeface="Microsoft YaHei"/>
                <a:cs typeface="Microsoft YaHei"/>
              </a:rPr>
              <a:t>代</a:t>
            </a:r>
            <a:r>
              <a:rPr b="1" dirty="0">
                <a:solidFill>
                  <a:prstClr val="black"/>
                </a:solidFill>
                <a:latin typeface="Microsoft YaHei"/>
                <a:cs typeface="Microsoft YaHei"/>
              </a:rPr>
              <a:t>表全程出席</a:t>
            </a:r>
            <a:r>
              <a:rPr b="1" spc="10" dirty="0">
                <a:solidFill>
                  <a:prstClr val="black"/>
                </a:solidFill>
                <a:latin typeface="Microsoft YaHei"/>
                <a:cs typeface="Microsoft YaHei"/>
              </a:rPr>
              <a:t>會</a:t>
            </a:r>
            <a:r>
              <a:rPr b="1" dirty="0">
                <a:solidFill>
                  <a:prstClr val="black"/>
                </a:solidFill>
                <a:latin typeface="Microsoft YaHei"/>
                <a:cs typeface="Microsoft YaHei"/>
              </a:rPr>
              <a:t>議  並參與討論。</a:t>
            </a:r>
            <a:endParaRPr dirty="0">
              <a:solidFill>
                <a:prstClr val="black"/>
              </a:solidFill>
              <a:latin typeface="Microsoft YaHei"/>
              <a:cs typeface="Microsoft YaHei"/>
            </a:endParaRPr>
          </a:p>
          <a:p>
            <a:pPr marL="184785" marR="5080" indent="-172720">
              <a:lnSpc>
                <a:spcPts val="2110"/>
              </a:lnSpc>
              <a:spcBef>
                <a:spcPts val="335"/>
              </a:spcBef>
            </a:pPr>
            <a:r>
              <a:rPr dirty="0">
                <a:solidFill>
                  <a:prstClr val="black"/>
                </a:solidFill>
                <a:latin typeface="PMingLiU"/>
                <a:cs typeface="PMingLiU"/>
              </a:rPr>
              <a:t>•</a:t>
            </a:r>
            <a:r>
              <a:rPr b="1" dirty="0">
                <a:solidFill>
                  <a:prstClr val="black"/>
                </a:solidFill>
                <a:latin typeface="Microsoft YaHei"/>
                <a:cs typeface="Microsoft YaHei"/>
              </a:rPr>
              <a:t>學校</a:t>
            </a:r>
            <a:r>
              <a:rPr b="1" spc="10" dirty="0">
                <a:solidFill>
                  <a:prstClr val="black"/>
                </a:solidFill>
                <a:latin typeface="Microsoft YaHei"/>
                <a:cs typeface="Microsoft YaHei"/>
              </a:rPr>
              <a:t>校</a:t>
            </a:r>
            <a:r>
              <a:rPr b="1" dirty="0">
                <a:solidFill>
                  <a:prstClr val="black"/>
                </a:solidFill>
                <a:latin typeface="Microsoft YaHei"/>
                <a:cs typeface="Microsoft YaHei"/>
              </a:rPr>
              <a:t>長親自進行</a:t>
            </a:r>
            <a:r>
              <a:rPr b="1" spc="10" dirty="0">
                <a:solidFill>
                  <a:prstClr val="black"/>
                </a:solidFill>
                <a:latin typeface="Microsoft YaHei"/>
                <a:cs typeface="Microsoft YaHei"/>
              </a:rPr>
              <a:t>優</a:t>
            </a:r>
            <a:r>
              <a:rPr b="1" dirty="0">
                <a:solidFill>
                  <a:prstClr val="black"/>
                </a:solidFill>
                <a:latin typeface="Microsoft YaHei"/>
                <a:cs typeface="Microsoft YaHei"/>
              </a:rPr>
              <a:t>質化計畫執</a:t>
            </a:r>
            <a:r>
              <a:rPr b="1" spc="10" dirty="0">
                <a:solidFill>
                  <a:prstClr val="black"/>
                </a:solidFill>
                <a:latin typeface="Microsoft YaHei"/>
                <a:cs typeface="Microsoft YaHei"/>
              </a:rPr>
              <a:t>行</a:t>
            </a:r>
            <a:r>
              <a:rPr b="1" dirty="0">
                <a:solidFill>
                  <a:prstClr val="black"/>
                </a:solidFill>
                <a:latin typeface="Microsoft YaHei"/>
                <a:cs typeface="Microsoft YaHei"/>
              </a:rPr>
              <a:t>情形之簡</a:t>
            </a:r>
            <a:r>
              <a:rPr b="1" spc="5" dirty="0">
                <a:solidFill>
                  <a:prstClr val="black"/>
                </a:solidFill>
                <a:latin typeface="Microsoft YaHei"/>
                <a:cs typeface="Microsoft YaHei"/>
              </a:rPr>
              <a:t>報</a:t>
            </a:r>
            <a:r>
              <a:rPr b="1" spc="310" dirty="0">
                <a:solidFill>
                  <a:prstClr val="black"/>
                </a:solidFill>
                <a:latin typeface="Times New Roman"/>
                <a:cs typeface="Times New Roman"/>
              </a:rPr>
              <a:t>(</a:t>
            </a:r>
            <a:r>
              <a:rPr b="1" dirty="0">
                <a:solidFill>
                  <a:prstClr val="black"/>
                </a:solidFill>
                <a:latin typeface="Microsoft YaHei"/>
                <a:cs typeface="Microsoft YaHei"/>
              </a:rPr>
              <a:t>執行第二學期</a:t>
            </a:r>
            <a:r>
              <a:rPr b="1" spc="10" dirty="0">
                <a:solidFill>
                  <a:prstClr val="black"/>
                </a:solidFill>
                <a:latin typeface="Microsoft YaHei"/>
                <a:cs typeface="Microsoft YaHei"/>
              </a:rPr>
              <a:t>時</a:t>
            </a:r>
            <a:r>
              <a:rPr b="1" dirty="0">
                <a:solidFill>
                  <a:prstClr val="black"/>
                </a:solidFill>
                <a:latin typeface="Microsoft YaHei"/>
                <a:cs typeface="Microsoft YaHei"/>
              </a:rPr>
              <a:t>，  </a:t>
            </a:r>
            <a:r>
              <a:rPr b="1" spc="20" dirty="0">
                <a:solidFill>
                  <a:prstClr val="black"/>
                </a:solidFill>
                <a:latin typeface="Microsoft YaHei"/>
                <a:cs typeface="Microsoft YaHei"/>
              </a:rPr>
              <a:t>可由其他負責人代為簡報或主持</a:t>
            </a:r>
            <a:r>
              <a:rPr b="1" spc="20" dirty="0">
                <a:solidFill>
                  <a:prstClr val="black"/>
                </a:solidFill>
                <a:latin typeface="Times New Roman"/>
                <a:cs typeface="Times New Roman"/>
              </a:rPr>
              <a:t>)</a:t>
            </a:r>
            <a:r>
              <a:rPr b="1" spc="20" dirty="0">
                <a:solidFill>
                  <a:prstClr val="black"/>
                </a:solidFill>
                <a:latin typeface="Microsoft YaHei"/>
                <a:cs typeface="Microsoft YaHei"/>
              </a:rPr>
              <a:t>。</a:t>
            </a:r>
            <a:endParaRPr dirty="0">
              <a:solidFill>
                <a:prstClr val="black"/>
              </a:solidFill>
              <a:latin typeface="Microsoft YaHei"/>
              <a:cs typeface="Microsoft YaHei"/>
            </a:endParaRPr>
          </a:p>
        </p:txBody>
      </p:sp>
      <p:sp>
        <p:nvSpPr>
          <p:cNvPr id="10" name="object 10"/>
          <p:cNvSpPr/>
          <p:nvPr/>
        </p:nvSpPr>
        <p:spPr>
          <a:xfrm>
            <a:off x="249936" y="2353055"/>
            <a:ext cx="903732" cy="1240536"/>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1" name="object 11"/>
          <p:cNvSpPr txBox="1"/>
          <p:nvPr/>
        </p:nvSpPr>
        <p:spPr>
          <a:xfrm>
            <a:off x="561543" y="2765678"/>
            <a:ext cx="280035" cy="317500"/>
          </a:xfrm>
          <a:prstGeom prst="rect">
            <a:avLst/>
          </a:prstGeom>
        </p:spPr>
        <p:txBody>
          <a:bodyPr vert="horz" wrap="square" lIns="0" tIns="0" rIns="0" bIns="0" rtlCol="0">
            <a:spAutoFit/>
          </a:bodyPr>
          <a:lstStyle/>
          <a:p>
            <a:pPr marL="12700"/>
            <a:r>
              <a:rPr sz="2000" dirty="0">
                <a:solidFill>
                  <a:srgbClr val="FFFFFF"/>
                </a:solidFill>
                <a:latin typeface="PMingLiU"/>
                <a:cs typeface="PMingLiU"/>
              </a:rPr>
              <a:t>二</a:t>
            </a:r>
            <a:endParaRPr sz="2000">
              <a:solidFill>
                <a:prstClr val="black"/>
              </a:solidFill>
              <a:latin typeface="PMingLiU"/>
              <a:cs typeface="PMingLiU"/>
            </a:endParaRPr>
          </a:p>
        </p:txBody>
      </p:sp>
      <p:sp>
        <p:nvSpPr>
          <p:cNvPr id="12" name="object 12"/>
          <p:cNvSpPr/>
          <p:nvPr/>
        </p:nvSpPr>
        <p:spPr>
          <a:xfrm>
            <a:off x="1021080" y="2246376"/>
            <a:ext cx="7132320" cy="1082039"/>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13" name="object 13"/>
          <p:cNvSpPr/>
          <p:nvPr/>
        </p:nvSpPr>
        <p:spPr>
          <a:xfrm>
            <a:off x="1005839" y="2369820"/>
            <a:ext cx="7042404" cy="897636"/>
          </a:xfrm>
          <a:prstGeom prst="rect">
            <a:avLst/>
          </a:prstGeom>
          <a:blipFill>
            <a:blip r:embed="rId6" cstate="print"/>
            <a:stretch>
              <a:fillRect/>
            </a:stretch>
          </a:blipFill>
        </p:spPr>
        <p:txBody>
          <a:bodyPr wrap="square" lIns="0" tIns="0" rIns="0" bIns="0" rtlCol="0"/>
          <a:lstStyle/>
          <a:p>
            <a:endParaRPr smtClean="0">
              <a:solidFill>
                <a:prstClr val="black"/>
              </a:solidFill>
            </a:endParaRPr>
          </a:p>
        </p:txBody>
      </p:sp>
      <p:sp>
        <p:nvSpPr>
          <p:cNvPr id="14" name="object 14"/>
          <p:cNvSpPr/>
          <p:nvPr/>
        </p:nvSpPr>
        <p:spPr>
          <a:xfrm>
            <a:off x="1079855" y="2279776"/>
            <a:ext cx="7016115" cy="964565"/>
          </a:xfrm>
          <a:custGeom>
            <a:avLst/>
            <a:gdLst/>
            <a:ahLst/>
            <a:cxnLst/>
            <a:rect l="l" t="t" r="r" b="b"/>
            <a:pathLst>
              <a:path w="7016115" h="964564">
                <a:moveTo>
                  <a:pt x="6855358" y="0"/>
                </a:moveTo>
                <a:lnTo>
                  <a:pt x="0" y="0"/>
                </a:lnTo>
                <a:lnTo>
                  <a:pt x="0" y="964564"/>
                </a:lnTo>
                <a:lnTo>
                  <a:pt x="6855358" y="964564"/>
                </a:lnTo>
                <a:lnTo>
                  <a:pt x="6906155" y="956379"/>
                </a:lnTo>
                <a:lnTo>
                  <a:pt x="6950258" y="933581"/>
                </a:lnTo>
                <a:lnTo>
                  <a:pt x="6985029" y="898810"/>
                </a:lnTo>
                <a:lnTo>
                  <a:pt x="7007827" y="854706"/>
                </a:lnTo>
                <a:lnTo>
                  <a:pt x="7016013" y="803910"/>
                </a:lnTo>
                <a:lnTo>
                  <a:pt x="7016013" y="160782"/>
                </a:lnTo>
                <a:lnTo>
                  <a:pt x="7007827" y="109971"/>
                </a:lnTo>
                <a:lnTo>
                  <a:pt x="6985029" y="65836"/>
                </a:lnTo>
                <a:lnTo>
                  <a:pt x="6950258" y="31028"/>
                </a:lnTo>
                <a:lnTo>
                  <a:pt x="6906155" y="8199"/>
                </a:lnTo>
                <a:lnTo>
                  <a:pt x="6855358" y="0"/>
                </a:lnTo>
                <a:close/>
              </a:path>
            </a:pathLst>
          </a:custGeom>
          <a:solidFill>
            <a:srgbClr val="FFFFFF">
              <a:alpha val="90194"/>
            </a:srgbClr>
          </a:solidFill>
        </p:spPr>
        <p:txBody>
          <a:bodyPr wrap="square" lIns="0" tIns="0" rIns="0" bIns="0" rtlCol="0"/>
          <a:lstStyle/>
          <a:p>
            <a:endParaRPr smtClean="0">
              <a:solidFill>
                <a:prstClr val="black"/>
              </a:solidFill>
            </a:endParaRPr>
          </a:p>
        </p:txBody>
      </p:sp>
      <p:sp>
        <p:nvSpPr>
          <p:cNvPr id="15" name="object 15"/>
          <p:cNvSpPr/>
          <p:nvPr/>
        </p:nvSpPr>
        <p:spPr>
          <a:xfrm>
            <a:off x="1079855" y="2279776"/>
            <a:ext cx="7016115" cy="964565"/>
          </a:xfrm>
          <a:custGeom>
            <a:avLst/>
            <a:gdLst/>
            <a:ahLst/>
            <a:cxnLst/>
            <a:rect l="l" t="t" r="r" b="b"/>
            <a:pathLst>
              <a:path w="7016115" h="964564">
                <a:moveTo>
                  <a:pt x="7016013" y="160782"/>
                </a:moveTo>
                <a:lnTo>
                  <a:pt x="7016013" y="803910"/>
                </a:lnTo>
                <a:lnTo>
                  <a:pt x="7007827" y="854706"/>
                </a:lnTo>
                <a:lnTo>
                  <a:pt x="6985029" y="898810"/>
                </a:lnTo>
                <a:lnTo>
                  <a:pt x="6950258" y="933581"/>
                </a:lnTo>
                <a:lnTo>
                  <a:pt x="6906155" y="956379"/>
                </a:lnTo>
                <a:lnTo>
                  <a:pt x="6855358" y="964564"/>
                </a:lnTo>
                <a:lnTo>
                  <a:pt x="0" y="964564"/>
                </a:lnTo>
                <a:lnTo>
                  <a:pt x="0" y="0"/>
                </a:lnTo>
                <a:lnTo>
                  <a:pt x="6855358" y="0"/>
                </a:lnTo>
                <a:lnTo>
                  <a:pt x="6906155" y="8199"/>
                </a:lnTo>
                <a:lnTo>
                  <a:pt x="6950258" y="31028"/>
                </a:lnTo>
                <a:lnTo>
                  <a:pt x="6985029" y="65836"/>
                </a:lnTo>
                <a:lnTo>
                  <a:pt x="7007827" y="109971"/>
                </a:lnTo>
                <a:lnTo>
                  <a:pt x="7016013" y="160782"/>
                </a:lnTo>
                <a:close/>
              </a:path>
            </a:pathLst>
          </a:custGeom>
          <a:ln w="9524">
            <a:solidFill>
              <a:srgbClr val="274FA3"/>
            </a:solidFill>
          </a:ln>
        </p:spPr>
        <p:txBody>
          <a:bodyPr wrap="square" lIns="0" tIns="0" rIns="0" bIns="0" rtlCol="0"/>
          <a:lstStyle/>
          <a:p>
            <a:endParaRPr smtClean="0">
              <a:solidFill>
                <a:prstClr val="black"/>
              </a:solidFill>
            </a:endParaRPr>
          </a:p>
        </p:txBody>
      </p:sp>
      <p:sp>
        <p:nvSpPr>
          <p:cNvPr id="16" name="object 16"/>
          <p:cNvSpPr txBox="1"/>
          <p:nvPr/>
        </p:nvSpPr>
        <p:spPr>
          <a:xfrm>
            <a:off x="1195527" y="2476119"/>
            <a:ext cx="6661784" cy="541020"/>
          </a:xfrm>
          <a:prstGeom prst="rect">
            <a:avLst/>
          </a:prstGeom>
        </p:spPr>
        <p:txBody>
          <a:bodyPr vert="horz" wrap="square" lIns="0" tIns="0" rIns="0" bIns="0" rtlCol="0">
            <a:spAutoFit/>
          </a:bodyPr>
          <a:lstStyle/>
          <a:p>
            <a:pPr marL="184785" marR="5080" indent="-172720">
              <a:lnSpc>
                <a:spcPts val="2110"/>
              </a:lnSpc>
            </a:pPr>
            <a:r>
              <a:rPr dirty="0">
                <a:solidFill>
                  <a:prstClr val="black"/>
                </a:solidFill>
                <a:latin typeface="PMingLiU"/>
                <a:cs typeface="PMingLiU"/>
              </a:rPr>
              <a:t>•</a:t>
            </a:r>
            <a:r>
              <a:rPr b="1" dirty="0">
                <a:solidFill>
                  <a:prstClr val="black"/>
                </a:solidFill>
                <a:latin typeface="Microsoft YaHei"/>
                <a:cs typeface="Microsoft YaHei"/>
              </a:rPr>
              <a:t>學校</a:t>
            </a:r>
            <a:r>
              <a:rPr b="1" spc="10" dirty="0">
                <a:solidFill>
                  <a:prstClr val="black"/>
                </a:solidFill>
                <a:latin typeface="Microsoft YaHei"/>
                <a:cs typeface="Microsoft YaHei"/>
              </a:rPr>
              <a:t>就</a:t>
            </a:r>
            <a:r>
              <a:rPr b="1" dirty="0">
                <a:solidFill>
                  <a:prstClr val="black"/>
                </a:solidFill>
                <a:latin typeface="Microsoft YaHei"/>
                <a:cs typeface="Microsoft YaHei"/>
              </a:rPr>
              <a:t>需要協助與</a:t>
            </a:r>
            <a:r>
              <a:rPr b="1" spc="10" dirty="0">
                <a:solidFill>
                  <a:prstClr val="black"/>
                </a:solidFill>
                <a:latin typeface="Microsoft YaHei"/>
                <a:cs typeface="Microsoft YaHei"/>
              </a:rPr>
              <a:t>解</a:t>
            </a:r>
            <a:r>
              <a:rPr b="1" dirty="0">
                <a:solidFill>
                  <a:prstClr val="black"/>
                </a:solidFill>
                <a:latin typeface="Microsoft YaHei"/>
                <a:cs typeface="Microsoft YaHei"/>
              </a:rPr>
              <a:t>決事項提出</a:t>
            </a:r>
            <a:r>
              <a:rPr b="1" spc="10" dirty="0">
                <a:solidFill>
                  <a:prstClr val="black"/>
                </a:solidFill>
                <a:latin typeface="Microsoft YaHei"/>
                <a:cs typeface="Microsoft YaHei"/>
              </a:rPr>
              <a:t>說</a:t>
            </a:r>
            <a:r>
              <a:rPr b="1" dirty="0">
                <a:solidFill>
                  <a:prstClr val="black"/>
                </a:solidFill>
                <a:latin typeface="Microsoft YaHei"/>
                <a:cs typeface="Microsoft YaHei"/>
              </a:rPr>
              <a:t>明，並與輔</a:t>
            </a:r>
            <a:r>
              <a:rPr b="1" spc="10" dirty="0">
                <a:solidFill>
                  <a:prstClr val="black"/>
                </a:solidFill>
                <a:latin typeface="Microsoft YaHei"/>
                <a:cs typeface="Microsoft YaHei"/>
              </a:rPr>
              <a:t>導</a:t>
            </a:r>
            <a:r>
              <a:rPr b="1" dirty="0">
                <a:solidFill>
                  <a:prstClr val="black"/>
                </a:solidFill>
                <a:latin typeface="Microsoft YaHei"/>
                <a:cs typeface="Microsoft YaHei"/>
              </a:rPr>
              <a:t>委員進行對</a:t>
            </a:r>
            <a:r>
              <a:rPr b="1" spc="10" dirty="0">
                <a:solidFill>
                  <a:prstClr val="black"/>
                </a:solidFill>
                <a:latin typeface="Microsoft YaHei"/>
                <a:cs typeface="Microsoft YaHei"/>
              </a:rPr>
              <a:t>話</a:t>
            </a:r>
            <a:r>
              <a:rPr b="1" dirty="0">
                <a:solidFill>
                  <a:prstClr val="black"/>
                </a:solidFill>
                <a:latin typeface="Microsoft YaHei"/>
                <a:cs typeface="Microsoft YaHei"/>
              </a:rPr>
              <a:t>與  討論。</a:t>
            </a:r>
            <a:endParaRPr>
              <a:solidFill>
                <a:prstClr val="black"/>
              </a:solidFill>
              <a:latin typeface="Microsoft YaHei"/>
              <a:cs typeface="Microsoft YaHei"/>
            </a:endParaRPr>
          </a:p>
        </p:txBody>
      </p:sp>
      <p:sp>
        <p:nvSpPr>
          <p:cNvPr id="17" name="object 17"/>
          <p:cNvSpPr/>
          <p:nvPr/>
        </p:nvSpPr>
        <p:spPr>
          <a:xfrm>
            <a:off x="249936" y="3803903"/>
            <a:ext cx="903732" cy="1239012"/>
          </a:xfrm>
          <a:prstGeom prst="rect">
            <a:avLst/>
          </a:prstGeom>
          <a:blipFill>
            <a:blip r:embed="rId7" cstate="print"/>
            <a:stretch>
              <a:fillRect/>
            </a:stretch>
          </a:blipFill>
        </p:spPr>
        <p:txBody>
          <a:bodyPr wrap="square" lIns="0" tIns="0" rIns="0" bIns="0" rtlCol="0"/>
          <a:lstStyle/>
          <a:p>
            <a:endParaRPr smtClean="0">
              <a:solidFill>
                <a:prstClr val="black"/>
              </a:solidFill>
            </a:endParaRPr>
          </a:p>
        </p:txBody>
      </p:sp>
      <p:sp>
        <p:nvSpPr>
          <p:cNvPr id="18" name="object 18"/>
          <p:cNvSpPr txBox="1"/>
          <p:nvPr/>
        </p:nvSpPr>
        <p:spPr>
          <a:xfrm>
            <a:off x="561543" y="4033901"/>
            <a:ext cx="280035" cy="317500"/>
          </a:xfrm>
          <a:prstGeom prst="rect">
            <a:avLst/>
          </a:prstGeom>
        </p:spPr>
        <p:txBody>
          <a:bodyPr vert="horz" wrap="square" lIns="0" tIns="0" rIns="0" bIns="0" rtlCol="0">
            <a:spAutoFit/>
          </a:bodyPr>
          <a:lstStyle/>
          <a:p>
            <a:pPr marL="12700"/>
            <a:r>
              <a:rPr sz="2000" dirty="0">
                <a:solidFill>
                  <a:srgbClr val="FFFFFF"/>
                </a:solidFill>
                <a:latin typeface="PMingLiU"/>
                <a:cs typeface="PMingLiU"/>
              </a:rPr>
              <a:t>三</a:t>
            </a:r>
            <a:endParaRPr sz="2000">
              <a:solidFill>
                <a:prstClr val="black"/>
              </a:solidFill>
              <a:latin typeface="PMingLiU"/>
              <a:cs typeface="PMingLiU"/>
            </a:endParaRPr>
          </a:p>
        </p:txBody>
      </p:sp>
      <p:sp>
        <p:nvSpPr>
          <p:cNvPr id="19" name="object 19"/>
          <p:cNvSpPr/>
          <p:nvPr/>
        </p:nvSpPr>
        <p:spPr>
          <a:xfrm>
            <a:off x="1021080" y="3294888"/>
            <a:ext cx="7132320" cy="2086356"/>
          </a:xfrm>
          <a:prstGeom prst="rect">
            <a:avLst/>
          </a:prstGeom>
          <a:blipFill>
            <a:blip r:embed="rId8" cstate="print"/>
            <a:stretch>
              <a:fillRect/>
            </a:stretch>
          </a:blipFill>
        </p:spPr>
        <p:txBody>
          <a:bodyPr wrap="square" lIns="0" tIns="0" rIns="0" bIns="0" rtlCol="0"/>
          <a:lstStyle/>
          <a:p>
            <a:endParaRPr smtClean="0">
              <a:solidFill>
                <a:prstClr val="black"/>
              </a:solidFill>
            </a:endParaRPr>
          </a:p>
        </p:txBody>
      </p:sp>
      <p:sp>
        <p:nvSpPr>
          <p:cNvPr id="20" name="object 20"/>
          <p:cNvSpPr/>
          <p:nvPr/>
        </p:nvSpPr>
        <p:spPr>
          <a:xfrm>
            <a:off x="1005839" y="3361944"/>
            <a:ext cx="7100316" cy="2011679"/>
          </a:xfrm>
          <a:prstGeom prst="rect">
            <a:avLst/>
          </a:prstGeom>
          <a:blipFill>
            <a:blip r:embed="rId9" cstate="print"/>
            <a:stretch>
              <a:fillRect/>
            </a:stretch>
          </a:blipFill>
        </p:spPr>
        <p:txBody>
          <a:bodyPr wrap="square" lIns="0" tIns="0" rIns="0" bIns="0" rtlCol="0"/>
          <a:lstStyle/>
          <a:p>
            <a:endParaRPr smtClean="0">
              <a:solidFill>
                <a:prstClr val="black"/>
              </a:solidFill>
            </a:endParaRPr>
          </a:p>
        </p:txBody>
      </p:sp>
      <p:sp>
        <p:nvSpPr>
          <p:cNvPr id="21" name="object 21"/>
          <p:cNvSpPr/>
          <p:nvPr/>
        </p:nvSpPr>
        <p:spPr>
          <a:xfrm>
            <a:off x="1079855" y="3327400"/>
            <a:ext cx="7016115" cy="1971039"/>
          </a:xfrm>
          <a:custGeom>
            <a:avLst/>
            <a:gdLst/>
            <a:ahLst/>
            <a:cxnLst/>
            <a:rect l="l" t="t" r="r" b="b"/>
            <a:pathLst>
              <a:path w="7016115" h="1971039">
                <a:moveTo>
                  <a:pt x="6687591" y="0"/>
                </a:moveTo>
                <a:lnTo>
                  <a:pt x="0" y="0"/>
                </a:lnTo>
                <a:lnTo>
                  <a:pt x="0" y="1970659"/>
                </a:lnTo>
                <a:lnTo>
                  <a:pt x="6687591" y="1970659"/>
                </a:lnTo>
                <a:lnTo>
                  <a:pt x="6736145" y="1967097"/>
                </a:lnTo>
                <a:lnTo>
                  <a:pt x="6782480" y="1956751"/>
                </a:lnTo>
                <a:lnTo>
                  <a:pt x="6826089" y="1940130"/>
                </a:lnTo>
                <a:lnTo>
                  <a:pt x="6866465" y="1917741"/>
                </a:lnTo>
                <a:lnTo>
                  <a:pt x="6903101" y="1890093"/>
                </a:lnTo>
                <a:lnTo>
                  <a:pt x="6935491" y="1857695"/>
                </a:lnTo>
                <a:lnTo>
                  <a:pt x="6963127" y="1821054"/>
                </a:lnTo>
                <a:lnTo>
                  <a:pt x="6985505" y="1780679"/>
                </a:lnTo>
                <a:lnTo>
                  <a:pt x="7002116" y="1737079"/>
                </a:lnTo>
                <a:lnTo>
                  <a:pt x="7012454" y="1690762"/>
                </a:lnTo>
                <a:lnTo>
                  <a:pt x="7016013" y="1642237"/>
                </a:lnTo>
                <a:lnTo>
                  <a:pt x="7016013" y="328422"/>
                </a:lnTo>
                <a:lnTo>
                  <a:pt x="7012454" y="279896"/>
                </a:lnTo>
                <a:lnTo>
                  <a:pt x="7002116" y="233579"/>
                </a:lnTo>
                <a:lnTo>
                  <a:pt x="6985505" y="189979"/>
                </a:lnTo>
                <a:lnTo>
                  <a:pt x="6963127" y="149604"/>
                </a:lnTo>
                <a:lnTo>
                  <a:pt x="6935491" y="112963"/>
                </a:lnTo>
                <a:lnTo>
                  <a:pt x="6903101" y="80565"/>
                </a:lnTo>
                <a:lnTo>
                  <a:pt x="6866465" y="52917"/>
                </a:lnTo>
                <a:lnTo>
                  <a:pt x="6826089" y="30528"/>
                </a:lnTo>
                <a:lnTo>
                  <a:pt x="6782480" y="13907"/>
                </a:lnTo>
                <a:lnTo>
                  <a:pt x="6736145" y="3561"/>
                </a:lnTo>
                <a:lnTo>
                  <a:pt x="6687591" y="0"/>
                </a:lnTo>
                <a:close/>
              </a:path>
            </a:pathLst>
          </a:custGeom>
          <a:solidFill>
            <a:srgbClr val="FFFFFF">
              <a:alpha val="90194"/>
            </a:srgbClr>
          </a:solidFill>
        </p:spPr>
        <p:txBody>
          <a:bodyPr wrap="square" lIns="0" tIns="0" rIns="0" bIns="0" rtlCol="0"/>
          <a:lstStyle/>
          <a:p>
            <a:endParaRPr smtClean="0">
              <a:solidFill>
                <a:prstClr val="black"/>
              </a:solidFill>
            </a:endParaRPr>
          </a:p>
        </p:txBody>
      </p:sp>
      <p:sp>
        <p:nvSpPr>
          <p:cNvPr id="22" name="object 22"/>
          <p:cNvSpPr/>
          <p:nvPr/>
        </p:nvSpPr>
        <p:spPr>
          <a:xfrm>
            <a:off x="1079855" y="3327400"/>
            <a:ext cx="7016115" cy="1971039"/>
          </a:xfrm>
          <a:custGeom>
            <a:avLst/>
            <a:gdLst/>
            <a:ahLst/>
            <a:cxnLst/>
            <a:rect l="l" t="t" r="r" b="b"/>
            <a:pathLst>
              <a:path w="7016115" h="1971039">
                <a:moveTo>
                  <a:pt x="7016013" y="328422"/>
                </a:moveTo>
                <a:lnTo>
                  <a:pt x="7016013" y="1642237"/>
                </a:lnTo>
                <a:lnTo>
                  <a:pt x="7012454" y="1690762"/>
                </a:lnTo>
                <a:lnTo>
                  <a:pt x="7002116" y="1737079"/>
                </a:lnTo>
                <a:lnTo>
                  <a:pt x="6985505" y="1780679"/>
                </a:lnTo>
                <a:lnTo>
                  <a:pt x="6963127" y="1821054"/>
                </a:lnTo>
                <a:lnTo>
                  <a:pt x="6935491" y="1857695"/>
                </a:lnTo>
                <a:lnTo>
                  <a:pt x="6903101" y="1890093"/>
                </a:lnTo>
                <a:lnTo>
                  <a:pt x="6866465" y="1917741"/>
                </a:lnTo>
                <a:lnTo>
                  <a:pt x="6826089" y="1940130"/>
                </a:lnTo>
                <a:lnTo>
                  <a:pt x="6782480" y="1956751"/>
                </a:lnTo>
                <a:lnTo>
                  <a:pt x="6736145" y="1967097"/>
                </a:lnTo>
                <a:lnTo>
                  <a:pt x="6687591" y="1970659"/>
                </a:lnTo>
                <a:lnTo>
                  <a:pt x="0" y="1970659"/>
                </a:lnTo>
                <a:lnTo>
                  <a:pt x="0" y="0"/>
                </a:lnTo>
                <a:lnTo>
                  <a:pt x="6687591" y="0"/>
                </a:lnTo>
                <a:lnTo>
                  <a:pt x="6736145" y="3561"/>
                </a:lnTo>
                <a:lnTo>
                  <a:pt x="6782480" y="13907"/>
                </a:lnTo>
                <a:lnTo>
                  <a:pt x="6826089" y="30528"/>
                </a:lnTo>
                <a:lnTo>
                  <a:pt x="6866465" y="52917"/>
                </a:lnTo>
                <a:lnTo>
                  <a:pt x="6903101" y="80565"/>
                </a:lnTo>
                <a:lnTo>
                  <a:pt x="6935491" y="112963"/>
                </a:lnTo>
                <a:lnTo>
                  <a:pt x="6963127" y="149604"/>
                </a:lnTo>
                <a:lnTo>
                  <a:pt x="6985505" y="189979"/>
                </a:lnTo>
                <a:lnTo>
                  <a:pt x="7002116" y="233579"/>
                </a:lnTo>
                <a:lnTo>
                  <a:pt x="7012454" y="279896"/>
                </a:lnTo>
                <a:lnTo>
                  <a:pt x="7016013" y="328422"/>
                </a:lnTo>
                <a:close/>
              </a:path>
            </a:pathLst>
          </a:custGeom>
          <a:ln w="9525">
            <a:solidFill>
              <a:srgbClr val="274FA3"/>
            </a:solidFill>
          </a:ln>
        </p:spPr>
        <p:txBody>
          <a:bodyPr wrap="square" lIns="0" tIns="0" rIns="0" bIns="0" rtlCol="0"/>
          <a:lstStyle/>
          <a:p>
            <a:endParaRPr smtClean="0">
              <a:solidFill>
                <a:prstClr val="black"/>
              </a:solidFill>
            </a:endParaRPr>
          </a:p>
        </p:txBody>
      </p:sp>
      <p:sp>
        <p:nvSpPr>
          <p:cNvPr id="23" name="object 23"/>
          <p:cNvSpPr txBox="1"/>
          <p:nvPr/>
        </p:nvSpPr>
        <p:spPr>
          <a:xfrm>
            <a:off x="1195527" y="3469766"/>
            <a:ext cx="6720205" cy="1655445"/>
          </a:xfrm>
          <a:prstGeom prst="rect">
            <a:avLst/>
          </a:prstGeom>
        </p:spPr>
        <p:txBody>
          <a:bodyPr vert="horz" wrap="square" lIns="0" tIns="0" rIns="0" bIns="0" rtlCol="0">
            <a:spAutoFit/>
          </a:bodyPr>
          <a:lstStyle/>
          <a:p>
            <a:pPr marL="184785" marR="62865" indent="-172720">
              <a:lnSpc>
                <a:spcPts val="2110"/>
              </a:lnSpc>
            </a:pPr>
            <a:r>
              <a:rPr dirty="0">
                <a:solidFill>
                  <a:prstClr val="black"/>
                </a:solidFill>
                <a:latin typeface="PMingLiU"/>
                <a:cs typeface="PMingLiU"/>
              </a:rPr>
              <a:t>•</a:t>
            </a:r>
            <a:r>
              <a:rPr b="1" dirty="0">
                <a:solidFill>
                  <a:prstClr val="black"/>
                </a:solidFill>
                <a:latin typeface="Microsoft YaHei"/>
                <a:cs typeface="Microsoft YaHei"/>
              </a:rPr>
              <a:t>輔導</a:t>
            </a:r>
            <a:r>
              <a:rPr b="1" spc="10" dirty="0">
                <a:solidFill>
                  <a:prstClr val="black"/>
                </a:solidFill>
                <a:latin typeface="Microsoft YaHei"/>
                <a:cs typeface="Microsoft YaHei"/>
              </a:rPr>
              <a:t>委</a:t>
            </a:r>
            <a:r>
              <a:rPr b="1" dirty="0">
                <a:solidFill>
                  <a:prstClr val="black"/>
                </a:solidFill>
                <a:latin typeface="Microsoft YaHei"/>
                <a:cs typeface="Microsoft YaHei"/>
              </a:rPr>
              <a:t>員實地檢視</a:t>
            </a:r>
            <a:r>
              <a:rPr b="1" spc="10" dirty="0">
                <a:solidFill>
                  <a:prstClr val="black"/>
                </a:solidFill>
                <a:latin typeface="Microsoft YaHei"/>
                <a:cs typeface="Microsoft YaHei"/>
              </a:rPr>
              <a:t>優</a:t>
            </a:r>
            <a:r>
              <a:rPr b="1" dirty="0">
                <a:solidFill>
                  <a:prstClr val="black"/>
                </a:solidFill>
                <a:latin typeface="Microsoft YaHei"/>
                <a:cs typeface="Microsoft YaHei"/>
              </a:rPr>
              <a:t>質化方案有</a:t>
            </a:r>
            <a:r>
              <a:rPr b="1" spc="10" dirty="0">
                <a:solidFill>
                  <a:prstClr val="black"/>
                </a:solidFill>
                <a:latin typeface="Microsoft YaHei"/>
                <a:cs typeface="Microsoft YaHei"/>
              </a:rPr>
              <a:t>關</a:t>
            </a:r>
            <a:r>
              <a:rPr b="1" dirty="0">
                <a:solidFill>
                  <a:prstClr val="black"/>
                </a:solidFill>
                <a:latin typeface="Microsoft YaHei"/>
                <a:cs typeface="Microsoft YaHei"/>
              </a:rPr>
              <a:t>之設備，及</a:t>
            </a:r>
            <a:r>
              <a:rPr b="1" spc="10" dirty="0">
                <a:solidFill>
                  <a:prstClr val="black"/>
                </a:solidFill>
                <a:latin typeface="Microsoft YaHei"/>
                <a:cs typeface="Microsoft YaHei"/>
              </a:rPr>
              <a:t>計</a:t>
            </a:r>
            <a:r>
              <a:rPr b="1" dirty="0">
                <a:solidFill>
                  <a:prstClr val="black"/>
                </a:solidFill>
                <a:latin typeface="Microsoft YaHei"/>
                <a:cs typeface="Microsoft YaHei"/>
              </a:rPr>
              <a:t>畫執行之佐</a:t>
            </a:r>
            <a:r>
              <a:rPr b="1" spc="10" dirty="0">
                <a:solidFill>
                  <a:prstClr val="black"/>
                </a:solidFill>
                <a:latin typeface="Microsoft YaHei"/>
                <a:cs typeface="Microsoft YaHei"/>
              </a:rPr>
              <a:t>證</a:t>
            </a:r>
            <a:r>
              <a:rPr b="1" dirty="0">
                <a:solidFill>
                  <a:prstClr val="black"/>
                </a:solidFill>
                <a:latin typeface="Microsoft YaHei"/>
                <a:cs typeface="Microsoft YaHei"/>
              </a:rPr>
              <a:t>資  料。</a:t>
            </a:r>
            <a:endParaRPr>
              <a:solidFill>
                <a:prstClr val="black"/>
              </a:solidFill>
              <a:latin typeface="Microsoft YaHei"/>
              <a:cs typeface="Microsoft YaHei"/>
            </a:endParaRPr>
          </a:p>
          <a:p>
            <a:pPr marL="184785" marR="5080" indent="-172720">
              <a:lnSpc>
                <a:spcPct val="97600"/>
              </a:lnSpc>
              <a:spcBef>
                <a:spcPts val="275"/>
              </a:spcBef>
            </a:pPr>
            <a:r>
              <a:rPr dirty="0">
                <a:solidFill>
                  <a:prstClr val="black"/>
                </a:solidFill>
                <a:latin typeface="PMingLiU"/>
                <a:cs typeface="PMingLiU"/>
              </a:rPr>
              <a:t>•</a:t>
            </a:r>
            <a:r>
              <a:rPr b="1" dirty="0">
                <a:solidFill>
                  <a:prstClr val="black"/>
                </a:solidFill>
                <a:latin typeface="Microsoft YaHei"/>
                <a:cs typeface="Microsoft YaHei"/>
              </a:rPr>
              <a:t>輔導委員針對經營計畫書內容與學校整體執行情況，就部訂重點  輔導</a:t>
            </a:r>
            <a:r>
              <a:rPr b="1" spc="10" dirty="0">
                <a:solidFill>
                  <a:prstClr val="black"/>
                </a:solidFill>
                <a:latin typeface="Microsoft YaHei"/>
                <a:cs typeface="Microsoft YaHei"/>
              </a:rPr>
              <a:t>項</a:t>
            </a:r>
            <a:r>
              <a:rPr b="1" dirty="0">
                <a:solidFill>
                  <a:prstClr val="black"/>
                </a:solidFill>
                <a:latin typeface="Microsoft YaHei"/>
                <a:cs typeface="Microsoft YaHei"/>
              </a:rPr>
              <a:t>目</a:t>
            </a:r>
            <a:r>
              <a:rPr b="1" spc="300" dirty="0">
                <a:solidFill>
                  <a:prstClr val="black"/>
                </a:solidFill>
                <a:latin typeface="Times New Roman"/>
                <a:cs typeface="Times New Roman"/>
              </a:rPr>
              <a:t>(</a:t>
            </a:r>
            <a:r>
              <a:rPr b="1" dirty="0">
                <a:solidFill>
                  <a:prstClr val="black"/>
                </a:solidFill>
                <a:latin typeface="Microsoft YaHei"/>
                <a:cs typeface="Microsoft YaHei"/>
              </a:rPr>
              <a:t>包括課程</a:t>
            </a:r>
            <a:r>
              <a:rPr b="1" spc="10" dirty="0">
                <a:solidFill>
                  <a:prstClr val="black"/>
                </a:solidFill>
                <a:latin typeface="Microsoft YaHei"/>
                <a:cs typeface="Microsoft YaHei"/>
              </a:rPr>
              <a:t>與</a:t>
            </a:r>
            <a:r>
              <a:rPr b="1" dirty="0">
                <a:solidFill>
                  <a:prstClr val="black"/>
                </a:solidFill>
                <a:latin typeface="Microsoft YaHei"/>
                <a:cs typeface="Microsoft YaHei"/>
              </a:rPr>
              <a:t>教學、教師</a:t>
            </a:r>
            <a:r>
              <a:rPr b="1" spc="10" dirty="0">
                <a:solidFill>
                  <a:prstClr val="black"/>
                </a:solidFill>
                <a:latin typeface="Microsoft YaHei"/>
                <a:cs typeface="Microsoft YaHei"/>
              </a:rPr>
              <a:t>專</a:t>
            </a:r>
            <a:r>
              <a:rPr b="1" dirty="0">
                <a:solidFill>
                  <a:prstClr val="black"/>
                </a:solidFill>
                <a:latin typeface="Microsoft YaHei"/>
                <a:cs typeface="Microsoft YaHei"/>
              </a:rPr>
              <a:t>業發展、學</a:t>
            </a:r>
            <a:r>
              <a:rPr b="1" spc="10" dirty="0">
                <a:solidFill>
                  <a:prstClr val="black"/>
                </a:solidFill>
                <a:latin typeface="Microsoft YaHei"/>
                <a:cs typeface="Microsoft YaHei"/>
              </a:rPr>
              <a:t>習</a:t>
            </a:r>
            <a:r>
              <a:rPr b="1" dirty="0">
                <a:solidFill>
                  <a:prstClr val="black"/>
                </a:solidFill>
                <a:latin typeface="Microsoft YaHei"/>
                <a:cs typeface="Microsoft YaHei"/>
              </a:rPr>
              <a:t>弱勢學生輔</a:t>
            </a:r>
            <a:r>
              <a:rPr b="1" spc="10" dirty="0">
                <a:solidFill>
                  <a:prstClr val="black"/>
                </a:solidFill>
                <a:latin typeface="Microsoft YaHei"/>
                <a:cs typeface="Microsoft YaHei"/>
              </a:rPr>
              <a:t>導</a:t>
            </a:r>
            <a:r>
              <a:rPr b="1" dirty="0">
                <a:solidFill>
                  <a:prstClr val="black"/>
                </a:solidFill>
                <a:latin typeface="Microsoft YaHei"/>
                <a:cs typeface="Microsoft YaHei"/>
              </a:rPr>
              <a:t>、  學校特色發展與自我進步評估、整體資源投入配置、校際交流等  </a:t>
            </a:r>
            <a:r>
              <a:rPr b="1" spc="10" dirty="0">
                <a:solidFill>
                  <a:prstClr val="black"/>
                </a:solidFill>
                <a:latin typeface="Microsoft YaHei"/>
                <a:cs typeface="Microsoft YaHei"/>
              </a:rPr>
              <a:t>面向</a:t>
            </a:r>
            <a:r>
              <a:rPr b="1" spc="10" dirty="0">
                <a:solidFill>
                  <a:prstClr val="black"/>
                </a:solidFill>
                <a:latin typeface="Times New Roman"/>
                <a:cs typeface="Times New Roman"/>
              </a:rPr>
              <a:t>)</a:t>
            </a:r>
            <a:r>
              <a:rPr b="1" spc="10" dirty="0">
                <a:solidFill>
                  <a:prstClr val="black"/>
                </a:solidFill>
                <a:latin typeface="Microsoft YaHei"/>
                <a:cs typeface="Microsoft YaHei"/>
              </a:rPr>
              <a:t>，與學校人員進行綜合性對話，並提供諮詢與意見</a:t>
            </a:r>
            <a:endParaRPr>
              <a:solidFill>
                <a:prstClr val="black"/>
              </a:solidFill>
              <a:latin typeface="Microsoft YaHei"/>
              <a:cs typeface="Microsoft YaHei"/>
            </a:endParaRPr>
          </a:p>
        </p:txBody>
      </p:sp>
      <p:sp>
        <p:nvSpPr>
          <p:cNvPr id="24" name="object 24"/>
          <p:cNvSpPr/>
          <p:nvPr/>
        </p:nvSpPr>
        <p:spPr>
          <a:xfrm>
            <a:off x="249936" y="5372100"/>
            <a:ext cx="903732" cy="1239012"/>
          </a:xfrm>
          <a:prstGeom prst="rect">
            <a:avLst/>
          </a:prstGeom>
          <a:blipFill>
            <a:blip r:embed="rId10" cstate="print"/>
            <a:stretch>
              <a:fillRect/>
            </a:stretch>
          </a:blipFill>
        </p:spPr>
        <p:txBody>
          <a:bodyPr wrap="square" lIns="0" tIns="0" rIns="0" bIns="0" rtlCol="0"/>
          <a:lstStyle/>
          <a:p>
            <a:endParaRPr smtClean="0">
              <a:solidFill>
                <a:prstClr val="black"/>
              </a:solidFill>
            </a:endParaRPr>
          </a:p>
        </p:txBody>
      </p:sp>
      <p:sp>
        <p:nvSpPr>
          <p:cNvPr id="25" name="object 25"/>
          <p:cNvSpPr txBox="1"/>
          <p:nvPr/>
        </p:nvSpPr>
        <p:spPr>
          <a:xfrm>
            <a:off x="561543" y="5784392"/>
            <a:ext cx="280035" cy="317500"/>
          </a:xfrm>
          <a:prstGeom prst="rect">
            <a:avLst/>
          </a:prstGeom>
        </p:spPr>
        <p:txBody>
          <a:bodyPr vert="horz" wrap="square" lIns="0" tIns="0" rIns="0" bIns="0" rtlCol="0">
            <a:spAutoFit/>
          </a:bodyPr>
          <a:lstStyle/>
          <a:p>
            <a:pPr marL="12700"/>
            <a:r>
              <a:rPr sz="2000" b="1" dirty="0">
                <a:solidFill>
                  <a:srgbClr val="FFFFFF"/>
                </a:solidFill>
                <a:latin typeface="Microsoft YaHei"/>
                <a:cs typeface="Microsoft YaHei"/>
              </a:rPr>
              <a:t>四</a:t>
            </a:r>
            <a:endParaRPr sz="2000">
              <a:solidFill>
                <a:prstClr val="black"/>
              </a:solidFill>
              <a:latin typeface="Microsoft YaHei"/>
              <a:cs typeface="Microsoft YaHei"/>
            </a:endParaRPr>
          </a:p>
        </p:txBody>
      </p:sp>
      <p:sp>
        <p:nvSpPr>
          <p:cNvPr id="26" name="object 26"/>
          <p:cNvSpPr/>
          <p:nvPr/>
        </p:nvSpPr>
        <p:spPr>
          <a:xfrm>
            <a:off x="986027" y="5340096"/>
            <a:ext cx="7132320" cy="1155192"/>
          </a:xfrm>
          <a:prstGeom prst="rect">
            <a:avLst/>
          </a:prstGeom>
          <a:blipFill>
            <a:blip r:embed="rId11" cstate="print"/>
            <a:stretch>
              <a:fillRect/>
            </a:stretch>
          </a:blipFill>
        </p:spPr>
        <p:txBody>
          <a:bodyPr wrap="square" lIns="0" tIns="0" rIns="0" bIns="0" rtlCol="0"/>
          <a:lstStyle/>
          <a:p>
            <a:endParaRPr smtClean="0">
              <a:solidFill>
                <a:prstClr val="black"/>
              </a:solidFill>
            </a:endParaRPr>
          </a:p>
        </p:txBody>
      </p:sp>
      <p:sp>
        <p:nvSpPr>
          <p:cNvPr id="27" name="object 27"/>
          <p:cNvSpPr/>
          <p:nvPr/>
        </p:nvSpPr>
        <p:spPr>
          <a:xfrm>
            <a:off x="969263" y="5498591"/>
            <a:ext cx="7042404" cy="897636"/>
          </a:xfrm>
          <a:prstGeom prst="rect">
            <a:avLst/>
          </a:prstGeom>
          <a:blipFill>
            <a:blip r:embed="rId12" cstate="print"/>
            <a:stretch>
              <a:fillRect/>
            </a:stretch>
          </a:blipFill>
        </p:spPr>
        <p:txBody>
          <a:bodyPr wrap="square" lIns="0" tIns="0" rIns="0" bIns="0" rtlCol="0"/>
          <a:lstStyle/>
          <a:p>
            <a:endParaRPr smtClean="0">
              <a:solidFill>
                <a:prstClr val="black"/>
              </a:solidFill>
            </a:endParaRPr>
          </a:p>
        </p:txBody>
      </p:sp>
      <p:sp>
        <p:nvSpPr>
          <p:cNvPr id="28" name="object 28"/>
          <p:cNvSpPr/>
          <p:nvPr/>
        </p:nvSpPr>
        <p:spPr>
          <a:xfrm>
            <a:off x="1043584" y="5373242"/>
            <a:ext cx="7016115" cy="1038225"/>
          </a:xfrm>
          <a:custGeom>
            <a:avLst/>
            <a:gdLst/>
            <a:ahLst/>
            <a:cxnLst/>
            <a:rect l="l" t="t" r="r" b="b"/>
            <a:pathLst>
              <a:path w="7016115" h="1038225">
                <a:moveTo>
                  <a:pt x="6843115" y="0"/>
                </a:moveTo>
                <a:lnTo>
                  <a:pt x="0" y="0"/>
                </a:lnTo>
                <a:lnTo>
                  <a:pt x="0" y="1038009"/>
                </a:lnTo>
                <a:lnTo>
                  <a:pt x="6843115" y="1038009"/>
                </a:lnTo>
                <a:lnTo>
                  <a:pt x="6889089" y="1031829"/>
                </a:lnTo>
                <a:lnTo>
                  <a:pt x="6930406" y="1014388"/>
                </a:lnTo>
                <a:lnTo>
                  <a:pt x="6965416" y="987336"/>
                </a:lnTo>
                <a:lnTo>
                  <a:pt x="6992467" y="952320"/>
                </a:lnTo>
                <a:lnTo>
                  <a:pt x="7009908" y="910991"/>
                </a:lnTo>
                <a:lnTo>
                  <a:pt x="7016089" y="864996"/>
                </a:lnTo>
                <a:lnTo>
                  <a:pt x="7016089" y="172973"/>
                </a:lnTo>
                <a:lnTo>
                  <a:pt x="7009908" y="126999"/>
                </a:lnTo>
                <a:lnTo>
                  <a:pt x="6992467" y="85682"/>
                </a:lnTo>
                <a:lnTo>
                  <a:pt x="6965416" y="50672"/>
                </a:lnTo>
                <a:lnTo>
                  <a:pt x="6930406" y="23621"/>
                </a:lnTo>
                <a:lnTo>
                  <a:pt x="6889089" y="6180"/>
                </a:lnTo>
                <a:lnTo>
                  <a:pt x="6843115" y="0"/>
                </a:lnTo>
                <a:close/>
              </a:path>
            </a:pathLst>
          </a:custGeom>
          <a:solidFill>
            <a:srgbClr val="FFFFFF">
              <a:alpha val="90194"/>
            </a:srgbClr>
          </a:solidFill>
        </p:spPr>
        <p:txBody>
          <a:bodyPr wrap="square" lIns="0" tIns="0" rIns="0" bIns="0" rtlCol="0"/>
          <a:lstStyle/>
          <a:p>
            <a:endParaRPr smtClean="0">
              <a:solidFill>
                <a:prstClr val="black"/>
              </a:solidFill>
            </a:endParaRPr>
          </a:p>
        </p:txBody>
      </p:sp>
      <p:sp>
        <p:nvSpPr>
          <p:cNvPr id="29" name="object 29"/>
          <p:cNvSpPr/>
          <p:nvPr/>
        </p:nvSpPr>
        <p:spPr>
          <a:xfrm>
            <a:off x="1043584" y="5373242"/>
            <a:ext cx="7016115" cy="1038225"/>
          </a:xfrm>
          <a:custGeom>
            <a:avLst/>
            <a:gdLst/>
            <a:ahLst/>
            <a:cxnLst/>
            <a:rect l="l" t="t" r="r" b="b"/>
            <a:pathLst>
              <a:path w="7016115" h="1038225">
                <a:moveTo>
                  <a:pt x="7016089" y="172973"/>
                </a:moveTo>
                <a:lnTo>
                  <a:pt x="7016089" y="864996"/>
                </a:lnTo>
                <a:lnTo>
                  <a:pt x="7009908" y="910991"/>
                </a:lnTo>
                <a:lnTo>
                  <a:pt x="6992467" y="952320"/>
                </a:lnTo>
                <a:lnTo>
                  <a:pt x="6965416" y="987336"/>
                </a:lnTo>
                <a:lnTo>
                  <a:pt x="6930406" y="1014388"/>
                </a:lnTo>
                <a:lnTo>
                  <a:pt x="6889089" y="1031829"/>
                </a:lnTo>
                <a:lnTo>
                  <a:pt x="6843115" y="1038009"/>
                </a:lnTo>
                <a:lnTo>
                  <a:pt x="0" y="1038009"/>
                </a:lnTo>
                <a:lnTo>
                  <a:pt x="0" y="0"/>
                </a:lnTo>
                <a:lnTo>
                  <a:pt x="6843115" y="0"/>
                </a:lnTo>
                <a:lnTo>
                  <a:pt x="6889089" y="6180"/>
                </a:lnTo>
                <a:lnTo>
                  <a:pt x="6930406" y="23621"/>
                </a:lnTo>
                <a:lnTo>
                  <a:pt x="6965416" y="50672"/>
                </a:lnTo>
                <a:lnTo>
                  <a:pt x="6992467" y="85682"/>
                </a:lnTo>
                <a:lnTo>
                  <a:pt x="7009908" y="126999"/>
                </a:lnTo>
                <a:lnTo>
                  <a:pt x="7016089" y="172973"/>
                </a:lnTo>
                <a:close/>
              </a:path>
            </a:pathLst>
          </a:custGeom>
          <a:ln w="9525">
            <a:solidFill>
              <a:srgbClr val="274FA3"/>
            </a:solidFill>
          </a:ln>
        </p:spPr>
        <p:txBody>
          <a:bodyPr wrap="square" lIns="0" tIns="0" rIns="0" bIns="0" rtlCol="0"/>
          <a:lstStyle/>
          <a:p>
            <a:endParaRPr smtClean="0">
              <a:solidFill>
                <a:prstClr val="black"/>
              </a:solidFill>
            </a:endParaRPr>
          </a:p>
        </p:txBody>
      </p:sp>
      <p:sp>
        <p:nvSpPr>
          <p:cNvPr id="30" name="object 30"/>
          <p:cNvSpPr txBox="1"/>
          <p:nvPr/>
        </p:nvSpPr>
        <p:spPr>
          <a:xfrm>
            <a:off x="1158951" y="5606999"/>
            <a:ext cx="6669405" cy="541020"/>
          </a:xfrm>
          <a:prstGeom prst="rect">
            <a:avLst/>
          </a:prstGeom>
        </p:spPr>
        <p:txBody>
          <a:bodyPr vert="horz" wrap="square" lIns="0" tIns="0" rIns="0" bIns="0" rtlCol="0">
            <a:spAutoFit/>
          </a:bodyPr>
          <a:lstStyle/>
          <a:p>
            <a:pPr marL="184785" marR="5080" indent="-172720">
              <a:lnSpc>
                <a:spcPts val="2110"/>
              </a:lnSpc>
            </a:pPr>
            <a:r>
              <a:rPr dirty="0">
                <a:solidFill>
                  <a:prstClr val="black"/>
                </a:solidFill>
                <a:latin typeface="PMingLiU"/>
                <a:cs typeface="PMingLiU"/>
              </a:rPr>
              <a:t>•</a:t>
            </a:r>
            <a:r>
              <a:rPr b="1" dirty="0">
                <a:solidFill>
                  <a:prstClr val="black"/>
                </a:solidFill>
                <a:latin typeface="Microsoft YaHei"/>
                <a:cs typeface="Microsoft YaHei"/>
              </a:rPr>
              <a:t>第二學期專家輔導時，學校可針對下學期高中優質化方案的執行  計畫提出初步構想</a:t>
            </a:r>
            <a:endParaRPr>
              <a:solidFill>
                <a:prstClr val="black"/>
              </a:solidFill>
              <a:latin typeface="Microsoft YaHei"/>
              <a:cs typeface="Microsoft YaHei"/>
            </a:endParaRPr>
          </a:p>
        </p:txBody>
      </p:sp>
      <p:sp>
        <p:nvSpPr>
          <p:cNvPr id="32" name="投影片編號版面配置區 31"/>
          <p:cNvSpPr>
            <a:spLocks noGrp="1"/>
          </p:cNvSpPr>
          <p:nvPr>
            <p:ph type="sldNum" sz="quarter" idx="12"/>
          </p:nvPr>
        </p:nvSpPr>
        <p:spPr/>
        <p:txBody>
          <a:bodyPr/>
          <a:lstStyle/>
          <a:p>
            <a:fld id="{B7D4DB41-1B23-4351-A976-04981B1A1839}" type="slidenum">
              <a:rPr lang="zh-TW" altLang="en-US" smtClean="0"/>
              <a:t>79</a:t>
            </a:fld>
            <a:endParaRPr lang="zh-TW" altLang="en-US"/>
          </a:p>
        </p:txBody>
      </p:sp>
    </p:spTree>
    <p:extLst>
      <p:ext uri="{BB962C8B-B14F-4D97-AF65-F5344CB8AC3E}">
        <p14:creationId xmlns:p14="http://schemas.microsoft.com/office/powerpoint/2010/main" val="1935307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chemeClr val="tx1"/>
                </a:solidFill>
                <a:latin typeface="標楷體" panose="03000509000000000000" pitchFamily="65" charset="-120"/>
                <a:ea typeface="標楷體" panose="03000509000000000000" pitchFamily="65" charset="-120"/>
              </a:rPr>
              <a:t>輔助學校名單</a:t>
            </a:r>
            <a:endParaRPr lang="zh-TW" altLang="en-US"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
          </p:nvPr>
        </p:nvSpPr>
        <p:spPr/>
        <p:txBody>
          <a:bodyPr>
            <a:noAutofit/>
          </a:bodyPr>
          <a:lstStyle/>
          <a:p>
            <a:r>
              <a:rPr lang="zh-TW" altLang="en-US" sz="2800" dirty="0">
                <a:solidFill>
                  <a:prstClr val="black"/>
                </a:solidFill>
                <a:latin typeface="標楷體" panose="03000509000000000000" pitchFamily="65" charset="-120"/>
                <a:ea typeface="標楷體" panose="03000509000000000000" pitchFamily="65" charset="-120"/>
              </a:rPr>
              <a:t>從實施至今，全國曾受輔助之學校已達</a:t>
            </a:r>
            <a:r>
              <a:rPr lang="en-US" altLang="zh-TW" sz="2800" dirty="0">
                <a:solidFill>
                  <a:prstClr val="black"/>
                </a:solidFill>
                <a:latin typeface="標楷體" panose="03000509000000000000" pitchFamily="65" charset="-120"/>
                <a:ea typeface="標楷體" panose="03000509000000000000" pitchFamily="65" charset="-120"/>
              </a:rPr>
              <a:t>302</a:t>
            </a:r>
            <a:r>
              <a:rPr lang="zh-TW" altLang="en-US" sz="2800" dirty="0" smtClean="0">
                <a:solidFill>
                  <a:prstClr val="black"/>
                </a:solidFill>
                <a:latin typeface="標楷體" panose="03000509000000000000" pitchFamily="65" charset="-120"/>
                <a:ea typeface="標楷體" panose="03000509000000000000" pitchFamily="65" charset="-120"/>
              </a:rPr>
              <a:t>學校。</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solidFill>
                  <a:srgbClr val="FF0000"/>
                </a:solidFill>
                <a:latin typeface="標楷體" panose="03000509000000000000" pitchFamily="65" charset="-120"/>
                <a:ea typeface="標楷體" panose="03000509000000000000" pitchFamily="65" charset="-120"/>
              </a:rPr>
              <a:t>本校</a:t>
            </a:r>
            <a:r>
              <a:rPr lang="en-US" altLang="zh-TW" sz="2800" dirty="0" smtClean="0">
                <a:latin typeface="標楷體" panose="03000509000000000000" pitchFamily="65" charset="-120"/>
                <a:ea typeface="標楷體" panose="03000509000000000000" pitchFamily="65" charset="-120"/>
              </a:rPr>
              <a:t>100</a:t>
            </a:r>
            <a:r>
              <a:rPr lang="zh-TW" altLang="en-US" sz="2800" dirty="0" smtClean="0">
                <a:latin typeface="標楷體" panose="03000509000000000000" pitchFamily="65" charset="-120"/>
                <a:ea typeface="標楷體" panose="03000509000000000000" pitchFamily="65" charset="-120"/>
              </a:rPr>
              <a:t>、</a:t>
            </a:r>
            <a:r>
              <a:rPr lang="en-US" altLang="zh-TW" sz="2800" dirty="0" smtClean="0">
                <a:latin typeface="標楷體" panose="03000509000000000000" pitchFamily="65" charset="-120"/>
                <a:ea typeface="標楷體" panose="03000509000000000000" pitchFamily="65" charset="-120"/>
              </a:rPr>
              <a:t>101</a:t>
            </a:r>
            <a:r>
              <a:rPr lang="zh-TW" altLang="en-US" sz="2800" dirty="0" smtClean="0">
                <a:solidFill>
                  <a:prstClr val="black"/>
                </a:solidFill>
                <a:latin typeface="標楷體" panose="03000509000000000000" pitchFamily="65" charset="-120"/>
                <a:ea typeface="標楷體" panose="03000509000000000000" pitchFamily="65" charset="-120"/>
              </a:rPr>
              <a:t>、</a:t>
            </a:r>
            <a:r>
              <a:rPr lang="en-US" altLang="zh-TW" sz="2800" dirty="0" smtClean="0">
                <a:solidFill>
                  <a:prstClr val="black"/>
                </a:solidFill>
                <a:latin typeface="標楷體" panose="03000509000000000000" pitchFamily="65" charset="-120"/>
                <a:ea typeface="標楷體" panose="03000509000000000000" pitchFamily="65" charset="-120"/>
              </a:rPr>
              <a:t>102</a:t>
            </a:r>
            <a:r>
              <a:rPr lang="zh-TW" altLang="en-US" sz="2800" dirty="0" smtClean="0">
                <a:solidFill>
                  <a:prstClr val="black"/>
                </a:solidFill>
                <a:latin typeface="標楷體" panose="03000509000000000000" pitchFamily="65" charset="-120"/>
                <a:ea typeface="標楷體" panose="03000509000000000000" pitchFamily="65" charset="-120"/>
              </a:rPr>
              <a:t>學年度接受輔助。</a:t>
            </a:r>
            <a:endParaRPr lang="zh-TW" altLang="en-US" sz="2800" dirty="0">
              <a:latin typeface="標楷體" panose="03000509000000000000" pitchFamily="65" charset="-120"/>
              <a:ea typeface="標楷體" panose="03000509000000000000" pitchFamily="65" charset="-120"/>
            </a:endParaRPr>
          </a:p>
          <a:p>
            <a:pPr lvl="0">
              <a:buClr>
                <a:srgbClr val="D34817"/>
              </a:buClr>
            </a:pPr>
            <a:r>
              <a:rPr lang="zh-TW" altLang="en-US" sz="2800" dirty="0">
                <a:solidFill>
                  <a:srgbClr val="FF0000"/>
                </a:solidFill>
                <a:latin typeface="標楷體" panose="03000509000000000000" pitchFamily="65" charset="-120"/>
                <a:ea typeface="標楷體" panose="03000509000000000000" pitchFamily="65" charset="-120"/>
              </a:rPr>
              <a:t>本校</a:t>
            </a:r>
            <a:r>
              <a:rPr lang="en-US" altLang="zh-TW" sz="2800" dirty="0" smtClean="0">
                <a:solidFill>
                  <a:prstClr val="black"/>
                </a:solidFill>
                <a:latin typeface="標楷體" panose="03000509000000000000" pitchFamily="65" charset="-120"/>
                <a:ea typeface="標楷體" panose="03000509000000000000" pitchFamily="65" charset="-120"/>
              </a:rPr>
              <a:t>103</a:t>
            </a:r>
            <a:r>
              <a:rPr lang="zh-TW" altLang="en-US" sz="2800" dirty="0" smtClean="0">
                <a:solidFill>
                  <a:prstClr val="black"/>
                </a:solidFill>
                <a:latin typeface="標楷體" panose="03000509000000000000" pitchFamily="65" charset="-120"/>
                <a:ea typeface="標楷體" panose="03000509000000000000" pitchFamily="65" charset="-120"/>
              </a:rPr>
              <a:t>、</a:t>
            </a:r>
            <a:r>
              <a:rPr lang="en-US" altLang="zh-TW" sz="2800" dirty="0" smtClean="0">
                <a:solidFill>
                  <a:prstClr val="black"/>
                </a:solidFill>
                <a:latin typeface="標楷體" panose="03000509000000000000" pitchFamily="65" charset="-120"/>
                <a:ea typeface="標楷體" panose="03000509000000000000" pitchFamily="65" charset="-120"/>
              </a:rPr>
              <a:t>104</a:t>
            </a:r>
            <a:r>
              <a:rPr lang="zh-TW" altLang="en-US" sz="2800" dirty="0" smtClean="0">
                <a:solidFill>
                  <a:prstClr val="black"/>
                </a:solidFill>
                <a:latin typeface="標楷體" panose="03000509000000000000" pitchFamily="65" charset="-120"/>
                <a:ea typeface="標楷體" panose="03000509000000000000" pitchFamily="65" charset="-120"/>
              </a:rPr>
              <a:t>學年</a:t>
            </a:r>
            <a:r>
              <a:rPr lang="zh-TW" altLang="en-US" sz="2800" dirty="0">
                <a:solidFill>
                  <a:prstClr val="black"/>
                </a:solidFill>
                <a:latin typeface="標楷體" panose="03000509000000000000" pitchFamily="65" charset="-120"/>
                <a:ea typeface="標楷體" panose="03000509000000000000" pitchFamily="65" charset="-120"/>
              </a:rPr>
              <a:t>度</a:t>
            </a:r>
            <a:r>
              <a:rPr lang="zh-TW" altLang="en-US" sz="2800" dirty="0" smtClean="0">
                <a:solidFill>
                  <a:prstClr val="black"/>
                </a:solidFill>
                <a:latin typeface="標楷體" panose="03000509000000000000" pitchFamily="65" charset="-120"/>
                <a:ea typeface="標楷體" panose="03000509000000000000" pitchFamily="65" charset="-120"/>
              </a:rPr>
              <a:t>接</a:t>
            </a:r>
            <a:r>
              <a:rPr lang="zh-TW" altLang="en-US" sz="2800" dirty="0" smtClean="0">
                <a:solidFill>
                  <a:srgbClr val="FF0000"/>
                </a:solidFill>
                <a:latin typeface="標楷體" panose="03000509000000000000" pitchFamily="65" charset="-120"/>
                <a:ea typeface="標楷體" panose="03000509000000000000" pitchFamily="65" charset="-120"/>
              </a:rPr>
              <a:t>受精進優質</a:t>
            </a:r>
            <a:r>
              <a:rPr lang="zh-TW" altLang="en-US" sz="2800" dirty="0" smtClean="0">
                <a:solidFill>
                  <a:prstClr val="black"/>
                </a:solidFill>
                <a:latin typeface="標楷體" panose="03000509000000000000" pitchFamily="65" charset="-120"/>
                <a:ea typeface="標楷體" panose="03000509000000000000" pitchFamily="65" charset="-120"/>
              </a:rPr>
              <a:t>輔助。</a:t>
            </a:r>
            <a:endParaRPr lang="en-US" altLang="zh-TW" sz="2800" dirty="0" smtClean="0">
              <a:solidFill>
                <a:prstClr val="black"/>
              </a:solidFill>
              <a:latin typeface="標楷體" panose="03000509000000000000" pitchFamily="65" charset="-120"/>
              <a:ea typeface="標楷體" panose="03000509000000000000" pitchFamily="65" charset="-120"/>
            </a:endParaRPr>
          </a:p>
          <a:p>
            <a:pPr lvl="0">
              <a:buClr>
                <a:srgbClr val="D34817"/>
              </a:buClr>
            </a:pPr>
            <a:r>
              <a:rPr lang="zh-TW" altLang="en-US" sz="2800" dirty="0">
                <a:solidFill>
                  <a:srgbClr val="FF0000"/>
                </a:solidFill>
                <a:latin typeface="標楷體" panose="03000509000000000000" pitchFamily="65" charset="-120"/>
                <a:ea typeface="標楷體" panose="03000509000000000000" pitchFamily="65" charset="-120"/>
              </a:rPr>
              <a:t>本校</a:t>
            </a:r>
            <a:r>
              <a:rPr lang="en-US" altLang="zh-TW" sz="2800" dirty="0" smtClean="0">
                <a:solidFill>
                  <a:prstClr val="black"/>
                </a:solidFill>
                <a:latin typeface="標楷體" panose="03000509000000000000" pitchFamily="65" charset="-120"/>
                <a:ea typeface="標楷體" panose="03000509000000000000" pitchFamily="65" charset="-120"/>
              </a:rPr>
              <a:t>105</a:t>
            </a:r>
            <a:r>
              <a:rPr lang="zh-TW" altLang="en-US" sz="2800" dirty="0" smtClean="0">
                <a:solidFill>
                  <a:prstClr val="black"/>
                </a:solidFill>
                <a:latin typeface="標楷體" panose="03000509000000000000" pitchFamily="65" charset="-120"/>
                <a:ea typeface="標楷體" panose="03000509000000000000" pitchFamily="65" charset="-120"/>
              </a:rPr>
              <a:t>學年度再度接受</a:t>
            </a:r>
            <a:r>
              <a:rPr lang="zh-TW" altLang="en-US" sz="2800" dirty="0" smtClean="0">
                <a:solidFill>
                  <a:srgbClr val="FF0000"/>
                </a:solidFill>
                <a:latin typeface="標楷體" panose="03000509000000000000" pitchFamily="65" charset="-120"/>
                <a:ea typeface="標楷體" panose="03000509000000000000" pitchFamily="65" charset="-120"/>
              </a:rPr>
              <a:t>優質化</a:t>
            </a:r>
            <a:r>
              <a:rPr lang="zh-TW" altLang="en-US" sz="2800" dirty="0" smtClean="0">
                <a:solidFill>
                  <a:prstClr val="black"/>
                </a:solidFill>
                <a:latin typeface="標楷體" panose="03000509000000000000" pitchFamily="65" charset="-120"/>
                <a:ea typeface="標楷體" panose="03000509000000000000" pitchFamily="65" charset="-120"/>
              </a:rPr>
              <a:t>輔助。</a:t>
            </a:r>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8</a:t>
            </a:fld>
            <a:endParaRPr lang="zh-TW" altLang="en-US"/>
          </a:p>
        </p:txBody>
      </p:sp>
    </p:spTree>
    <p:extLst>
      <p:ext uri="{BB962C8B-B14F-4D97-AF65-F5344CB8AC3E}">
        <p14:creationId xmlns:p14="http://schemas.microsoft.com/office/powerpoint/2010/main" val="12709204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54682" y="531892"/>
            <a:ext cx="6801693" cy="615553"/>
          </a:xfrm>
          <a:prstGeom prst="rect">
            <a:avLst/>
          </a:prstGeom>
        </p:spPr>
        <p:txBody>
          <a:bodyPr vert="horz" wrap="square" lIns="0" tIns="0" rIns="0" bIns="0" rtlCol="0">
            <a:spAutoFit/>
          </a:bodyPr>
          <a:lstStyle/>
          <a:p>
            <a:pPr marL="12700">
              <a:lnSpc>
                <a:spcPct val="100000"/>
              </a:lnSpc>
            </a:pPr>
            <a:r>
              <a:rPr b="1" spc="-5" dirty="0">
                <a:latin typeface="標楷體" panose="03000509000000000000" pitchFamily="65" charset="-120"/>
                <a:ea typeface="標楷體" panose="03000509000000000000" pitchFamily="65" charset="-120"/>
              </a:rPr>
              <a:t>階段三：填寫表格</a:t>
            </a:r>
            <a:r>
              <a:rPr b="1" spc="-5" dirty="0">
                <a:latin typeface="標楷體" panose="03000509000000000000" pitchFamily="65" charset="-120"/>
                <a:ea typeface="標楷體" panose="03000509000000000000" pitchFamily="65" charset="-120"/>
                <a:cs typeface="Tw Cen MT"/>
              </a:rPr>
              <a:t>(</a:t>
            </a:r>
            <a:r>
              <a:rPr b="1" spc="-5" dirty="0">
                <a:latin typeface="標楷體" panose="03000509000000000000" pitchFamily="65" charset="-120"/>
                <a:ea typeface="標楷體" panose="03000509000000000000" pitchFamily="65" charset="-120"/>
              </a:rPr>
              <a:t>學校端</a:t>
            </a:r>
            <a:r>
              <a:rPr b="1" spc="-5" dirty="0">
                <a:latin typeface="標楷體" panose="03000509000000000000" pitchFamily="65" charset="-120"/>
                <a:ea typeface="標楷體" panose="03000509000000000000" pitchFamily="65" charset="-120"/>
                <a:cs typeface="Tw Cen MT"/>
              </a:rPr>
              <a:t>)</a:t>
            </a:r>
          </a:p>
        </p:txBody>
      </p:sp>
      <p:sp>
        <p:nvSpPr>
          <p:cNvPr id="3" name="object 3"/>
          <p:cNvSpPr/>
          <p:nvPr/>
        </p:nvSpPr>
        <p:spPr>
          <a:xfrm>
            <a:off x="612648" y="2791967"/>
            <a:ext cx="2420112" cy="3404616"/>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txBox="1"/>
          <p:nvPr/>
        </p:nvSpPr>
        <p:spPr>
          <a:xfrm>
            <a:off x="1441830" y="3933570"/>
            <a:ext cx="762000" cy="896619"/>
          </a:xfrm>
          <a:prstGeom prst="rect">
            <a:avLst/>
          </a:prstGeom>
        </p:spPr>
        <p:txBody>
          <a:bodyPr vert="horz" wrap="square" lIns="0" tIns="0" rIns="0" bIns="0" rtlCol="0">
            <a:spAutoFit/>
          </a:bodyPr>
          <a:lstStyle/>
          <a:p>
            <a:pPr marL="12700"/>
            <a:r>
              <a:rPr sz="5800" spc="-5" dirty="0">
                <a:solidFill>
                  <a:srgbClr val="FFFFFF"/>
                </a:solidFill>
                <a:latin typeface="PMingLiU"/>
                <a:cs typeface="PMingLiU"/>
              </a:rPr>
              <a:t>一</a:t>
            </a:r>
            <a:endParaRPr sz="5800">
              <a:solidFill>
                <a:prstClr val="black"/>
              </a:solidFill>
              <a:latin typeface="PMingLiU"/>
              <a:cs typeface="PMingLiU"/>
            </a:endParaRPr>
          </a:p>
        </p:txBody>
      </p:sp>
      <p:sp>
        <p:nvSpPr>
          <p:cNvPr id="5" name="object 5"/>
          <p:cNvSpPr/>
          <p:nvPr/>
        </p:nvSpPr>
        <p:spPr>
          <a:xfrm>
            <a:off x="2900172" y="1949195"/>
            <a:ext cx="5615939" cy="3959352"/>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6" name="object 6"/>
          <p:cNvSpPr/>
          <p:nvPr/>
        </p:nvSpPr>
        <p:spPr>
          <a:xfrm>
            <a:off x="2877311" y="3212592"/>
            <a:ext cx="5612892" cy="1513331"/>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7" name="object 7"/>
          <p:cNvSpPr/>
          <p:nvPr/>
        </p:nvSpPr>
        <p:spPr>
          <a:xfrm>
            <a:off x="2958592" y="1981835"/>
            <a:ext cx="5499735" cy="3844290"/>
          </a:xfrm>
          <a:custGeom>
            <a:avLst/>
            <a:gdLst/>
            <a:ahLst/>
            <a:cxnLst/>
            <a:rect l="l" t="t" r="r" b="b"/>
            <a:pathLst>
              <a:path w="5499734" h="3844290">
                <a:moveTo>
                  <a:pt x="4858892" y="0"/>
                </a:moveTo>
                <a:lnTo>
                  <a:pt x="0" y="0"/>
                </a:lnTo>
                <a:lnTo>
                  <a:pt x="0" y="3843845"/>
                </a:lnTo>
                <a:lnTo>
                  <a:pt x="4858892" y="3843845"/>
                </a:lnTo>
                <a:lnTo>
                  <a:pt x="4906705" y="3842088"/>
                </a:lnTo>
                <a:lnTo>
                  <a:pt x="4953565" y="3836899"/>
                </a:lnTo>
                <a:lnTo>
                  <a:pt x="4999346" y="3828402"/>
                </a:lnTo>
                <a:lnTo>
                  <a:pt x="5043927" y="3816720"/>
                </a:lnTo>
                <a:lnTo>
                  <a:pt x="5087181" y="3801979"/>
                </a:lnTo>
                <a:lnTo>
                  <a:pt x="5128987" y="3784301"/>
                </a:lnTo>
                <a:lnTo>
                  <a:pt x="5169218" y="3763811"/>
                </a:lnTo>
                <a:lnTo>
                  <a:pt x="5207753" y="3740632"/>
                </a:lnTo>
                <a:lnTo>
                  <a:pt x="5244466" y="3714888"/>
                </a:lnTo>
                <a:lnTo>
                  <a:pt x="5279234" y="3686704"/>
                </a:lnTo>
                <a:lnTo>
                  <a:pt x="5311933" y="3656203"/>
                </a:lnTo>
                <a:lnTo>
                  <a:pt x="5342439" y="3623508"/>
                </a:lnTo>
                <a:lnTo>
                  <a:pt x="5370628" y="3588744"/>
                </a:lnTo>
                <a:lnTo>
                  <a:pt x="5396375" y="3552035"/>
                </a:lnTo>
                <a:lnTo>
                  <a:pt x="5419558" y="3513504"/>
                </a:lnTo>
                <a:lnTo>
                  <a:pt x="5440052" y="3473276"/>
                </a:lnTo>
                <a:lnTo>
                  <a:pt x="5457733" y="3431474"/>
                </a:lnTo>
                <a:lnTo>
                  <a:pt x="5472477" y="3388222"/>
                </a:lnTo>
                <a:lnTo>
                  <a:pt x="5484161" y="3343644"/>
                </a:lnTo>
                <a:lnTo>
                  <a:pt x="5492660" y="3297864"/>
                </a:lnTo>
                <a:lnTo>
                  <a:pt x="5497850" y="3251006"/>
                </a:lnTo>
                <a:lnTo>
                  <a:pt x="5499608" y="3203194"/>
                </a:lnTo>
                <a:lnTo>
                  <a:pt x="5499608" y="640588"/>
                </a:lnTo>
                <a:lnTo>
                  <a:pt x="5497850" y="592775"/>
                </a:lnTo>
                <a:lnTo>
                  <a:pt x="5492660" y="545918"/>
                </a:lnTo>
                <a:lnTo>
                  <a:pt x="5484161" y="500140"/>
                </a:lnTo>
                <a:lnTo>
                  <a:pt x="5472477" y="455564"/>
                </a:lnTo>
                <a:lnTo>
                  <a:pt x="5457733" y="412315"/>
                </a:lnTo>
                <a:lnTo>
                  <a:pt x="5440052" y="370517"/>
                </a:lnTo>
                <a:lnTo>
                  <a:pt x="5419558" y="330292"/>
                </a:lnTo>
                <a:lnTo>
                  <a:pt x="5396375" y="291765"/>
                </a:lnTo>
                <a:lnTo>
                  <a:pt x="5370628" y="255060"/>
                </a:lnTo>
                <a:lnTo>
                  <a:pt x="5342439" y="220301"/>
                </a:lnTo>
                <a:lnTo>
                  <a:pt x="5311933" y="187610"/>
                </a:lnTo>
                <a:lnTo>
                  <a:pt x="5279234" y="157113"/>
                </a:lnTo>
                <a:lnTo>
                  <a:pt x="5244466" y="128933"/>
                </a:lnTo>
                <a:lnTo>
                  <a:pt x="5207753" y="103193"/>
                </a:lnTo>
                <a:lnTo>
                  <a:pt x="5169218" y="80018"/>
                </a:lnTo>
                <a:lnTo>
                  <a:pt x="5128987" y="59532"/>
                </a:lnTo>
                <a:lnTo>
                  <a:pt x="5087181" y="41857"/>
                </a:lnTo>
                <a:lnTo>
                  <a:pt x="5043927" y="27119"/>
                </a:lnTo>
                <a:lnTo>
                  <a:pt x="4999346" y="15440"/>
                </a:lnTo>
                <a:lnTo>
                  <a:pt x="4953565" y="6944"/>
                </a:lnTo>
                <a:lnTo>
                  <a:pt x="4906705" y="1756"/>
                </a:lnTo>
                <a:lnTo>
                  <a:pt x="4858892" y="0"/>
                </a:lnTo>
                <a:close/>
              </a:path>
            </a:pathLst>
          </a:custGeom>
          <a:solidFill>
            <a:srgbClr val="FFFFFF">
              <a:alpha val="90194"/>
            </a:srgbClr>
          </a:solidFill>
        </p:spPr>
        <p:txBody>
          <a:bodyPr wrap="square" lIns="0" tIns="0" rIns="0" bIns="0" rtlCol="0"/>
          <a:lstStyle/>
          <a:p>
            <a:endParaRPr smtClean="0">
              <a:solidFill>
                <a:prstClr val="black"/>
              </a:solidFill>
            </a:endParaRPr>
          </a:p>
        </p:txBody>
      </p:sp>
      <p:sp>
        <p:nvSpPr>
          <p:cNvPr id="8" name="object 8"/>
          <p:cNvSpPr/>
          <p:nvPr/>
        </p:nvSpPr>
        <p:spPr>
          <a:xfrm>
            <a:off x="2958592" y="1981835"/>
            <a:ext cx="5499735" cy="3844290"/>
          </a:xfrm>
          <a:custGeom>
            <a:avLst/>
            <a:gdLst/>
            <a:ahLst/>
            <a:cxnLst/>
            <a:rect l="l" t="t" r="r" b="b"/>
            <a:pathLst>
              <a:path w="5499734" h="3844290">
                <a:moveTo>
                  <a:pt x="5499608" y="640588"/>
                </a:moveTo>
                <a:lnTo>
                  <a:pt x="5499608" y="3203194"/>
                </a:lnTo>
                <a:lnTo>
                  <a:pt x="5497850" y="3251006"/>
                </a:lnTo>
                <a:lnTo>
                  <a:pt x="5492660" y="3297864"/>
                </a:lnTo>
                <a:lnTo>
                  <a:pt x="5484161" y="3343644"/>
                </a:lnTo>
                <a:lnTo>
                  <a:pt x="5472477" y="3388222"/>
                </a:lnTo>
                <a:lnTo>
                  <a:pt x="5457733" y="3431474"/>
                </a:lnTo>
                <a:lnTo>
                  <a:pt x="5440052" y="3473276"/>
                </a:lnTo>
                <a:lnTo>
                  <a:pt x="5419558" y="3513504"/>
                </a:lnTo>
                <a:lnTo>
                  <a:pt x="5396375" y="3552035"/>
                </a:lnTo>
                <a:lnTo>
                  <a:pt x="5370628" y="3588744"/>
                </a:lnTo>
                <a:lnTo>
                  <a:pt x="5342439" y="3623508"/>
                </a:lnTo>
                <a:lnTo>
                  <a:pt x="5311933" y="3656203"/>
                </a:lnTo>
                <a:lnTo>
                  <a:pt x="5279234" y="3686704"/>
                </a:lnTo>
                <a:lnTo>
                  <a:pt x="5244466" y="3714888"/>
                </a:lnTo>
                <a:lnTo>
                  <a:pt x="5207753" y="3740632"/>
                </a:lnTo>
                <a:lnTo>
                  <a:pt x="5169218" y="3763811"/>
                </a:lnTo>
                <a:lnTo>
                  <a:pt x="5128987" y="3784301"/>
                </a:lnTo>
                <a:lnTo>
                  <a:pt x="5087181" y="3801979"/>
                </a:lnTo>
                <a:lnTo>
                  <a:pt x="5043927" y="3816720"/>
                </a:lnTo>
                <a:lnTo>
                  <a:pt x="4999346" y="3828402"/>
                </a:lnTo>
                <a:lnTo>
                  <a:pt x="4953565" y="3836899"/>
                </a:lnTo>
                <a:lnTo>
                  <a:pt x="4906705" y="3842088"/>
                </a:lnTo>
                <a:lnTo>
                  <a:pt x="4858892" y="3843845"/>
                </a:lnTo>
                <a:lnTo>
                  <a:pt x="0" y="3843845"/>
                </a:lnTo>
                <a:lnTo>
                  <a:pt x="0" y="0"/>
                </a:lnTo>
                <a:lnTo>
                  <a:pt x="4858892" y="0"/>
                </a:lnTo>
                <a:lnTo>
                  <a:pt x="4906705" y="1756"/>
                </a:lnTo>
                <a:lnTo>
                  <a:pt x="4953565" y="6944"/>
                </a:lnTo>
                <a:lnTo>
                  <a:pt x="4999346" y="15440"/>
                </a:lnTo>
                <a:lnTo>
                  <a:pt x="5043927" y="27119"/>
                </a:lnTo>
                <a:lnTo>
                  <a:pt x="5087181" y="41857"/>
                </a:lnTo>
                <a:lnTo>
                  <a:pt x="5128987" y="59532"/>
                </a:lnTo>
                <a:lnTo>
                  <a:pt x="5169218" y="80018"/>
                </a:lnTo>
                <a:lnTo>
                  <a:pt x="5207753" y="103193"/>
                </a:lnTo>
                <a:lnTo>
                  <a:pt x="5244466" y="128933"/>
                </a:lnTo>
                <a:lnTo>
                  <a:pt x="5279234" y="157113"/>
                </a:lnTo>
                <a:lnTo>
                  <a:pt x="5311933" y="187610"/>
                </a:lnTo>
                <a:lnTo>
                  <a:pt x="5342439" y="220301"/>
                </a:lnTo>
                <a:lnTo>
                  <a:pt x="5370628" y="255060"/>
                </a:lnTo>
                <a:lnTo>
                  <a:pt x="5396375" y="291765"/>
                </a:lnTo>
                <a:lnTo>
                  <a:pt x="5419558" y="330292"/>
                </a:lnTo>
                <a:lnTo>
                  <a:pt x="5440052" y="370517"/>
                </a:lnTo>
                <a:lnTo>
                  <a:pt x="5457733" y="412315"/>
                </a:lnTo>
                <a:lnTo>
                  <a:pt x="5472477" y="455564"/>
                </a:lnTo>
                <a:lnTo>
                  <a:pt x="5484161" y="500140"/>
                </a:lnTo>
                <a:lnTo>
                  <a:pt x="5492660" y="545918"/>
                </a:lnTo>
                <a:lnTo>
                  <a:pt x="5497850" y="592775"/>
                </a:lnTo>
                <a:lnTo>
                  <a:pt x="5499608" y="640588"/>
                </a:lnTo>
                <a:close/>
              </a:path>
            </a:pathLst>
          </a:custGeom>
          <a:ln w="9525">
            <a:solidFill>
              <a:srgbClr val="274FA3"/>
            </a:solidFill>
          </a:ln>
        </p:spPr>
        <p:txBody>
          <a:bodyPr wrap="square" lIns="0" tIns="0" rIns="0" bIns="0" rtlCol="0"/>
          <a:lstStyle/>
          <a:p>
            <a:endParaRPr smtClean="0">
              <a:solidFill>
                <a:prstClr val="black"/>
              </a:solidFill>
            </a:endParaRPr>
          </a:p>
        </p:txBody>
      </p:sp>
      <p:sp>
        <p:nvSpPr>
          <p:cNvPr id="9" name="object 9"/>
          <p:cNvSpPr txBox="1"/>
          <p:nvPr/>
        </p:nvSpPr>
        <p:spPr>
          <a:xfrm>
            <a:off x="3116960" y="3344926"/>
            <a:ext cx="5134610" cy="1072515"/>
          </a:xfrm>
          <a:prstGeom prst="rect">
            <a:avLst/>
          </a:prstGeom>
        </p:spPr>
        <p:txBody>
          <a:bodyPr vert="horz" wrap="square" lIns="0" tIns="0" rIns="0" bIns="0" rtlCol="0">
            <a:spAutoFit/>
          </a:bodyPr>
          <a:lstStyle/>
          <a:p>
            <a:pPr marL="241300" marR="5080" indent="-228600">
              <a:lnSpc>
                <a:spcPts val="2810"/>
              </a:lnSpc>
            </a:pPr>
            <a:r>
              <a:rPr sz="2400" dirty="0">
                <a:solidFill>
                  <a:prstClr val="black"/>
                </a:solidFill>
                <a:latin typeface="PMingLiU"/>
                <a:cs typeface="PMingLiU"/>
              </a:rPr>
              <a:t>•</a:t>
            </a:r>
            <a:r>
              <a:rPr sz="2400" b="1" dirty="0">
                <a:solidFill>
                  <a:prstClr val="black"/>
                </a:solidFill>
                <a:latin typeface="Microsoft YaHei"/>
                <a:cs typeface="Microsoft YaHei"/>
              </a:rPr>
              <a:t>輔導委員可各別或共同具名填寫輔  導</a:t>
            </a:r>
            <a:r>
              <a:rPr sz="2400" b="1" spc="5" dirty="0">
                <a:solidFill>
                  <a:prstClr val="black"/>
                </a:solidFill>
                <a:latin typeface="Microsoft YaHei"/>
                <a:cs typeface="Microsoft YaHei"/>
              </a:rPr>
              <a:t>紀</a:t>
            </a:r>
            <a:r>
              <a:rPr sz="2400" b="1" dirty="0">
                <a:solidFill>
                  <a:prstClr val="black"/>
                </a:solidFill>
                <a:latin typeface="Microsoft YaHei"/>
                <a:cs typeface="Microsoft YaHei"/>
              </a:rPr>
              <a:t>錄表（含</a:t>
            </a:r>
            <a:r>
              <a:rPr sz="2400" b="1" spc="5" dirty="0">
                <a:solidFill>
                  <a:prstClr val="black"/>
                </a:solidFill>
                <a:latin typeface="Microsoft YaHei"/>
                <a:cs typeface="Microsoft YaHei"/>
              </a:rPr>
              <a:t>整</a:t>
            </a:r>
            <a:r>
              <a:rPr sz="2400" b="1" dirty="0">
                <a:solidFill>
                  <a:prstClr val="black"/>
                </a:solidFill>
                <a:latin typeface="Microsoft YaHei"/>
                <a:cs typeface="Microsoft YaHei"/>
              </a:rPr>
              <a:t>體意見及</a:t>
            </a:r>
            <a:r>
              <a:rPr sz="2400" b="1" spc="5" dirty="0">
                <a:solidFill>
                  <a:prstClr val="black"/>
                </a:solidFill>
                <a:latin typeface="Microsoft YaHei"/>
                <a:cs typeface="Microsoft YaHei"/>
              </a:rPr>
              <a:t>具</a:t>
            </a:r>
            <a:r>
              <a:rPr sz="2400" b="1" dirty="0">
                <a:solidFill>
                  <a:prstClr val="black"/>
                </a:solidFill>
                <a:latin typeface="Microsoft YaHei"/>
                <a:cs typeface="Microsoft YaHei"/>
              </a:rPr>
              <a:t>體建議）  提供學校參考</a:t>
            </a:r>
            <a:endParaRPr sz="2400">
              <a:solidFill>
                <a:prstClr val="black"/>
              </a:solidFill>
              <a:latin typeface="Microsoft YaHei"/>
              <a:cs typeface="Microsoft YaHei"/>
            </a:endParaRPr>
          </a:p>
        </p:txBody>
      </p:sp>
      <p:sp>
        <p:nvSpPr>
          <p:cNvPr id="11" name="投影片編號版面配置區 10"/>
          <p:cNvSpPr>
            <a:spLocks noGrp="1"/>
          </p:cNvSpPr>
          <p:nvPr>
            <p:ph type="sldNum" sz="quarter" idx="12"/>
          </p:nvPr>
        </p:nvSpPr>
        <p:spPr/>
        <p:txBody>
          <a:bodyPr/>
          <a:lstStyle/>
          <a:p>
            <a:fld id="{B7D4DB41-1B23-4351-A976-04981B1A1839}" type="slidenum">
              <a:rPr lang="zh-TW" altLang="en-US" smtClean="0"/>
              <a:t>80</a:t>
            </a:fld>
            <a:endParaRPr lang="zh-TW" altLang="en-US"/>
          </a:p>
        </p:txBody>
      </p:sp>
    </p:spTree>
    <p:extLst>
      <p:ext uri="{BB962C8B-B14F-4D97-AF65-F5344CB8AC3E}">
        <p14:creationId xmlns:p14="http://schemas.microsoft.com/office/powerpoint/2010/main" val="39754581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802085"/>
            <a:ext cx="7772400" cy="615553"/>
          </a:xfrm>
          <a:prstGeom prst="rect">
            <a:avLst/>
          </a:prstGeom>
        </p:spPr>
        <p:txBody>
          <a:bodyPr vert="horz" wrap="square" lIns="0" tIns="0" rIns="0" bIns="0" rtlCol="0">
            <a:spAutoFit/>
          </a:bodyPr>
          <a:lstStyle/>
          <a:p>
            <a:pPr marL="12700">
              <a:lnSpc>
                <a:spcPct val="100000"/>
              </a:lnSpc>
            </a:pPr>
            <a:r>
              <a:rPr b="1" dirty="0">
                <a:latin typeface="標楷體" panose="03000509000000000000" pitchFamily="65" charset="-120"/>
                <a:ea typeface="標楷體" panose="03000509000000000000" pitchFamily="65" charset="-120"/>
              </a:rPr>
              <a:t>階段四：後續事</a:t>
            </a:r>
            <a:r>
              <a:rPr b="1" spc="5" dirty="0">
                <a:latin typeface="標楷體" panose="03000509000000000000" pitchFamily="65" charset="-120"/>
                <a:ea typeface="標楷體" panose="03000509000000000000" pitchFamily="65" charset="-120"/>
              </a:rPr>
              <a:t>宜</a:t>
            </a:r>
            <a:r>
              <a:rPr b="1" spc="-5" dirty="0">
                <a:latin typeface="標楷體" panose="03000509000000000000" pitchFamily="65" charset="-120"/>
                <a:ea typeface="標楷體" panose="03000509000000000000" pitchFamily="65" charset="-120"/>
                <a:cs typeface="Tw Cen MT"/>
              </a:rPr>
              <a:t>(</a:t>
            </a:r>
            <a:r>
              <a:rPr b="1" dirty="0">
                <a:latin typeface="標楷體" panose="03000509000000000000" pitchFamily="65" charset="-120"/>
                <a:ea typeface="標楷體" panose="03000509000000000000" pitchFamily="65" charset="-120"/>
              </a:rPr>
              <a:t>學校端</a:t>
            </a:r>
            <a:r>
              <a:rPr b="1" dirty="0">
                <a:latin typeface="標楷體" panose="03000509000000000000" pitchFamily="65" charset="-120"/>
                <a:ea typeface="標楷體" panose="03000509000000000000" pitchFamily="65" charset="-120"/>
                <a:cs typeface="Tw Cen MT"/>
              </a:rPr>
              <a:t>)</a:t>
            </a:r>
          </a:p>
        </p:txBody>
      </p:sp>
      <p:sp>
        <p:nvSpPr>
          <p:cNvPr id="3" name="object 3"/>
          <p:cNvSpPr/>
          <p:nvPr/>
        </p:nvSpPr>
        <p:spPr>
          <a:xfrm>
            <a:off x="701040" y="2084832"/>
            <a:ext cx="1065275" cy="147523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txBox="1"/>
          <p:nvPr/>
        </p:nvSpPr>
        <p:spPr>
          <a:xfrm>
            <a:off x="1069339" y="2574671"/>
            <a:ext cx="330200" cy="378460"/>
          </a:xfrm>
          <a:prstGeom prst="rect">
            <a:avLst/>
          </a:prstGeom>
        </p:spPr>
        <p:txBody>
          <a:bodyPr vert="horz" wrap="square" lIns="0" tIns="0" rIns="0" bIns="0" rtlCol="0">
            <a:spAutoFit/>
          </a:bodyPr>
          <a:lstStyle/>
          <a:p>
            <a:pPr marL="12700"/>
            <a:r>
              <a:rPr sz="2400" dirty="0">
                <a:solidFill>
                  <a:srgbClr val="FFFFFF"/>
                </a:solidFill>
                <a:latin typeface="PMingLiU"/>
                <a:cs typeface="PMingLiU"/>
              </a:rPr>
              <a:t>一</a:t>
            </a:r>
            <a:endParaRPr sz="2400">
              <a:solidFill>
                <a:prstClr val="black"/>
              </a:solidFill>
              <a:latin typeface="PMingLiU"/>
              <a:cs typeface="PMingLiU"/>
            </a:endParaRPr>
          </a:p>
        </p:txBody>
      </p:sp>
      <p:sp>
        <p:nvSpPr>
          <p:cNvPr id="5" name="object 5"/>
          <p:cNvSpPr/>
          <p:nvPr/>
        </p:nvSpPr>
        <p:spPr>
          <a:xfrm>
            <a:off x="1613916" y="1953767"/>
            <a:ext cx="6955535" cy="1255776"/>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6" name="object 6"/>
          <p:cNvSpPr txBox="1"/>
          <p:nvPr/>
        </p:nvSpPr>
        <p:spPr>
          <a:xfrm>
            <a:off x="1828545" y="2204592"/>
            <a:ext cx="6433820" cy="645795"/>
          </a:xfrm>
          <a:prstGeom prst="rect">
            <a:avLst/>
          </a:prstGeom>
        </p:spPr>
        <p:txBody>
          <a:bodyPr vert="horz" wrap="square" lIns="0" tIns="0" rIns="0" bIns="0" rtlCol="0">
            <a:spAutoFit/>
          </a:bodyPr>
          <a:lstStyle/>
          <a:p>
            <a:pPr marL="12700">
              <a:lnSpc>
                <a:spcPts val="2490"/>
              </a:lnSpc>
            </a:pPr>
            <a:r>
              <a:rPr sz="2100" dirty="0">
                <a:solidFill>
                  <a:prstClr val="black"/>
                </a:solidFill>
                <a:latin typeface="PMingLiU"/>
                <a:cs typeface="PMingLiU"/>
              </a:rPr>
              <a:t>•</a:t>
            </a:r>
            <a:r>
              <a:rPr sz="2100" b="1" dirty="0">
                <a:solidFill>
                  <a:prstClr val="black"/>
                </a:solidFill>
                <a:latin typeface="Microsoft YaHei"/>
                <a:cs typeface="Microsoft YaHei"/>
              </a:rPr>
              <a:t>學校於</a:t>
            </a:r>
            <a:r>
              <a:rPr sz="2100" b="1" dirty="0">
                <a:solidFill>
                  <a:srgbClr val="FF0000"/>
                </a:solidFill>
                <a:latin typeface="Microsoft YaHei"/>
                <a:cs typeface="Microsoft YaHei"/>
              </a:rPr>
              <a:t>兩週</a:t>
            </a:r>
            <a:r>
              <a:rPr sz="2100" b="1" dirty="0">
                <a:solidFill>
                  <a:prstClr val="black"/>
                </a:solidFill>
                <a:latin typeface="Microsoft YaHei"/>
                <a:cs typeface="Microsoft YaHei"/>
              </a:rPr>
              <a:t>內，將輔導委員所提供的意見或建議，形</a:t>
            </a:r>
            <a:endParaRPr sz="2100">
              <a:solidFill>
                <a:prstClr val="black"/>
              </a:solidFill>
              <a:latin typeface="Microsoft YaHei"/>
              <a:cs typeface="Microsoft YaHei"/>
            </a:endParaRPr>
          </a:p>
          <a:p>
            <a:pPr marL="241300">
              <a:lnSpc>
                <a:spcPts val="2490"/>
              </a:lnSpc>
            </a:pPr>
            <a:r>
              <a:rPr sz="2100" b="1" dirty="0">
                <a:solidFill>
                  <a:prstClr val="black"/>
                </a:solidFill>
                <a:latin typeface="Microsoft YaHei"/>
                <a:cs typeface="Microsoft YaHei"/>
              </a:rPr>
              <a:t>諸完整之記錄，並提供輔導委員確認</a:t>
            </a:r>
            <a:endParaRPr sz="2100">
              <a:solidFill>
                <a:prstClr val="black"/>
              </a:solidFill>
              <a:latin typeface="Microsoft YaHei"/>
              <a:cs typeface="Microsoft YaHei"/>
            </a:endParaRPr>
          </a:p>
        </p:txBody>
      </p:sp>
      <p:sp>
        <p:nvSpPr>
          <p:cNvPr id="7" name="object 7"/>
          <p:cNvSpPr/>
          <p:nvPr/>
        </p:nvSpPr>
        <p:spPr>
          <a:xfrm>
            <a:off x="701040" y="3389376"/>
            <a:ext cx="1065275" cy="147523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8" name="object 8"/>
          <p:cNvSpPr txBox="1"/>
          <p:nvPr/>
        </p:nvSpPr>
        <p:spPr>
          <a:xfrm>
            <a:off x="1069339" y="3880739"/>
            <a:ext cx="330200" cy="378460"/>
          </a:xfrm>
          <a:prstGeom prst="rect">
            <a:avLst/>
          </a:prstGeom>
        </p:spPr>
        <p:txBody>
          <a:bodyPr vert="horz" wrap="square" lIns="0" tIns="0" rIns="0" bIns="0" rtlCol="0">
            <a:spAutoFit/>
          </a:bodyPr>
          <a:lstStyle/>
          <a:p>
            <a:pPr marL="12700"/>
            <a:r>
              <a:rPr sz="2400" dirty="0">
                <a:solidFill>
                  <a:srgbClr val="FFFFFF"/>
                </a:solidFill>
                <a:latin typeface="PMingLiU"/>
                <a:cs typeface="PMingLiU"/>
              </a:rPr>
              <a:t>二</a:t>
            </a:r>
            <a:endParaRPr sz="2400">
              <a:solidFill>
                <a:prstClr val="black"/>
              </a:solidFill>
              <a:latin typeface="PMingLiU"/>
              <a:cs typeface="PMingLiU"/>
            </a:endParaRPr>
          </a:p>
        </p:txBody>
      </p:sp>
      <p:sp>
        <p:nvSpPr>
          <p:cNvPr id="9" name="object 9"/>
          <p:cNvSpPr/>
          <p:nvPr/>
        </p:nvSpPr>
        <p:spPr>
          <a:xfrm>
            <a:off x="1613916" y="3249167"/>
            <a:ext cx="6955535" cy="1245108"/>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10" name="object 10"/>
          <p:cNvSpPr txBox="1"/>
          <p:nvPr/>
        </p:nvSpPr>
        <p:spPr>
          <a:xfrm>
            <a:off x="1835911" y="3478529"/>
            <a:ext cx="6450330" cy="675640"/>
          </a:xfrm>
          <a:prstGeom prst="rect">
            <a:avLst/>
          </a:prstGeom>
        </p:spPr>
        <p:txBody>
          <a:bodyPr vert="horz" wrap="square" lIns="0" tIns="0" rIns="0" bIns="0" rtlCol="0">
            <a:spAutoFit/>
          </a:bodyPr>
          <a:lstStyle/>
          <a:p>
            <a:pPr marL="12700">
              <a:lnSpc>
                <a:spcPts val="2610"/>
              </a:lnSpc>
            </a:pPr>
            <a:r>
              <a:rPr sz="2200" spc="-5" dirty="0">
                <a:solidFill>
                  <a:prstClr val="black"/>
                </a:solidFill>
                <a:latin typeface="PMingLiU"/>
                <a:cs typeface="PMingLiU"/>
              </a:rPr>
              <a:t>•</a:t>
            </a:r>
            <a:r>
              <a:rPr sz="2200" b="1" spc="-5" dirty="0">
                <a:solidFill>
                  <a:prstClr val="black"/>
                </a:solidFill>
                <a:latin typeface="Microsoft YaHei"/>
                <a:cs typeface="Microsoft YaHei"/>
              </a:rPr>
              <a:t>透過電話、電子信件等多重方式，和輔導委員保持</a:t>
            </a:r>
            <a:endParaRPr sz="2200">
              <a:solidFill>
                <a:prstClr val="black"/>
              </a:solidFill>
              <a:latin typeface="Microsoft YaHei"/>
              <a:cs typeface="Microsoft YaHei"/>
            </a:endParaRPr>
          </a:p>
          <a:p>
            <a:pPr marL="241300">
              <a:lnSpc>
                <a:spcPts val="2610"/>
              </a:lnSpc>
            </a:pPr>
            <a:r>
              <a:rPr sz="2200" b="1" spc="-5" dirty="0">
                <a:solidFill>
                  <a:prstClr val="black"/>
                </a:solidFill>
                <a:latin typeface="Microsoft YaHei"/>
                <a:cs typeface="Microsoft YaHei"/>
              </a:rPr>
              <a:t>密切聯繫及良好關係</a:t>
            </a:r>
            <a:endParaRPr sz="2200">
              <a:solidFill>
                <a:prstClr val="black"/>
              </a:solidFill>
              <a:latin typeface="Microsoft YaHei"/>
              <a:cs typeface="Microsoft YaHei"/>
            </a:endParaRPr>
          </a:p>
        </p:txBody>
      </p:sp>
      <p:sp>
        <p:nvSpPr>
          <p:cNvPr id="11" name="object 11"/>
          <p:cNvSpPr/>
          <p:nvPr/>
        </p:nvSpPr>
        <p:spPr>
          <a:xfrm>
            <a:off x="701040" y="4706111"/>
            <a:ext cx="1065275" cy="1475232"/>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2" name="object 12"/>
          <p:cNvSpPr txBox="1"/>
          <p:nvPr/>
        </p:nvSpPr>
        <p:spPr>
          <a:xfrm>
            <a:off x="1069339" y="5197728"/>
            <a:ext cx="330200" cy="378460"/>
          </a:xfrm>
          <a:prstGeom prst="rect">
            <a:avLst/>
          </a:prstGeom>
        </p:spPr>
        <p:txBody>
          <a:bodyPr vert="horz" wrap="square" lIns="0" tIns="0" rIns="0" bIns="0" rtlCol="0">
            <a:spAutoFit/>
          </a:bodyPr>
          <a:lstStyle/>
          <a:p>
            <a:pPr marL="12700"/>
            <a:r>
              <a:rPr sz="2400" dirty="0">
                <a:solidFill>
                  <a:srgbClr val="FFFFFF"/>
                </a:solidFill>
                <a:latin typeface="PMingLiU"/>
                <a:cs typeface="PMingLiU"/>
              </a:rPr>
              <a:t>三</a:t>
            </a:r>
            <a:endParaRPr sz="2400">
              <a:solidFill>
                <a:prstClr val="black"/>
              </a:solidFill>
              <a:latin typeface="PMingLiU"/>
              <a:cs typeface="PMingLiU"/>
            </a:endParaRPr>
          </a:p>
        </p:txBody>
      </p:sp>
      <p:sp>
        <p:nvSpPr>
          <p:cNvPr id="13" name="object 13"/>
          <p:cNvSpPr/>
          <p:nvPr/>
        </p:nvSpPr>
        <p:spPr>
          <a:xfrm>
            <a:off x="1633727" y="4572000"/>
            <a:ext cx="6955535" cy="1266444"/>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14" name="object 14"/>
          <p:cNvSpPr txBox="1"/>
          <p:nvPr/>
        </p:nvSpPr>
        <p:spPr>
          <a:xfrm>
            <a:off x="1855977" y="4829809"/>
            <a:ext cx="6450330" cy="658495"/>
          </a:xfrm>
          <a:prstGeom prst="rect">
            <a:avLst/>
          </a:prstGeom>
        </p:spPr>
        <p:txBody>
          <a:bodyPr vert="horz" wrap="square" lIns="0" tIns="0" rIns="0" bIns="0" rtlCol="0">
            <a:spAutoFit/>
          </a:bodyPr>
          <a:lstStyle/>
          <a:p>
            <a:pPr marL="241300" marR="5080" indent="-228600">
              <a:lnSpc>
                <a:spcPts val="2580"/>
              </a:lnSpc>
            </a:pPr>
            <a:r>
              <a:rPr sz="2200" spc="-5" dirty="0">
                <a:solidFill>
                  <a:prstClr val="black"/>
                </a:solidFill>
                <a:latin typeface="PMingLiU"/>
                <a:cs typeface="PMingLiU"/>
              </a:rPr>
              <a:t>•</a:t>
            </a:r>
            <a:r>
              <a:rPr sz="2200" b="1" dirty="0">
                <a:solidFill>
                  <a:prstClr val="black"/>
                </a:solidFill>
                <a:latin typeface="Microsoft YaHei"/>
                <a:cs typeface="Microsoft YaHei"/>
              </a:rPr>
              <a:t>若</a:t>
            </a:r>
            <a:r>
              <a:rPr sz="2200" b="1" spc="-5" dirty="0">
                <a:solidFill>
                  <a:prstClr val="black"/>
                </a:solidFill>
                <a:latin typeface="Microsoft YaHei"/>
                <a:cs typeface="Microsoft YaHei"/>
              </a:rPr>
              <a:t>有</a:t>
            </a:r>
            <a:r>
              <a:rPr sz="2200" b="1" dirty="0">
                <a:solidFill>
                  <a:prstClr val="black"/>
                </a:solidFill>
                <a:latin typeface="Microsoft YaHei"/>
                <a:cs typeface="Microsoft YaHei"/>
              </a:rPr>
              <a:t>疑</a:t>
            </a:r>
            <a:r>
              <a:rPr sz="2200" b="1" spc="-5" dirty="0">
                <a:solidFill>
                  <a:prstClr val="black"/>
                </a:solidFill>
                <a:latin typeface="Microsoft YaHei"/>
                <a:cs typeface="Microsoft YaHei"/>
              </a:rPr>
              <a:t>問，</a:t>
            </a:r>
            <a:r>
              <a:rPr sz="2200" b="1" dirty="0">
                <a:solidFill>
                  <a:prstClr val="black"/>
                </a:solidFill>
                <a:latin typeface="Microsoft YaHei"/>
                <a:cs typeface="Microsoft YaHei"/>
              </a:rPr>
              <a:t>可</a:t>
            </a:r>
            <a:r>
              <a:rPr sz="2200" b="1" spc="-5" dirty="0">
                <a:solidFill>
                  <a:prstClr val="black"/>
                </a:solidFill>
                <a:latin typeface="Microsoft YaHei"/>
                <a:cs typeface="Microsoft YaHei"/>
              </a:rPr>
              <a:t>主</a:t>
            </a:r>
            <a:r>
              <a:rPr sz="2200" b="1" dirty="0">
                <a:solidFill>
                  <a:prstClr val="black"/>
                </a:solidFill>
                <a:latin typeface="Microsoft YaHei"/>
                <a:cs typeface="Microsoft YaHei"/>
              </a:rPr>
              <a:t>動</a:t>
            </a:r>
            <a:r>
              <a:rPr sz="2200" b="1" spc="-5" dirty="0">
                <a:solidFill>
                  <a:prstClr val="black"/>
                </a:solidFill>
                <a:latin typeface="Microsoft YaHei"/>
                <a:cs typeface="Microsoft YaHei"/>
              </a:rPr>
              <a:t>與教</a:t>
            </a:r>
            <a:r>
              <a:rPr sz="2200" b="1" dirty="0">
                <a:solidFill>
                  <a:prstClr val="black"/>
                </a:solidFill>
                <a:latin typeface="Microsoft YaHei"/>
                <a:cs typeface="Microsoft YaHei"/>
              </a:rPr>
              <a:t>育</a:t>
            </a:r>
            <a:r>
              <a:rPr sz="2200" b="1" spc="-5" dirty="0">
                <a:solidFill>
                  <a:prstClr val="black"/>
                </a:solidFill>
                <a:latin typeface="Microsoft YaHei"/>
                <a:cs typeface="Microsoft YaHei"/>
              </a:rPr>
              <a:t>部</a:t>
            </a:r>
            <a:r>
              <a:rPr sz="2200" b="1" dirty="0">
                <a:solidFill>
                  <a:prstClr val="black"/>
                </a:solidFill>
                <a:latin typeface="Microsoft YaHei"/>
                <a:cs typeface="Microsoft YaHei"/>
              </a:rPr>
              <a:t>國</a:t>
            </a:r>
            <a:r>
              <a:rPr sz="2200" b="1" spc="-5" dirty="0">
                <a:solidFill>
                  <a:prstClr val="black"/>
                </a:solidFill>
                <a:latin typeface="Microsoft YaHei"/>
                <a:cs typeface="Microsoft YaHei"/>
              </a:rPr>
              <a:t>民及</a:t>
            </a:r>
            <a:r>
              <a:rPr sz="2200" b="1" dirty="0">
                <a:solidFill>
                  <a:prstClr val="black"/>
                </a:solidFill>
                <a:latin typeface="Microsoft YaHei"/>
                <a:cs typeface="Microsoft YaHei"/>
              </a:rPr>
              <a:t>學</a:t>
            </a:r>
            <a:r>
              <a:rPr sz="2200" b="1" spc="-5" dirty="0">
                <a:solidFill>
                  <a:prstClr val="black"/>
                </a:solidFill>
                <a:latin typeface="Microsoft YaHei"/>
                <a:cs typeface="Microsoft YaHei"/>
              </a:rPr>
              <a:t>前</a:t>
            </a:r>
            <a:r>
              <a:rPr sz="2200" b="1" dirty="0">
                <a:solidFill>
                  <a:prstClr val="black"/>
                </a:solidFill>
                <a:latin typeface="Microsoft YaHei"/>
                <a:cs typeface="Microsoft YaHei"/>
              </a:rPr>
              <a:t>教</a:t>
            </a:r>
            <a:r>
              <a:rPr sz="2200" b="1" spc="-5" dirty="0">
                <a:solidFill>
                  <a:prstClr val="black"/>
                </a:solidFill>
                <a:latin typeface="Microsoft YaHei"/>
                <a:cs typeface="Microsoft YaHei"/>
              </a:rPr>
              <a:t>育署</a:t>
            </a:r>
            <a:r>
              <a:rPr sz="2200" b="1" dirty="0">
                <a:solidFill>
                  <a:prstClr val="black"/>
                </a:solidFill>
                <a:latin typeface="Microsoft YaHei"/>
                <a:cs typeface="Microsoft YaHei"/>
              </a:rPr>
              <a:t>、</a:t>
            </a:r>
            <a:r>
              <a:rPr sz="2200" b="1" spc="-5" dirty="0">
                <a:solidFill>
                  <a:prstClr val="black"/>
                </a:solidFill>
                <a:latin typeface="Microsoft YaHei"/>
                <a:cs typeface="Microsoft YaHei"/>
              </a:rPr>
              <a:t>召  集學校、或輔導委員保持聯繫</a:t>
            </a:r>
            <a:endParaRPr sz="2200">
              <a:solidFill>
                <a:prstClr val="black"/>
              </a:solidFill>
              <a:latin typeface="Microsoft YaHei"/>
              <a:cs typeface="Microsoft YaHei"/>
            </a:endParaRPr>
          </a:p>
        </p:txBody>
      </p:sp>
      <p:sp>
        <p:nvSpPr>
          <p:cNvPr id="16" name="投影片編號版面配置區 15"/>
          <p:cNvSpPr>
            <a:spLocks noGrp="1"/>
          </p:cNvSpPr>
          <p:nvPr>
            <p:ph type="sldNum" sz="quarter" idx="12"/>
          </p:nvPr>
        </p:nvSpPr>
        <p:spPr/>
        <p:txBody>
          <a:bodyPr/>
          <a:lstStyle/>
          <a:p>
            <a:fld id="{B7D4DB41-1B23-4351-A976-04981B1A1839}" type="slidenum">
              <a:rPr lang="zh-TW" altLang="en-US" smtClean="0"/>
              <a:t>81</a:t>
            </a:fld>
            <a:endParaRPr lang="zh-TW" altLang="en-US"/>
          </a:p>
        </p:txBody>
      </p:sp>
    </p:spTree>
    <p:extLst>
      <p:ext uri="{BB962C8B-B14F-4D97-AF65-F5344CB8AC3E}">
        <p14:creationId xmlns:p14="http://schemas.microsoft.com/office/powerpoint/2010/main" val="10302990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536" y="241745"/>
            <a:ext cx="8568952" cy="492443"/>
          </a:xfrm>
          <a:prstGeom prst="rect">
            <a:avLst/>
          </a:prstGeom>
        </p:spPr>
        <p:txBody>
          <a:bodyPr vert="horz" wrap="square" lIns="0" tIns="0" rIns="0" bIns="0" rtlCol="0">
            <a:spAutoFit/>
          </a:bodyPr>
          <a:lstStyle/>
          <a:p>
            <a:pPr marL="12700">
              <a:lnSpc>
                <a:spcPct val="100000"/>
              </a:lnSpc>
            </a:pPr>
            <a:r>
              <a:rPr sz="3200" b="1" spc="-5" dirty="0">
                <a:solidFill>
                  <a:srgbClr val="0000FF"/>
                </a:solidFill>
                <a:latin typeface="標楷體" panose="03000509000000000000" pitchFamily="65" charset="-120"/>
                <a:ea typeface="標楷體" panose="03000509000000000000" pitchFamily="65" charset="-120"/>
                <a:cs typeface="Microsoft JhengHei"/>
              </a:rPr>
              <a:t>105</a:t>
            </a:r>
            <a:r>
              <a:rPr sz="3200" b="1" spc="-5" dirty="0" smtClean="0">
                <a:solidFill>
                  <a:srgbClr val="0000FF"/>
                </a:solidFill>
                <a:latin typeface="標楷體" panose="03000509000000000000" pitchFamily="65" charset="-120"/>
                <a:ea typeface="標楷體" panose="03000509000000000000" pitchFamily="65" charset="-120"/>
                <a:cs typeface="Microsoft JhengHei"/>
              </a:rPr>
              <a:t>學年度高中優質化諮輔注意事項及重大改變</a:t>
            </a:r>
            <a:endParaRPr sz="3200" dirty="0">
              <a:latin typeface="標楷體" panose="03000509000000000000" pitchFamily="65" charset="-120"/>
              <a:ea typeface="標楷體" panose="03000509000000000000" pitchFamily="65" charset="-120"/>
              <a:cs typeface="Microsoft JhengHei"/>
            </a:endParaRPr>
          </a:p>
        </p:txBody>
      </p:sp>
      <p:graphicFrame>
        <p:nvGraphicFramePr>
          <p:cNvPr id="3" name="object 3"/>
          <p:cNvGraphicFramePr>
            <a:graphicFrameLocks noGrp="1"/>
          </p:cNvGraphicFramePr>
          <p:nvPr>
            <p:extLst>
              <p:ext uri="{D42A27DB-BD31-4B8C-83A1-F6EECF244321}">
                <p14:modId xmlns:p14="http://schemas.microsoft.com/office/powerpoint/2010/main" val="1122122532"/>
              </p:ext>
            </p:extLst>
          </p:nvPr>
        </p:nvGraphicFramePr>
        <p:xfrm>
          <a:off x="467544" y="836712"/>
          <a:ext cx="8238438" cy="5758241"/>
        </p:xfrm>
        <a:graphic>
          <a:graphicData uri="http://schemas.openxmlformats.org/drawingml/2006/table">
            <a:tbl>
              <a:tblPr firstRow="1" bandRow="1">
                <a:tableStyleId>{2D5ABB26-0587-4C30-8999-92F81FD0307C}</a:tableStyleId>
              </a:tblPr>
              <a:tblGrid>
                <a:gridCol w="551218"/>
                <a:gridCol w="1081760"/>
                <a:gridCol w="6605460"/>
              </a:tblGrid>
              <a:tr h="365759">
                <a:tc>
                  <a:txBody>
                    <a:bodyPr/>
                    <a:lstStyle/>
                    <a:p>
                      <a:endParaRPr sz="2800" dirty="0">
                        <a:latin typeface="Microsoft JhengHei"/>
                        <a:cs typeface="Microsoft Jheng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7A8D0"/>
                    </a:solidFill>
                  </a:tcPr>
                </a:tc>
                <a:tc>
                  <a:txBody>
                    <a:bodyPr/>
                    <a:lstStyle/>
                    <a:p>
                      <a:pPr marL="82550">
                        <a:lnSpc>
                          <a:spcPct val="100000"/>
                        </a:lnSpc>
                        <a:spcBef>
                          <a:spcPts val="560"/>
                        </a:spcBef>
                      </a:pPr>
                      <a:r>
                        <a:rPr sz="1600" b="1" dirty="0">
                          <a:solidFill>
                            <a:srgbClr val="FFFFFF"/>
                          </a:solidFill>
                          <a:latin typeface="Microsoft YaHei"/>
                          <a:cs typeface="Microsoft YaHei"/>
                        </a:rPr>
                        <a:t>項目</a:t>
                      </a:r>
                      <a:endParaRPr sz="1600" dirty="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7A8D0"/>
                    </a:solidFill>
                  </a:tcPr>
                </a:tc>
                <a:tc>
                  <a:txBody>
                    <a:bodyPr/>
                    <a:lstStyle/>
                    <a:p>
                      <a:pPr marL="44450" algn="ctr">
                        <a:lnSpc>
                          <a:spcPct val="100000"/>
                        </a:lnSpc>
                        <a:spcBef>
                          <a:spcPts val="560"/>
                        </a:spcBef>
                      </a:pPr>
                      <a:r>
                        <a:rPr sz="1600" b="1" dirty="0">
                          <a:solidFill>
                            <a:srgbClr val="FFFFFF"/>
                          </a:solidFill>
                          <a:latin typeface="Microsoft YaHei"/>
                          <a:cs typeface="Microsoft YaHei"/>
                        </a:rPr>
                        <a:t>內容</a:t>
                      </a:r>
                      <a:endParaRPr sz="1600" dirty="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7A8D0"/>
                    </a:solidFill>
                  </a:tcPr>
                </a:tc>
              </a:tr>
              <a:tr h="2560320">
                <a:tc>
                  <a:txBody>
                    <a:bodyPr/>
                    <a:lstStyle/>
                    <a:p>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5"/>
                        </a:spcBef>
                      </a:pPr>
                      <a:endParaRPr sz="1600">
                        <a:latin typeface="Times New Roman"/>
                        <a:cs typeface="Times New Roman"/>
                      </a:endParaRPr>
                    </a:p>
                    <a:p>
                      <a:pPr marL="82550">
                        <a:lnSpc>
                          <a:spcPct val="100000"/>
                        </a:lnSpc>
                      </a:pPr>
                      <a:r>
                        <a:rPr sz="1600" b="1" spc="5" dirty="0">
                          <a:latin typeface="Microsoft YaHei"/>
                          <a:cs typeface="Microsoft YaHei"/>
                        </a:rPr>
                        <a:t>流程</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111125">
                        <a:lnSpc>
                          <a:spcPct val="100000"/>
                        </a:lnSpc>
                        <a:spcBef>
                          <a:spcPts val="560"/>
                        </a:spcBef>
                        <a:tabLst>
                          <a:tab pos="454659" algn="l"/>
                        </a:tabLst>
                      </a:pPr>
                      <a:r>
                        <a:rPr sz="1600" b="1" dirty="0">
                          <a:latin typeface="Tw Cen MT"/>
                          <a:cs typeface="Tw Cen MT"/>
                        </a:rPr>
                        <a:t>1.	</a:t>
                      </a:r>
                      <a:r>
                        <a:rPr sz="1600" b="1" dirty="0">
                          <a:latin typeface="Microsoft YaHei"/>
                          <a:cs typeface="Microsoft YaHei"/>
                        </a:rPr>
                        <a:t>諮輔時間不能分兩天辦理。</a:t>
                      </a:r>
                      <a:endParaRPr sz="1600" dirty="0">
                        <a:latin typeface="Microsoft YaHei"/>
                        <a:cs typeface="Microsoft YaHei"/>
                      </a:endParaRPr>
                    </a:p>
                    <a:p>
                      <a:pPr marL="111125">
                        <a:lnSpc>
                          <a:spcPct val="100000"/>
                        </a:lnSpc>
                        <a:spcBef>
                          <a:spcPts val="960"/>
                        </a:spcBef>
                        <a:tabLst>
                          <a:tab pos="454659" algn="l"/>
                        </a:tabLst>
                      </a:pPr>
                      <a:r>
                        <a:rPr sz="1600" b="1" dirty="0">
                          <a:latin typeface="Tw Cen MT"/>
                          <a:cs typeface="Tw Cen MT"/>
                        </a:rPr>
                        <a:t>2.	</a:t>
                      </a:r>
                      <a:r>
                        <a:rPr sz="1600" b="1" dirty="0">
                          <a:latin typeface="Microsoft YaHei"/>
                          <a:cs typeface="Microsoft YaHei"/>
                        </a:rPr>
                        <a:t>以現場諮輔為原則，不可僅用書面建議。</a:t>
                      </a:r>
                      <a:endParaRPr sz="1600" dirty="0">
                        <a:latin typeface="Microsoft YaHei"/>
                        <a:cs typeface="Microsoft YaHei"/>
                      </a:endParaRPr>
                    </a:p>
                    <a:p>
                      <a:pPr marL="111125">
                        <a:lnSpc>
                          <a:spcPct val="100000"/>
                        </a:lnSpc>
                        <a:spcBef>
                          <a:spcPts val="960"/>
                        </a:spcBef>
                        <a:tabLst>
                          <a:tab pos="454659" algn="l"/>
                        </a:tabLst>
                      </a:pPr>
                      <a:r>
                        <a:rPr sz="1600" b="1" dirty="0">
                          <a:latin typeface="Tw Cen MT"/>
                          <a:cs typeface="Tw Cen MT"/>
                        </a:rPr>
                        <a:t>3.	</a:t>
                      </a:r>
                      <a:r>
                        <a:rPr sz="1600" b="1" dirty="0">
                          <a:latin typeface="Microsoft YaHei"/>
                          <a:cs typeface="Microsoft YaHei"/>
                        </a:rPr>
                        <a:t>輔導後兩週內彙整並繳交資料。</a:t>
                      </a:r>
                      <a:endParaRPr sz="1600" dirty="0">
                        <a:latin typeface="Microsoft YaHei"/>
                        <a:cs typeface="Microsoft YaHei"/>
                      </a:endParaRPr>
                    </a:p>
                    <a:p>
                      <a:pPr marL="454659" marR="62230" indent="-343535">
                        <a:lnSpc>
                          <a:spcPct val="150000"/>
                        </a:lnSpc>
                        <a:tabLst>
                          <a:tab pos="454659" algn="l"/>
                        </a:tabLst>
                      </a:pPr>
                      <a:r>
                        <a:rPr sz="1600" b="1" dirty="0">
                          <a:latin typeface="Tw Cen MT"/>
                          <a:cs typeface="Tw Cen MT"/>
                        </a:rPr>
                        <a:t>4.	</a:t>
                      </a:r>
                      <a:r>
                        <a:rPr sz="1600" b="1" spc="45" dirty="0">
                          <a:latin typeface="Microsoft YaHei"/>
                          <a:cs typeface="Microsoft YaHei"/>
                        </a:rPr>
                        <a:t>增加「專業對話」，與學校執行計畫相關人員、教師、學生訪談對  </a:t>
                      </a:r>
                      <a:r>
                        <a:rPr sz="1600" b="1" dirty="0">
                          <a:latin typeface="Microsoft YaHei"/>
                          <a:cs typeface="Microsoft YaHei"/>
                        </a:rPr>
                        <a:t>話或教學參觀。</a:t>
                      </a:r>
                      <a:endParaRPr sz="1600" dirty="0">
                        <a:latin typeface="Microsoft YaHei"/>
                        <a:cs typeface="Microsoft YaHei"/>
                      </a:endParaRPr>
                    </a:p>
                    <a:p>
                      <a:pPr marL="111125">
                        <a:lnSpc>
                          <a:spcPct val="100000"/>
                        </a:lnSpc>
                        <a:spcBef>
                          <a:spcPts val="960"/>
                        </a:spcBef>
                        <a:tabLst>
                          <a:tab pos="454659" algn="l"/>
                        </a:tabLst>
                      </a:pPr>
                      <a:r>
                        <a:rPr sz="1600" b="1" dirty="0">
                          <a:latin typeface="Tw Cen MT"/>
                          <a:cs typeface="Tw Cen MT"/>
                        </a:rPr>
                        <a:t>5.	</a:t>
                      </a:r>
                      <a:r>
                        <a:rPr sz="1600" b="1" spc="45" dirty="0">
                          <a:latin typeface="Microsoft YaHei"/>
                          <a:cs typeface="Microsoft YaHei"/>
                        </a:rPr>
                        <a:t>因應國教署需求，增列「檢視硬體設備」，參觀優質化經費購置之</a:t>
                      </a:r>
                      <a:endParaRPr sz="1600" dirty="0">
                        <a:latin typeface="Microsoft YaHei"/>
                        <a:cs typeface="Microsoft YaHei"/>
                      </a:endParaRPr>
                    </a:p>
                    <a:p>
                      <a:pPr marL="454659">
                        <a:lnSpc>
                          <a:spcPct val="100000"/>
                        </a:lnSpc>
                        <a:spcBef>
                          <a:spcPts val="960"/>
                        </a:spcBef>
                      </a:pPr>
                      <a:r>
                        <a:rPr sz="1600" b="1" dirty="0">
                          <a:latin typeface="Microsoft YaHei"/>
                          <a:cs typeface="Microsoft YaHei"/>
                        </a:rPr>
                        <a:t>相關設備。</a:t>
                      </a:r>
                      <a:endParaRPr sz="16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r>
              <a:tr h="1097279">
                <a:tc>
                  <a:txBody>
                    <a:bodyPr/>
                    <a:lstStyle/>
                    <a:p>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a:lnSpc>
                          <a:spcPct val="100000"/>
                        </a:lnSpc>
                      </a:pPr>
                      <a:endParaRPr sz="1600">
                        <a:latin typeface="Times New Roman"/>
                        <a:cs typeface="Times New Roman"/>
                      </a:endParaRPr>
                    </a:p>
                    <a:p>
                      <a:pPr>
                        <a:lnSpc>
                          <a:spcPct val="100000"/>
                        </a:lnSpc>
                        <a:spcBef>
                          <a:spcPts val="55"/>
                        </a:spcBef>
                      </a:pPr>
                      <a:endParaRPr sz="1350">
                        <a:latin typeface="Times New Roman"/>
                        <a:cs typeface="Times New Roman"/>
                      </a:endParaRPr>
                    </a:p>
                    <a:p>
                      <a:pPr marL="82550">
                        <a:lnSpc>
                          <a:spcPct val="100000"/>
                        </a:lnSpc>
                      </a:pPr>
                      <a:r>
                        <a:rPr sz="1600" b="1" spc="5" dirty="0">
                          <a:latin typeface="Microsoft YaHei"/>
                          <a:cs typeface="Microsoft YaHei"/>
                        </a:rPr>
                        <a:t>表單</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111125">
                        <a:lnSpc>
                          <a:spcPct val="100000"/>
                        </a:lnSpc>
                        <a:spcBef>
                          <a:spcPts val="565"/>
                        </a:spcBef>
                        <a:tabLst>
                          <a:tab pos="454659" algn="l"/>
                        </a:tabLst>
                      </a:pPr>
                      <a:r>
                        <a:rPr sz="1600" b="1" dirty="0">
                          <a:latin typeface="Tw Cen MT"/>
                          <a:cs typeface="Tw Cen MT"/>
                        </a:rPr>
                        <a:t>1.	</a:t>
                      </a:r>
                      <a:r>
                        <a:rPr sz="1600" b="1" dirty="0">
                          <a:latin typeface="Microsoft YaHei"/>
                          <a:cs typeface="Microsoft YaHei"/>
                        </a:rPr>
                        <a:t>專家諮詢輔導紀錄表</a:t>
                      </a:r>
                      <a:r>
                        <a:rPr sz="1600" b="1" dirty="0">
                          <a:latin typeface="Malgun Gothic"/>
                          <a:cs typeface="Malgun Gothic"/>
                        </a:rPr>
                        <a:t>→</a:t>
                      </a:r>
                      <a:r>
                        <a:rPr sz="1600" b="1" dirty="0">
                          <a:latin typeface="Microsoft YaHei"/>
                          <a:cs typeface="Microsoft YaHei"/>
                        </a:rPr>
                        <a:t>專家輔導學校紀錄表</a:t>
                      </a:r>
                      <a:endParaRPr sz="1600" dirty="0">
                        <a:latin typeface="Microsoft YaHei"/>
                        <a:cs typeface="Microsoft YaHei"/>
                      </a:endParaRPr>
                    </a:p>
                    <a:p>
                      <a:pPr marL="454659" marR="52069" indent="-343535">
                        <a:lnSpc>
                          <a:spcPts val="2880"/>
                        </a:lnSpc>
                        <a:spcBef>
                          <a:spcPts val="254"/>
                        </a:spcBef>
                        <a:tabLst>
                          <a:tab pos="454659" algn="l"/>
                        </a:tabLst>
                      </a:pPr>
                      <a:r>
                        <a:rPr sz="1600" b="1" dirty="0">
                          <a:latin typeface="Tw Cen MT"/>
                          <a:cs typeface="Tw Cen MT"/>
                        </a:rPr>
                        <a:t>2.	</a:t>
                      </a:r>
                      <a:r>
                        <a:rPr sz="1600" b="1" spc="30" dirty="0">
                          <a:latin typeface="Microsoft YaHei"/>
                          <a:cs typeface="Microsoft YaHei"/>
                        </a:rPr>
                        <a:t>專家諮詢輔導檢核表</a:t>
                      </a:r>
                      <a:r>
                        <a:rPr sz="1600" b="1" spc="30" dirty="0">
                          <a:latin typeface="Tw Cen MT"/>
                          <a:cs typeface="Tw Cen MT"/>
                        </a:rPr>
                        <a:t>(</a:t>
                      </a:r>
                      <a:r>
                        <a:rPr sz="1600" b="1" spc="30" dirty="0">
                          <a:latin typeface="Microsoft YaHei"/>
                          <a:cs typeface="Microsoft YaHei"/>
                        </a:rPr>
                        <a:t>學校版</a:t>
                      </a:r>
                      <a:r>
                        <a:rPr sz="1600" b="1" spc="30" dirty="0">
                          <a:latin typeface="Tw Cen MT"/>
                          <a:cs typeface="Tw Cen MT"/>
                        </a:rPr>
                        <a:t>)</a:t>
                      </a:r>
                      <a:r>
                        <a:rPr sz="1600" b="1" spc="30" dirty="0">
                          <a:latin typeface="Microsoft YaHei"/>
                          <a:cs typeface="Microsoft YaHei"/>
                        </a:rPr>
                        <a:t>、專家諮詢輔導檢核表</a:t>
                      </a:r>
                      <a:r>
                        <a:rPr sz="1600" b="1" spc="30" dirty="0">
                          <a:latin typeface="Tw Cen MT"/>
                          <a:cs typeface="Tw Cen MT"/>
                        </a:rPr>
                        <a:t>(</a:t>
                      </a:r>
                      <a:r>
                        <a:rPr sz="1600" b="1" spc="30" dirty="0">
                          <a:latin typeface="Microsoft YaHei"/>
                          <a:cs typeface="Microsoft YaHei"/>
                        </a:rPr>
                        <a:t>委員版</a:t>
                      </a:r>
                      <a:r>
                        <a:rPr sz="1600" b="1" spc="30" dirty="0">
                          <a:latin typeface="Tw Cen MT"/>
                          <a:cs typeface="Tw Cen MT"/>
                        </a:rPr>
                        <a:t>)</a:t>
                      </a:r>
                      <a:r>
                        <a:rPr sz="1600" b="1" spc="30" dirty="0">
                          <a:latin typeface="Malgun Gothic"/>
                          <a:cs typeface="Malgun Gothic"/>
                        </a:rPr>
                        <a:t>→</a:t>
                      </a:r>
                      <a:r>
                        <a:rPr sz="1600" b="1" spc="30" dirty="0">
                          <a:latin typeface="Microsoft YaHei"/>
                          <a:cs typeface="Microsoft YaHei"/>
                        </a:rPr>
                        <a:t>到校  </a:t>
                      </a:r>
                      <a:r>
                        <a:rPr sz="1600" b="1" spc="5" dirty="0">
                          <a:latin typeface="Microsoft YaHei"/>
                          <a:cs typeface="Microsoft YaHei"/>
                        </a:rPr>
                        <a:t>輔導檢核表</a:t>
                      </a:r>
                      <a:endParaRPr sz="16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r>
              <a:tr h="731532">
                <a:tc rowSpan="2">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25"/>
                        </a:spcBef>
                      </a:pPr>
                      <a:endParaRPr sz="1750">
                        <a:latin typeface="Times New Roman"/>
                        <a:cs typeface="Times New Roman"/>
                      </a:endParaRPr>
                    </a:p>
                    <a:p>
                      <a:pPr marL="70485">
                        <a:lnSpc>
                          <a:spcPct val="100000"/>
                        </a:lnSpc>
                      </a:pPr>
                      <a:r>
                        <a:rPr sz="1600" b="1" spc="5" dirty="0">
                          <a:latin typeface="Microsoft YaHei"/>
                          <a:cs typeface="Microsoft YaHei"/>
                        </a:rPr>
                        <a:t>委員</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a:lnSpc>
                          <a:spcPct val="100000"/>
                        </a:lnSpc>
                        <a:spcBef>
                          <a:spcPts val="55"/>
                        </a:spcBef>
                      </a:pPr>
                      <a:endParaRPr sz="1700">
                        <a:latin typeface="Times New Roman"/>
                        <a:cs typeface="Times New Roman"/>
                      </a:endParaRPr>
                    </a:p>
                    <a:p>
                      <a:pPr marL="153035">
                        <a:lnSpc>
                          <a:spcPct val="100000"/>
                        </a:lnSpc>
                      </a:pPr>
                      <a:r>
                        <a:rPr sz="1600" b="1" spc="5" dirty="0">
                          <a:latin typeface="Microsoft YaHei"/>
                          <a:cs typeface="Microsoft YaHei"/>
                        </a:rPr>
                        <a:t>諮詢輔導</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c>
                  <a:txBody>
                    <a:bodyPr/>
                    <a:lstStyle/>
                    <a:p>
                      <a:pPr marL="111125">
                        <a:lnSpc>
                          <a:spcPct val="100000"/>
                        </a:lnSpc>
                        <a:spcBef>
                          <a:spcPts val="570"/>
                        </a:spcBef>
                        <a:tabLst>
                          <a:tab pos="454659" algn="l"/>
                        </a:tabLst>
                      </a:pPr>
                      <a:r>
                        <a:rPr sz="1600" b="1" dirty="0">
                          <a:latin typeface="Tw Cen MT"/>
                          <a:cs typeface="Tw Cen MT"/>
                        </a:rPr>
                        <a:t>1.	</a:t>
                      </a:r>
                      <a:r>
                        <a:rPr sz="1600" b="1" dirty="0">
                          <a:latin typeface="Microsoft YaHei"/>
                          <a:cs typeface="Microsoft YaHei"/>
                        </a:rPr>
                        <a:t>需邀請</a:t>
                      </a:r>
                      <a:r>
                        <a:rPr sz="1600" b="1" dirty="0">
                          <a:latin typeface="Tw Cen MT"/>
                          <a:cs typeface="Tw Cen MT"/>
                        </a:rPr>
                        <a:t>1-3</a:t>
                      </a:r>
                      <a:r>
                        <a:rPr sz="1600" b="1" dirty="0">
                          <a:latin typeface="Microsoft YaHei"/>
                          <a:cs typeface="Microsoft YaHei"/>
                        </a:rPr>
                        <a:t>位輔導委員，建議以</a:t>
                      </a:r>
                      <a:r>
                        <a:rPr sz="1600" b="1" dirty="0">
                          <a:latin typeface="Tw Cen MT"/>
                          <a:cs typeface="Tw Cen MT"/>
                        </a:rPr>
                        <a:t>1</a:t>
                      </a:r>
                      <a:r>
                        <a:rPr sz="1600" b="1" dirty="0">
                          <a:latin typeface="Microsoft YaHei"/>
                          <a:cs typeface="Microsoft YaHei"/>
                        </a:rPr>
                        <a:t>位教授和</a:t>
                      </a:r>
                      <a:r>
                        <a:rPr sz="1600" b="1" dirty="0">
                          <a:latin typeface="Tw Cen MT"/>
                          <a:cs typeface="Tw Cen MT"/>
                        </a:rPr>
                        <a:t>1</a:t>
                      </a:r>
                      <a:r>
                        <a:rPr sz="1600" b="1" dirty="0">
                          <a:latin typeface="Microsoft YaHei"/>
                          <a:cs typeface="Microsoft YaHei"/>
                        </a:rPr>
                        <a:t>位校長為原則。</a:t>
                      </a:r>
                      <a:endParaRPr sz="1600" dirty="0">
                        <a:latin typeface="Microsoft YaHei"/>
                        <a:cs typeface="Microsoft YaHei"/>
                      </a:endParaRPr>
                    </a:p>
                    <a:p>
                      <a:pPr marL="111125">
                        <a:lnSpc>
                          <a:spcPct val="100000"/>
                        </a:lnSpc>
                        <a:spcBef>
                          <a:spcPts val="960"/>
                        </a:spcBef>
                        <a:tabLst>
                          <a:tab pos="454659" algn="l"/>
                        </a:tabLst>
                      </a:pPr>
                      <a:r>
                        <a:rPr sz="1600" b="1" dirty="0">
                          <a:latin typeface="Tw Cen MT"/>
                          <a:cs typeface="Tw Cen MT"/>
                        </a:rPr>
                        <a:t>2.	</a:t>
                      </a:r>
                      <a:r>
                        <a:rPr sz="1600" b="1" dirty="0">
                          <a:latin typeface="Microsoft YaHei"/>
                          <a:cs typeface="Microsoft YaHei"/>
                        </a:rPr>
                        <a:t>委員輔導由各校邀請</a:t>
                      </a:r>
                      <a:endParaRPr sz="16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D0DF"/>
                    </a:solidFill>
                  </a:tcPr>
                </a:tc>
              </a:tr>
              <a:tr h="942390">
                <a:tc vMerge="1">
                  <a:txBody>
                    <a:bodyPr/>
                    <a:lstStyle/>
                    <a:p>
                      <a:endParaRPr/>
                    </a:p>
                  </a:txBody>
                  <a:tcPr marL="0" marR="0" marT="0" marB="0">
                    <a:solidFill>
                      <a:srgbClr val="CDD0DF"/>
                    </a:solidFill>
                  </a:tcPr>
                </a:tc>
                <a:tc>
                  <a:txBody>
                    <a:bodyPr/>
                    <a:lstStyle/>
                    <a:p>
                      <a:pPr marL="153035" marR="103505">
                        <a:lnSpc>
                          <a:spcPct val="150100"/>
                        </a:lnSpc>
                        <a:spcBef>
                          <a:spcPts val="434"/>
                        </a:spcBef>
                      </a:pPr>
                      <a:r>
                        <a:rPr sz="1600" b="1" spc="10" dirty="0">
                          <a:latin typeface="Microsoft YaHei"/>
                          <a:cs typeface="Microsoft YaHei"/>
                        </a:rPr>
                        <a:t>訪視輔導  指定辦理</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c>
                  <a:txBody>
                    <a:bodyPr/>
                    <a:lstStyle/>
                    <a:p>
                      <a:pPr marL="111125">
                        <a:lnSpc>
                          <a:spcPct val="100000"/>
                        </a:lnSpc>
                        <a:spcBef>
                          <a:spcPts val="1400"/>
                        </a:spcBef>
                        <a:tabLst>
                          <a:tab pos="454659" algn="l"/>
                        </a:tabLst>
                      </a:pPr>
                      <a:r>
                        <a:rPr sz="1600" b="1" dirty="0">
                          <a:latin typeface="Tw Cen MT"/>
                          <a:cs typeface="Tw Cen MT"/>
                        </a:rPr>
                        <a:t>1.	</a:t>
                      </a:r>
                      <a:r>
                        <a:rPr sz="1600" b="1" dirty="0">
                          <a:latin typeface="Microsoft YaHei"/>
                          <a:cs typeface="Microsoft YaHei"/>
                        </a:rPr>
                        <a:t>由方案團隊安排委員。</a:t>
                      </a:r>
                      <a:endParaRPr sz="1600" dirty="0">
                        <a:latin typeface="Microsoft YaHei"/>
                        <a:cs typeface="Microsoft YaHei"/>
                      </a:endParaRPr>
                    </a:p>
                    <a:p>
                      <a:pPr marL="111125">
                        <a:lnSpc>
                          <a:spcPct val="100000"/>
                        </a:lnSpc>
                        <a:spcBef>
                          <a:spcPts val="960"/>
                        </a:spcBef>
                        <a:tabLst>
                          <a:tab pos="454659" algn="l"/>
                        </a:tabLst>
                      </a:pPr>
                      <a:r>
                        <a:rPr sz="1600" b="1" dirty="0">
                          <a:latin typeface="Tw Cen MT"/>
                          <a:cs typeface="Tw Cen MT"/>
                        </a:rPr>
                        <a:t>2.	</a:t>
                      </a:r>
                      <a:r>
                        <a:rPr sz="1600" b="1" spc="45" dirty="0">
                          <a:latin typeface="Microsoft YaHei"/>
                          <a:cs typeface="Microsoft YaHei"/>
                        </a:rPr>
                        <a:t>臨時更換委員需要知會三位主持人並獲得同意，不可私下找人替代</a:t>
                      </a:r>
                      <a:endParaRPr sz="16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EF"/>
                    </a:solidFill>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82</a:t>
            </a:fld>
            <a:endParaRPr lang="zh-TW" altLang="en-US"/>
          </a:p>
        </p:txBody>
      </p:sp>
    </p:spTree>
    <p:extLst>
      <p:ext uri="{BB962C8B-B14F-4D97-AF65-F5344CB8AC3E}">
        <p14:creationId xmlns:p14="http://schemas.microsoft.com/office/powerpoint/2010/main" val="6328458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528" y="397739"/>
            <a:ext cx="8568952" cy="553998"/>
          </a:xfrm>
          <a:prstGeom prst="rect">
            <a:avLst/>
          </a:prstGeom>
        </p:spPr>
        <p:txBody>
          <a:bodyPr vert="horz" wrap="square" lIns="0" tIns="0" rIns="0" bIns="0" rtlCol="0">
            <a:spAutoFit/>
          </a:bodyPr>
          <a:lstStyle/>
          <a:p>
            <a:pPr marL="12700">
              <a:lnSpc>
                <a:spcPct val="100000"/>
              </a:lnSpc>
            </a:pPr>
            <a:r>
              <a:rPr sz="3600" b="1" spc="-5" dirty="0">
                <a:solidFill>
                  <a:srgbClr val="0000FF"/>
                </a:solidFill>
                <a:latin typeface="標楷體" panose="03000509000000000000" pitchFamily="65" charset="-120"/>
                <a:ea typeface="標楷體" panose="03000509000000000000" pitchFamily="65" charset="-120"/>
                <a:cs typeface="Microsoft JhengHei"/>
              </a:rPr>
              <a:t>105</a:t>
            </a:r>
            <a:r>
              <a:rPr sz="3600" b="1" spc="-5" dirty="0" smtClean="0">
                <a:solidFill>
                  <a:srgbClr val="0000FF"/>
                </a:solidFill>
                <a:latin typeface="標楷體" panose="03000509000000000000" pitchFamily="65" charset="-120"/>
                <a:ea typeface="標楷體" panose="03000509000000000000" pitchFamily="65" charset="-120"/>
                <a:cs typeface="Microsoft JhengHei"/>
              </a:rPr>
              <a:t>學年度高中優質化諮詢輔導流程提醒</a:t>
            </a:r>
            <a:endParaRPr sz="3600" dirty="0">
              <a:latin typeface="標楷體" panose="03000509000000000000" pitchFamily="65" charset="-120"/>
              <a:ea typeface="標楷體" panose="03000509000000000000" pitchFamily="65" charset="-120"/>
              <a:cs typeface="Microsoft JhengHei"/>
            </a:endParaRPr>
          </a:p>
        </p:txBody>
      </p:sp>
      <p:graphicFrame>
        <p:nvGraphicFramePr>
          <p:cNvPr id="3" name="object 3"/>
          <p:cNvGraphicFramePr>
            <a:graphicFrameLocks noGrp="1"/>
          </p:cNvGraphicFramePr>
          <p:nvPr>
            <p:extLst>
              <p:ext uri="{D42A27DB-BD31-4B8C-83A1-F6EECF244321}">
                <p14:modId xmlns:p14="http://schemas.microsoft.com/office/powerpoint/2010/main" val="3467118977"/>
              </p:ext>
            </p:extLst>
          </p:nvPr>
        </p:nvGraphicFramePr>
        <p:xfrm>
          <a:off x="395536" y="1124744"/>
          <a:ext cx="8280983" cy="5059045"/>
        </p:xfrm>
        <a:graphic>
          <a:graphicData uri="http://schemas.openxmlformats.org/drawingml/2006/table">
            <a:tbl>
              <a:tblPr firstRow="1" bandRow="1">
                <a:tableStyleId>{2D5ABB26-0587-4C30-8999-92F81FD0307C}</a:tableStyleId>
              </a:tblPr>
              <a:tblGrid>
                <a:gridCol w="1168603"/>
                <a:gridCol w="2422905"/>
                <a:gridCol w="4689475"/>
              </a:tblGrid>
              <a:tr h="504063">
                <a:tc>
                  <a:txBody>
                    <a:bodyPr/>
                    <a:lstStyle/>
                    <a:p>
                      <a:pPr algn="ctr">
                        <a:lnSpc>
                          <a:spcPct val="100000"/>
                        </a:lnSpc>
                        <a:spcBef>
                          <a:spcPts val="5"/>
                        </a:spcBef>
                      </a:pPr>
                      <a:r>
                        <a:rPr sz="1600" b="1" spc="5" dirty="0">
                          <a:solidFill>
                            <a:srgbClr val="FFFFFF"/>
                          </a:solidFill>
                          <a:latin typeface="Microsoft YaHei"/>
                          <a:cs typeface="Microsoft YaHei"/>
                        </a:rPr>
                        <a:t>時程</a:t>
                      </a:r>
                      <a:endParaRPr sz="1600" dirty="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B08F"/>
                    </a:solidFill>
                  </a:tcPr>
                </a:tc>
                <a:tc>
                  <a:txBody>
                    <a:bodyPr/>
                    <a:lstStyle/>
                    <a:p>
                      <a:pPr marL="694690">
                        <a:lnSpc>
                          <a:spcPct val="100000"/>
                        </a:lnSpc>
                        <a:spcBef>
                          <a:spcPts val="5"/>
                        </a:spcBef>
                      </a:pPr>
                      <a:r>
                        <a:rPr sz="1600" b="1" spc="5" dirty="0">
                          <a:solidFill>
                            <a:srgbClr val="FFFFFF"/>
                          </a:solidFill>
                          <a:latin typeface="Microsoft YaHei"/>
                          <a:cs typeface="Microsoft YaHei"/>
                        </a:rPr>
                        <a:t>受輔助學校</a:t>
                      </a:r>
                      <a:endParaRPr sz="1600" dirty="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B08F"/>
                    </a:solidFill>
                  </a:tcPr>
                </a:tc>
                <a:tc>
                  <a:txBody>
                    <a:bodyPr/>
                    <a:lstStyle/>
                    <a:p>
                      <a:pPr marL="635" algn="ctr">
                        <a:lnSpc>
                          <a:spcPct val="100000"/>
                        </a:lnSpc>
                        <a:spcBef>
                          <a:spcPts val="5"/>
                        </a:spcBef>
                      </a:pPr>
                      <a:r>
                        <a:rPr sz="1600" b="1" spc="5" dirty="0">
                          <a:solidFill>
                            <a:srgbClr val="FFFFFF"/>
                          </a:solidFill>
                          <a:latin typeface="Microsoft YaHei"/>
                          <a:cs typeface="Microsoft YaHei"/>
                        </a:rPr>
                        <a:t>備註</a:t>
                      </a:r>
                      <a:endParaRPr sz="1600" dirty="0">
                        <a:latin typeface="Microsoft YaHei"/>
                        <a:cs typeface="Microsoft YaHe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B08F"/>
                    </a:solidFill>
                  </a:tcPr>
                </a:tc>
              </a:tr>
              <a:tr h="845058">
                <a:tc>
                  <a:txBody>
                    <a:bodyPr/>
                    <a:lstStyle/>
                    <a:p>
                      <a:pPr>
                        <a:lnSpc>
                          <a:spcPct val="100000"/>
                        </a:lnSpc>
                        <a:spcBef>
                          <a:spcPts val="5"/>
                        </a:spcBef>
                      </a:pPr>
                      <a:endParaRPr sz="1850">
                        <a:latin typeface="Times New Roman"/>
                        <a:cs typeface="Times New Roman"/>
                      </a:endParaRPr>
                    </a:p>
                    <a:p>
                      <a:pPr algn="ctr">
                        <a:lnSpc>
                          <a:spcPct val="100000"/>
                        </a:lnSpc>
                      </a:pPr>
                      <a:r>
                        <a:rPr sz="1600" b="1" spc="5" dirty="0">
                          <a:solidFill>
                            <a:srgbClr val="FFFFFF"/>
                          </a:solidFill>
                          <a:latin typeface="Microsoft YaHei"/>
                          <a:cs typeface="Microsoft YaHei"/>
                        </a:rPr>
                        <a:t>學期初</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B08F"/>
                    </a:solidFill>
                  </a:tcPr>
                </a:tc>
                <a:tc>
                  <a:txBody>
                    <a:bodyPr/>
                    <a:lstStyle/>
                    <a:p>
                      <a:pPr>
                        <a:lnSpc>
                          <a:spcPct val="100000"/>
                        </a:lnSpc>
                        <a:spcBef>
                          <a:spcPts val="5"/>
                        </a:spcBef>
                      </a:pPr>
                      <a:endParaRPr sz="1850">
                        <a:latin typeface="Times New Roman"/>
                        <a:cs typeface="Times New Roman"/>
                      </a:endParaRPr>
                    </a:p>
                    <a:p>
                      <a:pPr marL="33020">
                        <a:lnSpc>
                          <a:spcPct val="100000"/>
                        </a:lnSpc>
                      </a:pPr>
                      <a:r>
                        <a:rPr sz="1600" b="1" dirty="0">
                          <a:latin typeface="Microsoft YaHei"/>
                          <a:cs typeface="Microsoft YaHei"/>
                        </a:rPr>
                        <a:t>更新學校連絡人資料</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3DB"/>
                    </a:solidFill>
                  </a:tcPr>
                </a:tc>
                <a:tc>
                  <a:txBody>
                    <a:bodyPr/>
                    <a:lstStyle/>
                    <a:p>
                      <a:pPr marL="33020">
                        <a:lnSpc>
                          <a:spcPct val="100000"/>
                        </a:lnSpc>
                        <a:spcBef>
                          <a:spcPts val="1035"/>
                        </a:spcBef>
                      </a:pPr>
                      <a:r>
                        <a:rPr sz="1600" b="1" dirty="0">
                          <a:latin typeface="Microsoft YaHei"/>
                          <a:cs typeface="Microsoft YaHei"/>
                        </a:rPr>
                        <a:t>教育部高中優質化輔助方案資訊網後台</a:t>
                      </a:r>
                      <a:endParaRPr sz="1600" dirty="0">
                        <a:latin typeface="Microsoft YaHei"/>
                        <a:cs typeface="Microsoft YaHei"/>
                      </a:endParaRPr>
                    </a:p>
                    <a:p>
                      <a:pPr marL="33020">
                        <a:lnSpc>
                          <a:spcPct val="100000"/>
                        </a:lnSpc>
                        <a:spcBef>
                          <a:spcPts val="275"/>
                        </a:spcBef>
                      </a:pPr>
                      <a:r>
                        <a:rPr sz="1600" b="1" spc="-5" dirty="0">
                          <a:latin typeface="Tw Cen MT"/>
                          <a:cs typeface="Tw Cen MT"/>
                        </a:rPr>
                        <a:t>(</a:t>
                      </a:r>
                      <a:r>
                        <a:rPr sz="1600" b="1" u="sng" spc="-5" dirty="0">
                          <a:solidFill>
                            <a:srgbClr val="2AA1DA"/>
                          </a:solidFill>
                          <a:latin typeface="Tw Cen MT"/>
                          <a:cs typeface="Tw Cen MT"/>
                          <a:hlinkClick r:id="rId2"/>
                        </a:rPr>
                        <a:t>http://sap.cere.ntnu.edu.tw/sap/input.php</a:t>
                      </a:r>
                      <a:r>
                        <a:rPr sz="1600" b="1" spc="-5" dirty="0">
                          <a:latin typeface="Tw Cen MT"/>
                          <a:cs typeface="Tw Cen MT"/>
                        </a:rPr>
                        <a:t>)</a:t>
                      </a:r>
                      <a:r>
                        <a:rPr sz="1600" b="1" spc="85" dirty="0">
                          <a:latin typeface="Tw Cen MT"/>
                          <a:cs typeface="Tw Cen MT"/>
                        </a:rPr>
                        <a:t> </a:t>
                      </a:r>
                      <a:r>
                        <a:rPr sz="1600" b="1" spc="5" dirty="0">
                          <a:latin typeface="Microsoft YaHei"/>
                          <a:cs typeface="Microsoft YaHei"/>
                        </a:rPr>
                        <a:t>上傳區</a:t>
                      </a:r>
                      <a:endParaRPr sz="16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3DB"/>
                    </a:solidFill>
                  </a:tcPr>
                </a:tc>
              </a:tr>
              <a:tr h="1080135">
                <a:tc>
                  <a:txBody>
                    <a:bodyPr/>
                    <a:lstStyle/>
                    <a:p>
                      <a:pPr>
                        <a:lnSpc>
                          <a:spcPct val="100000"/>
                        </a:lnSpc>
                        <a:spcBef>
                          <a:spcPts val="50"/>
                        </a:spcBef>
                      </a:pPr>
                      <a:endParaRPr sz="1750">
                        <a:latin typeface="Times New Roman"/>
                        <a:cs typeface="Times New Roman"/>
                      </a:endParaRPr>
                    </a:p>
                    <a:p>
                      <a:pPr marL="277495">
                        <a:lnSpc>
                          <a:spcPct val="100000"/>
                        </a:lnSpc>
                      </a:pPr>
                      <a:r>
                        <a:rPr sz="1600" b="1" spc="-5" dirty="0">
                          <a:solidFill>
                            <a:srgbClr val="FFFFFF"/>
                          </a:solidFill>
                          <a:latin typeface="Arial"/>
                          <a:cs typeface="Arial"/>
                        </a:rPr>
                        <a:t>9/30</a:t>
                      </a:r>
                      <a:r>
                        <a:rPr sz="1600" b="1" spc="-5" dirty="0">
                          <a:solidFill>
                            <a:srgbClr val="FFFFFF"/>
                          </a:solidFill>
                          <a:latin typeface="Microsoft YaHei"/>
                          <a:cs typeface="Microsoft YaHei"/>
                        </a:rPr>
                        <a:t>前</a:t>
                      </a:r>
                      <a:endParaRPr sz="1600">
                        <a:latin typeface="Microsoft YaHei"/>
                        <a:cs typeface="Microsoft YaHei"/>
                      </a:endParaRPr>
                    </a:p>
                    <a:p>
                      <a:pPr marL="277495">
                        <a:lnSpc>
                          <a:spcPct val="100000"/>
                        </a:lnSpc>
                        <a:spcBef>
                          <a:spcPts val="275"/>
                        </a:spcBef>
                      </a:pPr>
                      <a:r>
                        <a:rPr sz="1600" b="1" spc="-5" dirty="0">
                          <a:solidFill>
                            <a:srgbClr val="FFFFFF"/>
                          </a:solidFill>
                          <a:latin typeface="Arial"/>
                          <a:cs typeface="Arial"/>
                        </a:rPr>
                        <a:t>2/28</a:t>
                      </a:r>
                      <a:r>
                        <a:rPr sz="1600" b="1" spc="-5" dirty="0">
                          <a:solidFill>
                            <a:srgbClr val="FFFFFF"/>
                          </a:solidFill>
                          <a:latin typeface="Microsoft YaHei"/>
                          <a:cs typeface="Microsoft YaHei"/>
                        </a:rPr>
                        <a:t>前</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B08F"/>
                    </a:solidFill>
                  </a:tcPr>
                </a:tc>
                <a:tc>
                  <a:txBody>
                    <a:bodyPr/>
                    <a:lstStyle/>
                    <a:p>
                      <a:pPr>
                        <a:lnSpc>
                          <a:spcPct val="100000"/>
                        </a:lnSpc>
                        <a:spcBef>
                          <a:spcPts val="5"/>
                        </a:spcBef>
                      </a:pPr>
                      <a:endParaRPr sz="1550">
                        <a:latin typeface="Times New Roman"/>
                        <a:cs typeface="Times New Roman"/>
                      </a:endParaRPr>
                    </a:p>
                    <a:p>
                      <a:pPr marL="33020" marR="37465">
                        <a:lnSpc>
                          <a:spcPct val="114399"/>
                        </a:lnSpc>
                      </a:pPr>
                      <a:r>
                        <a:rPr sz="1600" b="1" spc="80" dirty="0">
                          <a:latin typeface="Microsoft YaHei"/>
                          <a:cs typeface="Microsoft YaHei"/>
                        </a:rPr>
                        <a:t>確認諮輔委</a:t>
                      </a:r>
                      <a:r>
                        <a:rPr sz="1600" b="1" spc="70" dirty="0">
                          <a:latin typeface="Microsoft YaHei"/>
                          <a:cs typeface="Microsoft YaHei"/>
                        </a:rPr>
                        <a:t>員及</a:t>
                      </a:r>
                      <a:r>
                        <a:rPr sz="1600" b="1" spc="80" dirty="0">
                          <a:latin typeface="Microsoft YaHei"/>
                          <a:cs typeface="Microsoft YaHei"/>
                        </a:rPr>
                        <a:t>輔導時</a:t>
                      </a:r>
                      <a:r>
                        <a:rPr sz="1600" b="1" dirty="0">
                          <a:latin typeface="Microsoft YaHei"/>
                          <a:cs typeface="Microsoft YaHei"/>
                        </a:rPr>
                        <a:t>間  於期限內回報召集學校</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ED"/>
                    </a:solidFill>
                  </a:tcPr>
                </a:tc>
                <a:tc>
                  <a:txBody>
                    <a:bodyPr/>
                    <a:lstStyle/>
                    <a:p>
                      <a:pPr>
                        <a:lnSpc>
                          <a:spcPct val="100000"/>
                        </a:lnSpc>
                      </a:pPr>
                      <a:endParaRPr sz="1600" dirty="0">
                        <a:latin typeface="Times New Roman"/>
                        <a:cs typeface="Times New Roman"/>
                      </a:endParaRPr>
                    </a:p>
                    <a:p>
                      <a:pPr marL="33020">
                        <a:lnSpc>
                          <a:spcPct val="100000"/>
                        </a:lnSpc>
                        <a:spcBef>
                          <a:spcPts val="1325"/>
                        </a:spcBef>
                      </a:pPr>
                      <a:r>
                        <a:rPr sz="1600" b="1" dirty="0">
                          <a:latin typeface="Microsoft YaHei"/>
                          <a:cs typeface="Microsoft YaHei"/>
                        </a:rPr>
                        <a:t>如諮輔日期、委員有異動，均需再次回報召集學校</a:t>
                      </a:r>
                      <a:endParaRPr sz="16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1ED"/>
                    </a:solidFill>
                  </a:tcPr>
                </a:tc>
              </a:tr>
              <a:tr h="2629789">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pPr>
                      <a:endParaRPr sz="2300">
                        <a:latin typeface="Times New Roman"/>
                        <a:cs typeface="Times New Roman"/>
                      </a:endParaRPr>
                    </a:p>
                    <a:p>
                      <a:pPr marL="220979">
                        <a:lnSpc>
                          <a:spcPct val="100000"/>
                        </a:lnSpc>
                        <a:spcBef>
                          <a:spcPts val="5"/>
                        </a:spcBef>
                      </a:pPr>
                      <a:r>
                        <a:rPr sz="1600" b="1" spc="-5" dirty="0">
                          <a:solidFill>
                            <a:srgbClr val="FFFFFF"/>
                          </a:solidFill>
                          <a:latin typeface="Arial"/>
                          <a:cs typeface="Arial"/>
                        </a:rPr>
                        <a:t>12/20</a:t>
                      </a:r>
                      <a:r>
                        <a:rPr sz="1600" b="1" spc="-5" dirty="0">
                          <a:solidFill>
                            <a:srgbClr val="FFFFFF"/>
                          </a:solidFill>
                          <a:latin typeface="Microsoft YaHei"/>
                          <a:cs typeface="Microsoft YaHei"/>
                        </a:rPr>
                        <a:t>前</a:t>
                      </a:r>
                      <a:endParaRPr sz="1600">
                        <a:latin typeface="Microsoft YaHei"/>
                        <a:cs typeface="Microsoft YaHei"/>
                      </a:endParaRPr>
                    </a:p>
                    <a:p>
                      <a:pPr marL="277495">
                        <a:lnSpc>
                          <a:spcPct val="100000"/>
                        </a:lnSpc>
                        <a:spcBef>
                          <a:spcPts val="275"/>
                        </a:spcBef>
                      </a:pPr>
                      <a:r>
                        <a:rPr sz="1600" b="1" spc="-5" dirty="0">
                          <a:solidFill>
                            <a:srgbClr val="FFFFFF"/>
                          </a:solidFill>
                          <a:latin typeface="Arial"/>
                          <a:cs typeface="Arial"/>
                        </a:rPr>
                        <a:t>5/20</a:t>
                      </a:r>
                      <a:r>
                        <a:rPr sz="1600" b="1" spc="-5" dirty="0">
                          <a:solidFill>
                            <a:srgbClr val="FFFFFF"/>
                          </a:solidFill>
                          <a:latin typeface="Microsoft YaHei"/>
                          <a:cs typeface="Microsoft YaHei"/>
                        </a:rPr>
                        <a:t>前</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B08F"/>
                    </a:solidFill>
                  </a:tcPr>
                </a:tc>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45"/>
                        </a:spcBef>
                      </a:pPr>
                      <a:endParaRPr sz="1950">
                        <a:latin typeface="Times New Roman"/>
                        <a:cs typeface="Times New Roman"/>
                      </a:endParaRPr>
                    </a:p>
                    <a:p>
                      <a:pPr marL="33020">
                        <a:lnSpc>
                          <a:spcPct val="100000"/>
                        </a:lnSpc>
                      </a:pPr>
                      <a:r>
                        <a:rPr sz="1600" b="1" dirty="0">
                          <a:latin typeface="Microsoft YaHei"/>
                          <a:cs typeface="Microsoft YaHei"/>
                        </a:rPr>
                        <a:t>完成諮詢輔導。</a:t>
                      </a:r>
                      <a:endParaRPr sz="1600">
                        <a:latin typeface="Microsoft YaHei"/>
                        <a:cs typeface="Microsoft YaHei"/>
                      </a:endParaRPr>
                    </a:p>
                    <a:p>
                      <a:pPr marL="33020">
                        <a:lnSpc>
                          <a:spcPct val="100000"/>
                        </a:lnSpc>
                        <a:spcBef>
                          <a:spcPts val="275"/>
                        </a:spcBef>
                      </a:pPr>
                      <a:r>
                        <a:rPr sz="1600" b="1" spc="100" dirty="0">
                          <a:latin typeface="Malgun Gothic"/>
                          <a:cs typeface="Malgun Gothic"/>
                        </a:rPr>
                        <a:t>※</a:t>
                      </a:r>
                      <a:r>
                        <a:rPr sz="1600" b="1" spc="100" dirty="0">
                          <a:latin typeface="Microsoft YaHei"/>
                          <a:cs typeface="Microsoft YaHei"/>
                        </a:rPr>
                        <a:t>教育部高中優質化輔助</a:t>
                      </a:r>
                      <a:endParaRPr sz="1600">
                        <a:latin typeface="Microsoft YaHei"/>
                        <a:cs typeface="Microsoft YaHei"/>
                      </a:endParaRPr>
                    </a:p>
                    <a:p>
                      <a:pPr marL="33020">
                        <a:lnSpc>
                          <a:spcPct val="100000"/>
                        </a:lnSpc>
                        <a:spcBef>
                          <a:spcPts val="275"/>
                        </a:spcBef>
                      </a:pPr>
                      <a:r>
                        <a:rPr sz="1600" b="1" spc="75" dirty="0">
                          <a:latin typeface="Microsoft YaHei"/>
                          <a:cs typeface="Microsoft YaHei"/>
                        </a:rPr>
                        <a:t>方案資訊網可下載最新表</a:t>
                      </a:r>
                      <a:endParaRPr sz="1600">
                        <a:latin typeface="Microsoft YaHei"/>
                        <a:cs typeface="Microsoft YaHei"/>
                      </a:endParaRPr>
                    </a:p>
                    <a:p>
                      <a:pPr marL="33020">
                        <a:lnSpc>
                          <a:spcPct val="100000"/>
                        </a:lnSpc>
                        <a:spcBef>
                          <a:spcPts val="285"/>
                        </a:spcBef>
                      </a:pPr>
                      <a:r>
                        <a:rPr sz="1600" b="1" dirty="0">
                          <a:latin typeface="Microsoft YaHei"/>
                          <a:cs typeface="Microsoft YaHei"/>
                        </a:rPr>
                        <a:t>單。</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3DB"/>
                    </a:solidFill>
                  </a:tcPr>
                </a:tc>
                <a:tc>
                  <a:txBody>
                    <a:bodyPr/>
                    <a:lstStyle/>
                    <a:p>
                      <a:pPr>
                        <a:lnSpc>
                          <a:spcPct val="100000"/>
                        </a:lnSpc>
                        <a:spcBef>
                          <a:spcPts val="10"/>
                        </a:spcBef>
                      </a:pPr>
                      <a:endParaRPr sz="1350" dirty="0">
                        <a:latin typeface="Times New Roman"/>
                        <a:cs typeface="Times New Roman"/>
                      </a:endParaRPr>
                    </a:p>
                    <a:p>
                      <a:pPr marL="33020">
                        <a:lnSpc>
                          <a:spcPct val="100000"/>
                        </a:lnSpc>
                      </a:pPr>
                      <a:r>
                        <a:rPr sz="1600" b="1" spc="5" dirty="0">
                          <a:latin typeface="Microsoft YaHei"/>
                          <a:cs typeface="Microsoft YaHei"/>
                        </a:rPr>
                        <a:t>諮輔結束後</a:t>
                      </a:r>
                      <a:endParaRPr sz="1600" dirty="0">
                        <a:latin typeface="Microsoft YaHei"/>
                        <a:cs typeface="Microsoft YaHei"/>
                      </a:endParaRPr>
                    </a:p>
                    <a:p>
                      <a:pPr marL="33020">
                        <a:lnSpc>
                          <a:spcPct val="100000"/>
                        </a:lnSpc>
                        <a:spcBef>
                          <a:spcPts val="280"/>
                        </a:spcBef>
                        <a:tabLst>
                          <a:tab pos="375920" algn="l"/>
                        </a:tabLst>
                      </a:pPr>
                      <a:r>
                        <a:rPr sz="1600" b="1" spc="-5" dirty="0">
                          <a:latin typeface="Tw Cen MT"/>
                          <a:cs typeface="Tw Cen MT"/>
                        </a:rPr>
                        <a:t>1.	</a:t>
                      </a:r>
                      <a:r>
                        <a:rPr sz="1600" b="1" spc="-5" dirty="0">
                          <a:latin typeface="Microsoft YaHei"/>
                          <a:cs typeface="Microsoft YaHei"/>
                        </a:rPr>
                        <a:t>請將「</a:t>
                      </a:r>
                      <a:r>
                        <a:rPr sz="1600" b="1" spc="-5" dirty="0">
                          <a:solidFill>
                            <a:srgbClr val="FF0000"/>
                          </a:solidFill>
                          <a:latin typeface="Microsoft YaHei"/>
                          <a:cs typeface="Microsoft YaHei"/>
                        </a:rPr>
                        <a:t>專家輔導學校紀錄表</a:t>
                      </a:r>
                      <a:r>
                        <a:rPr sz="1600" b="1" spc="-5" dirty="0">
                          <a:latin typeface="Microsoft YaHei"/>
                          <a:cs typeface="Microsoft YaHei"/>
                        </a:rPr>
                        <a:t>」及「到</a:t>
                      </a:r>
                      <a:r>
                        <a:rPr sz="1600" b="1" spc="-5" dirty="0">
                          <a:solidFill>
                            <a:srgbClr val="FF0000"/>
                          </a:solidFill>
                          <a:latin typeface="Microsoft YaHei"/>
                          <a:cs typeface="Microsoft YaHei"/>
                        </a:rPr>
                        <a:t>校輔導檢核</a:t>
                      </a:r>
                      <a:endParaRPr sz="1600" dirty="0">
                        <a:latin typeface="Microsoft YaHei"/>
                        <a:cs typeface="Microsoft YaHei"/>
                      </a:endParaRPr>
                    </a:p>
                    <a:p>
                      <a:pPr marL="67945" algn="ctr">
                        <a:lnSpc>
                          <a:spcPct val="100000"/>
                        </a:lnSpc>
                        <a:spcBef>
                          <a:spcPts val="275"/>
                        </a:spcBef>
                      </a:pPr>
                      <a:r>
                        <a:rPr sz="1600" b="1" dirty="0">
                          <a:solidFill>
                            <a:srgbClr val="FF0000"/>
                          </a:solidFill>
                          <a:latin typeface="Microsoft YaHei"/>
                          <a:cs typeface="Microsoft YaHei"/>
                        </a:rPr>
                        <a:t>表」</a:t>
                      </a:r>
                      <a:r>
                        <a:rPr sz="1600" b="1" dirty="0">
                          <a:solidFill>
                            <a:srgbClr val="FF0000"/>
                          </a:solidFill>
                          <a:latin typeface="Tw Cen MT"/>
                          <a:cs typeface="Tw Cen MT"/>
                        </a:rPr>
                        <a:t>(</a:t>
                      </a:r>
                      <a:r>
                        <a:rPr sz="1600" b="1" dirty="0">
                          <a:solidFill>
                            <a:srgbClr val="FF0000"/>
                          </a:solidFill>
                          <a:latin typeface="Microsoft YaHei"/>
                          <a:cs typeface="Microsoft YaHei"/>
                        </a:rPr>
                        <a:t>含委員簽名</a:t>
                      </a:r>
                      <a:r>
                        <a:rPr sz="1600" b="1" dirty="0">
                          <a:solidFill>
                            <a:srgbClr val="FF0000"/>
                          </a:solidFill>
                          <a:latin typeface="Tw Cen MT"/>
                          <a:cs typeface="Tw Cen MT"/>
                        </a:rPr>
                        <a:t>)</a:t>
                      </a:r>
                      <a:r>
                        <a:rPr sz="1600" b="1" dirty="0">
                          <a:solidFill>
                            <a:srgbClr val="FF0000"/>
                          </a:solidFill>
                          <a:latin typeface="Microsoft YaHei"/>
                          <a:cs typeface="Microsoft YaHei"/>
                        </a:rPr>
                        <a:t>正本</a:t>
                      </a:r>
                      <a:r>
                        <a:rPr sz="1600" b="1" dirty="0">
                          <a:latin typeface="Microsoft YaHei"/>
                          <a:cs typeface="Microsoft YaHei"/>
                        </a:rPr>
                        <a:t>寄回所屬之召集學校。</a:t>
                      </a:r>
                      <a:endParaRPr sz="1600" dirty="0">
                        <a:latin typeface="Microsoft YaHei"/>
                        <a:cs typeface="Microsoft YaHei"/>
                      </a:endParaRPr>
                    </a:p>
                    <a:p>
                      <a:pPr marL="375920" marR="26034" indent="-342900" algn="just">
                        <a:lnSpc>
                          <a:spcPct val="114399"/>
                        </a:lnSpc>
                        <a:spcBef>
                          <a:spcPts val="10"/>
                        </a:spcBef>
                      </a:pPr>
                      <a:r>
                        <a:rPr sz="1600" b="1" dirty="0">
                          <a:latin typeface="Tw Cen MT"/>
                          <a:cs typeface="Tw Cen MT"/>
                        </a:rPr>
                        <a:t>2. </a:t>
                      </a:r>
                      <a:r>
                        <a:rPr sz="1600" b="1" spc="-5" dirty="0">
                          <a:latin typeface="Microsoft YaHei"/>
                          <a:cs typeface="Microsoft YaHei"/>
                        </a:rPr>
                        <a:t>於</a:t>
                      </a:r>
                      <a:r>
                        <a:rPr sz="1600" b="1" spc="-5" dirty="0">
                          <a:solidFill>
                            <a:srgbClr val="FF0000"/>
                          </a:solidFill>
                          <a:latin typeface="Microsoft YaHei"/>
                          <a:cs typeface="Microsoft YaHei"/>
                        </a:rPr>
                        <a:t>兩週</a:t>
                      </a:r>
                      <a:r>
                        <a:rPr sz="1600" b="1" spc="-5" dirty="0">
                          <a:latin typeface="Microsoft YaHei"/>
                          <a:cs typeface="Microsoft YaHei"/>
                        </a:rPr>
                        <a:t>內，將「專家輔導學校紀錄表」委員意見  </a:t>
                      </a:r>
                      <a:r>
                        <a:rPr sz="1600" b="1" spc="55" dirty="0">
                          <a:latin typeface="Microsoft YaHei"/>
                          <a:cs typeface="Microsoft YaHei"/>
                        </a:rPr>
                        <a:t>謄打於</a:t>
                      </a:r>
                      <a:r>
                        <a:rPr sz="1600" b="1" spc="55" dirty="0">
                          <a:latin typeface="Tw Cen MT"/>
                          <a:cs typeface="Tw Cen MT"/>
                        </a:rPr>
                        <a:t>word</a:t>
                      </a:r>
                      <a:r>
                        <a:rPr sz="1600" b="1" spc="55" dirty="0">
                          <a:latin typeface="Microsoft YaHei"/>
                          <a:cs typeface="Microsoft YaHei"/>
                        </a:rPr>
                        <a:t>檔中，填寫「學校改進策略或修正  </a:t>
                      </a:r>
                      <a:r>
                        <a:rPr sz="1600" b="1" dirty="0">
                          <a:latin typeface="Microsoft YaHei"/>
                          <a:cs typeface="Microsoft YaHei"/>
                        </a:rPr>
                        <a:t>情形說明」，並將此檔案</a:t>
                      </a:r>
                      <a:r>
                        <a:rPr sz="1600" b="1" dirty="0">
                          <a:latin typeface="Tw Cen MT"/>
                          <a:cs typeface="Tw Cen MT"/>
                        </a:rPr>
                        <a:t>mail</a:t>
                      </a:r>
                      <a:r>
                        <a:rPr sz="1600" b="1" dirty="0">
                          <a:latin typeface="Microsoft YaHei"/>
                          <a:cs typeface="Microsoft YaHei"/>
                        </a:rPr>
                        <a:t>給委員確認留存。</a:t>
                      </a:r>
                      <a:endParaRPr sz="1600" dirty="0">
                        <a:latin typeface="Microsoft YaHei"/>
                        <a:cs typeface="Microsoft YaHei"/>
                      </a:endParaRPr>
                    </a:p>
                    <a:p>
                      <a:pPr marL="375920" marR="25400" indent="-342900" algn="just">
                        <a:lnSpc>
                          <a:spcPct val="114399"/>
                        </a:lnSpc>
                        <a:spcBef>
                          <a:spcPts val="10"/>
                        </a:spcBef>
                      </a:pPr>
                      <a:r>
                        <a:rPr sz="1600" b="1" dirty="0">
                          <a:latin typeface="Tw Cen MT"/>
                          <a:cs typeface="Tw Cen MT"/>
                        </a:rPr>
                        <a:t>3. </a:t>
                      </a:r>
                      <a:r>
                        <a:rPr sz="1600" b="1" spc="20" dirty="0">
                          <a:latin typeface="Microsoft YaHei"/>
                          <a:cs typeface="Microsoft YaHei"/>
                        </a:rPr>
                        <a:t>將</a:t>
                      </a:r>
                      <a:r>
                        <a:rPr sz="1600" b="1" spc="20" dirty="0">
                          <a:solidFill>
                            <a:srgbClr val="FF0000"/>
                          </a:solidFill>
                          <a:latin typeface="Microsoft YaHei"/>
                          <a:cs typeface="Microsoft YaHei"/>
                        </a:rPr>
                        <a:t>此兩表正本掃描之</a:t>
                      </a:r>
                      <a:r>
                        <a:rPr sz="1600" b="1" spc="20" dirty="0">
                          <a:solidFill>
                            <a:srgbClr val="FF0000"/>
                          </a:solidFill>
                          <a:latin typeface="Tw Cen MT"/>
                          <a:cs typeface="Tw Cen MT"/>
                        </a:rPr>
                        <a:t>PDF</a:t>
                      </a:r>
                      <a:r>
                        <a:rPr sz="1600" b="1" spc="20" dirty="0">
                          <a:solidFill>
                            <a:srgbClr val="FF0000"/>
                          </a:solidFill>
                          <a:latin typeface="Microsoft YaHei"/>
                          <a:cs typeface="Microsoft YaHei"/>
                        </a:rPr>
                        <a:t>檔及「專家輔導學校紀  </a:t>
                      </a:r>
                      <a:r>
                        <a:rPr sz="1600" b="1" spc="-5" dirty="0">
                          <a:solidFill>
                            <a:srgbClr val="FF0000"/>
                          </a:solidFill>
                          <a:latin typeface="Microsoft YaHei"/>
                          <a:cs typeface="Microsoft YaHei"/>
                        </a:rPr>
                        <a:t>錄表」</a:t>
                      </a:r>
                      <a:r>
                        <a:rPr sz="1600" b="1" spc="-5" dirty="0">
                          <a:solidFill>
                            <a:srgbClr val="FF0000"/>
                          </a:solidFill>
                          <a:latin typeface="Tw Cen MT"/>
                          <a:cs typeface="Tw Cen MT"/>
                        </a:rPr>
                        <a:t>word</a:t>
                      </a:r>
                      <a:r>
                        <a:rPr sz="1600" b="1" spc="-5" dirty="0">
                          <a:solidFill>
                            <a:srgbClr val="FF0000"/>
                          </a:solidFill>
                          <a:latin typeface="Microsoft YaHei"/>
                          <a:cs typeface="Microsoft YaHei"/>
                        </a:rPr>
                        <a:t>檔</a:t>
                      </a:r>
                      <a:r>
                        <a:rPr sz="1600" b="1" spc="-5" dirty="0">
                          <a:solidFill>
                            <a:srgbClr val="FF0000"/>
                          </a:solidFill>
                          <a:latin typeface="Tw Cen MT"/>
                          <a:cs typeface="Tw Cen MT"/>
                        </a:rPr>
                        <a:t>(</a:t>
                      </a:r>
                      <a:r>
                        <a:rPr sz="1600" b="1" spc="-5" dirty="0">
                          <a:solidFill>
                            <a:srgbClr val="FF0000"/>
                          </a:solidFill>
                          <a:latin typeface="Microsoft YaHei"/>
                          <a:cs typeface="Microsoft YaHei"/>
                        </a:rPr>
                        <a:t>共三檔案</a:t>
                      </a:r>
                      <a:r>
                        <a:rPr sz="1600" b="1" spc="-5" dirty="0">
                          <a:solidFill>
                            <a:srgbClr val="FF0000"/>
                          </a:solidFill>
                          <a:latin typeface="Tw Cen MT"/>
                          <a:cs typeface="Tw Cen MT"/>
                        </a:rPr>
                        <a:t>)</a:t>
                      </a:r>
                      <a:r>
                        <a:rPr sz="1600" b="1" spc="-5" dirty="0">
                          <a:latin typeface="Microsoft YaHei"/>
                          <a:cs typeface="Microsoft YaHei"/>
                        </a:rPr>
                        <a:t>上傳至資訊網後台。</a:t>
                      </a:r>
                      <a:endParaRPr sz="16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E3DB"/>
                    </a:solidFill>
                  </a:tcPr>
                </a:tc>
              </a:tr>
            </a:tbl>
          </a:graphicData>
        </a:graphic>
      </p:graphicFrame>
      <p:sp>
        <p:nvSpPr>
          <p:cNvPr id="5" name="投影片編號版面配置區 4"/>
          <p:cNvSpPr>
            <a:spLocks noGrp="1"/>
          </p:cNvSpPr>
          <p:nvPr>
            <p:ph type="sldNum" sz="quarter" idx="12"/>
          </p:nvPr>
        </p:nvSpPr>
        <p:spPr/>
        <p:txBody>
          <a:bodyPr/>
          <a:lstStyle/>
          <a:p>
            <a:fld id="{B7D4DB41-1B23-4351-A976-04981B1A1839}" type="slidenum">
              <a:rPr lang="zh-TW" altLang="en-US" smtClean="0"/>
              <a:t>83</a:t>
            </a:fld>
            <a:endParaRPr lang="zh-TW" altLang="en-US"/>
          </a:p>
        </p:txBody>
      </p:sp>
    </p:spTree>
    <p:extLst>
      <p:ext uri="{BB962C8B-B14F-4D97-AF65-F5344CB8AC3E}">
        <p14:creationId xmlns:p14="http://schemas.microsoft.com/office/powerpoint/2010/main" val="6648930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23728" y="22109"/>
            <a:ext cx="5832648" cy="436245"/>
          </a:xfrm>
          <a:prstGeom prst="rect">
            <a:avLst/>
          </a:prstGeom>
        </p:spPr>
        <p:txBody>
          <a:bodyPr vert="horz" wrap="square" lIns="0" tIns="0" rIns="0" bIns="0" rtlCol="0">
            <a:spAutoFit/>
          </a:bodyPr>
          <a:lstStyle/>
          <a:p>
            <a:pPr marL="12700">
              <a:lnSpc>
                <a:spcPct val="100000"/>
              </a:lnSpc>
            </a:pPr>
            <a:r>
              <a:rPr sz="2800" b="1" spc="-5" dirty="0">
                <a:solidFill>
                  <a:srgbClr val="0000FF"/>
                </a:solidFill>
                <a:latin typeface="Microsoft JhengHei"/>
                <a:cs typeface="Microsoft JhengHei"/>
              </a:rPr>
              <a:t>105</a:t>
            </a:r>
            <a:r>
              <a:rPr sz="2800" b="1" spc="-5" dirty="0" smtClean="0">
                <a:solidFill>
                  <a:srgbClr val="0000FF"/>
                </a:solidFill>
                <a:latin typeface="Microsoft JhengHei"/>
                <a:cs typeface="Microsoft JhengHei"/>
              </a:rPr>
              <a:t>學年度高中優質化工作坊時程</a:t>
            </a:r>
            <a:r>
              <a:rPr lang="en-US" altLang="zh-TW" sz="2000" b="1" spc="-5" dirty="0" smtClean="0">
                <a:solidFill>
                  <a:srgbClr val="0000FF"/>
                </a:solidFill>
                <a:latin typeface="Microsoft JhengHei"/>
                <a:cs typeface="Microsoft JhengHei"/>
              </a:rPr>
              <a:t>1/2</a:t>
            </a:r>
            <a:endParaRPr sz="2800" dirty="0">
              <a:latin typeface="Microsoft JhengHei"/>
              <a:cs typeface="Microsoft JhengHei"/>
            </a:endParaRPr>
          </a:p>
        </p:txBody>
      </p:sp>
      <p:graphicFrame>
        <p:nvGraphicFramePr>
          <p:cNvPr id="3" name="object 3"/>
          <p:cNvGraphicFramePr>
            <a:graphicFrameLocks noGrp="1"/>
          </p:cNvGraphicFramePr>
          <p:nvPr>
            <p:extLst>
              <p:ext uri="{D42A27DB-BD31-4B8C-83A1-F6EECF244321}">
                <p14:modId xmlns:p14="http://schemas.microsoft.com/office/powerpoint/2010/main" val="1781474139"/>
              </p:ext>
            </p:extLst>
          </p:nvPr>
        </p:nvGraphicFramePr>
        <p:xfrm>
          <a:off x="343014" y="546480"/>
          <a:ext cx="8399155" cy="5480772"/>
        </p:xfrm>
        <a:graphic>
          <a:graphicData uri="http://schemas.openxmlformats.org/drawingml/2006/table">
            <a:tbl>
              <a:tblPr firstRow="1" bandRow="1">
                <a:tableStyleId>{2D5ABB26-0587-4C30-8999-92F81FD0307C}</a:tableStyleId>
              </a:tblPr>
              <a:tblGrid>
                <a:gridCol w="515734"/>
                <a:gridCol w="1837715"/>
                <a:gridCol w="2067178"/>
                <a:gridCol w="1768221"/>
                <a:gridCol w="977900"/>
                <a:gridCol w="1232407"/>
              </a:tblGrid>
              <a:tr h="256286">
                <a:tc>
                  <a:txBody>
                    <a:bodyPr/>
                    <a:lstStyle/>
                    <a:p>
                      <a:pPr marL="34925">
                        <a:lnSpc>
                          <a:spcPts val="1550"/>
                        </a:lnSpc>
                      </a:pPr>
                      <a:r>
                        <a:rPr sz="1400" b="1" spc="10" dirty="0">
                          <a:solidFill>
                            <a:srgbClr val="FFFFFF"/>
                          </a:solidFill>
                          <a:latin typeface="Microsoft YaHei"/>
                          <a:cs typeface="Microsoft YaHei"/>
                        </a:rPr>
                        <a:t>類型</a:t>
                      </a:r>
                      <a:endParaRPr sz="14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4925">
                        <a:lnSpc>
                          <a:spcPts val="1550"/>
                        </a:lnSpc>
                      </a:pPr>
                      <a:r>
                        <a:rPr sz="1400" b="1" spc="10" dirty="0">
                          <a:solidFill>
                            <a:srgbClr val="FFFFFF"/>
                          </a:solidFill>
                          <a:latin typeface="Microsoft YaHei"/>
                          <a:cs typeface="Microsoft YaHei"/>
                        </a:rPr>
                        <a:t>主題</a:t>
                      </a:r>
                      <a:endParaRPr sz="14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5560">
                        <a:lnSpc>
                          <a:spcPts val="1550"/>
                        </a:lnSpc>
                      </a:pPr>
                      <a:r>
                        <a:rPr sz="1400" b="1" spc="5" dirty="0">
                          <a:solidFill>
                            <a:srgbClr val="FFFFFF"/>
                          </a:solidFill>
                          <a:latin typeface="Microsoft YaHei"/>
                          <a:cs typeface="Microsoft YaHei"/>
                        </a:rPr>
                        <a:t>參與對象</a:t>
                      </a:r>
                      <a:endParaRPr sz="14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5560">
                        <a:lnSpc>
                          <a:spcPts val="1550"/>
                        </a:lnSpc>
                      </a:pPr>
                      <a:r>
                        <a:rPr sz="1400" b="1" spc="10" dirty="0">
                          <a:solidFill>
                            <a:srgbClr val="FFFFFF"/>
                          </a:solidFill>
                          <a:latin typeface="Microsoft YaHei"/>
                          <a:cs typeface="Microsoft YaHei"/>
                        </a:rPr>
                        <a:t>日期</a:t>
                      </a:r>
                      <a:endParaRPr sz="14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5560">
                        <a:lnSpc>
                          <a:spcPts val="1550"/>
                        </a:lnSpc>
                      </a:pPr>
                      <a:r>
                        <a:rPr sz="1400" b="1" spc="10" dirty="0">
                          <a:solidFill>
                            <a:srgbClr val="FFFFFF"/>
                          </a:solidFill>
                          <a:latin typeface="Microsoft YaHei"/>
                          <a:cs typeface="Microsoft YaHei"/>
                        </a:rPr>
                        <a:t>地點</a:t>
                      </a:r>
                      <a:endParaRPr sz="14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6195">
                        <a:lnSpc>
                          <a:spcPts val="1550"/>
                        </a:lnSpc>
                      </a:pPr>
                      <a:r>
                        <a:rPr sz="1400" b="1" spc="5" dirty="0">
                          <a:solidFill>
                            <a:srgbClr val="FFFFFF"/>
                          </a:solidFill>
                          <a:latin typeface="Microsoft YaHei"/>
                          <a:cs typeface="Microsoft YaHei"/>
                        </a:rPr>
                        <a:t>承辦單位</a:t>
                      </a:r>
                      <a:endParaRPr sz="14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r>
              <a:tr h="1057910">
                <a:tc rowSpan="11">
                  <a:txBody>
                    <a:bodyPr/>
                    <a:lstStyle/>
                    <a:p>
                      <a:pPr marL="34925">
                        <a:lnSpc>
                          <a:spcPts val="1225"/>
                        </a:lnSpc>
                      </a:pPr>
                      <a:r>
                        <a:rPr sz="1200" b="1" spc="10" dirty="0">
                          <a:solidFill>
                            <a:srgbClr val="FFFFFF"/>
                          </a:solidFill>
                          <a:latin typeface="Microsoft YaHei"/>
                          <a:cs typeface="Microsoft YaHei"/>
                        </a:rPr>
                        <a:t>課程</a:t>
                      </a:r>
                      <a:endParaRPr sz="1200">
                        <a:latin typeface="Microsoft YaHei"/>
                        <a:cs typeface="Microsoft YaHei"/>
                      </a:endParaRPr>
                    </a:p>
                    <a:p>
                      <a:pPr marL="34925">
                        <a:lnSpc>
                          <a:spcPts val="1435"/>
                        </a:lnSpc>
                      </a:pPr>
                      <a:r>
                        <a:rPr sz="1200" b="1" spc="10" dirty="0">
                          <a:solidFill>
                            <a:srgbClr val="FFFFFF"/>
                          </a:solidFill>
                          <a:latin typeface="Microsoft YaHei"/>
                          <a:cs typeface="Microsoft YaHei"/>
                        </a:rPr>
                        <a:t>發展</a:t>
                      </a:r>
                      <a:endParaRPr sz="12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4925">
                        <a:lnSpc>
                          <a:spcPts val="1465"/>
                        </a:lnSpc>
                      </a:pPr>
                      <a:r>
                        <a:rPr sz="1400" dirty="0">
                          <a:latin typeface="PMingLiU"/>
                          <a:cs typeface="PMingLiU"/>
                        </a:rPr>
                        <a:t>校訂必修與多元選修</a:t>
                      </a:r>
                    </a:p>
                    <a:p>
                      <a:pPr marL="34925">
                        <a:lnSpc>
                          <a:spcPts val="1670"/>
                        </a:lnSpc>
                      </a:pPr>
                      <a:r>
                        <a:rPr sz="1400" dirty="0">
                          <a:latin typeface="PMingLiU"/>
                          <a:cs typeface="PMingLiU"/>
                        </a:rPr>
                        <a:t>的架構與實踐</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450"/>
                        </a:lnSpc>
                      </a:pPr>
                      <a:r>
                        <a:rPr sz="1400" dirty="0">
                          <a:latin typeface="PMingLiU"/>
                          <a:cs typeface="PMingLiU"/>
                        </a:rPr>
                        <a:t>各校以</a:t>
                      </a:r>
                      <a:r>
                        <a:rPr sz="1400" dirty="0">
                          <a:latin typeface="Tw Cen MT"/>
                          <a:cs typeface="Tw Cen MT"/>
                        </a:rPr>
                        <a:t>3</a:t>
                      </a:r>
                      <a:r>
                        <a:rPr sz="1400" dirty="0">
                          <a:latin typeface="PMingLiU"/>
                          <a:cs typeface="PMingLiU"/>
                        </a:rPr>
                        <a:t>人團隊形式參與</a:t>
                      </a:r>
                      <a:r>
                        <a:rPr sz="1400" dirty="0">
                          <a:latin typeface="Tw Cen MT"/>
                          <a:cs typeface="Tw Cen MT"/>
                        </a:rPr>
                        <a:t>(</a:t>
                      </a:r>
                    </a:p>
                    <a:p>
                      <a:pPr marL="35560">
                        <a:lnSpc>
                          <a:spcPts val="1670"/>
                        </a:lnSpc>
                        <a:spcBef>
                          <a:spcPts val="25"/>
                        </a:spcBef>
                      </a:pPr>
                      <a:r>
                        <a:rPr sz="1400" dirty="0">
                          <a:latin typeface="PMingLiU"/>
                          <a:cs typeface="PMingLiU"/>
                        </a:rPr>
                        <a:t>教務主任一位及兩位教師</a:t>
                      </a:r>
                    </a:p>
                    <a:p>
                      <a:pPr marL="35560">
                        <a:lnSpc>
                          <a:spcPts val="1670"/>
                        </a:lnSpc>
                      </a:pPr>
                      <a:r>
                        <a:rPr sz="1400" dirty="0">
                          <a:latin typeface="Tw Cen MT"/>
                          <a:cs typeface="Tw Cen MT"/>
                        </a:rPr>
                        <a:t>)</a:t>
                      </a:r>
                      <a:r>
                        <a:rPr sz="1400" dirty="0">
                          <a:latin typeface="PMingLiU"/>
                          <a:cs typeface="PMingLiU"/>
                        </a:rPr>
                        <a:t>，每場約</a:t>
                      </a:r>
                      <a:r>
                        <a:rPr sz="1400" dirty="0">
                          <a:latin typeface="Tw Cen MT"/>
                          <a:cs typeface="Tw Cen MT"/>
                        </a:rPr>
                        <a:t>120</a:t>
                      </a:r>
                      <a:r>
                        <a:rPr sz="1400" dirty="0">
                          <a:latin typeface="PMingLiU"/>
                          <a:cs typeface="PMingLiU"/>
                        </a:rPr>
                        <a:t>人</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685"/>
                        </a:lnSpc>
                      </a:pPr>
                      <a:r>
                        <a:rPr sz="1600" spc="-5" dirty="0">
                          <a:latin typeface="Tw Cen MT"/>
                          <a:cs typeface="Tw Cen MT"/>
                        </a:rPr>
                        <a:t>10</a:t>
                      </a:r>
                      <a:r>
                        <a:rPr sz="1600" spc="-5" dirty="0">
                          <a:latin typeface="PMingLiU"/>
                          <a:cs typeface="PMingLiU"/>
                        </a:rPr>
                        <a:t>月中下旬</a:t>
                      </a:r>
                      <a:endParaRPr sz="1600" dirty="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450"/>
                        </a:lnSpc>
                      </a:pPr>
                      <a:r>
                        <a:rPr sz="1400" dirty="0">
                          <a:latin typeface="PMingLiU"/>
                          <a:cs typeface="PMingLiU"/>
                        </a:rPr>
                        <a:t>待定</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6195">
                        <a:lnSpc>
                          <a:spcPts val="1450"/>
                        </a:lnSpc>
                      </a:pPr>
                      <a:r>
                        <a:rPr sz="1400" dirty="0">
                          <a:latin typeface="PMingLiU"/>
                          <a:cs typeface="PMingLiU"/>
                        </a:rPr>
                        <a:t>彰化女中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r>
              <a:tr h="300863">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8D38"/>
                    </a:solidFill>
                  </a:tcPr>
                </a:tc>
                <a:tc rowSpan="3">
                  <a:txBody>
                    <a:bodyPr/>
                    <a:lstStyle/>
                    <a:p>
                      <a:pPr marL="34925">
                        <a:lnSpc>
                          <a:spcPts val="1555"/>
                        </a:lnSpc>
                      </a:pPr>
                      <a:r>
                        <a:rPr sz="1400" dirty="0">
                          <a:latin typeface="PMingLiU"/>
                          <a:cs typeface="PMingLiU"/>
                        </a:rPr>
                        <a:t>跨領域課程設計</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rowSpan="3">
                  <a:txBody>
                    <a:bodyPr/>
                    <a:lstStyle/>
                    <a:p>
                      <a:pPr marL="35560" algn="just">
                        <a:lnSpc>
                          <a:spcPts val="1555"/>
                        </a:lnSpc>
                      </a:pPr>
                      <a:r>
                        <a:rPr sz="1400" dirty="0">
                          <a:latin typeface="PMingLiU"/>
                          <a:cs typeface="PMingLiU"/>
                        </a:rPr>
                        <a:t>以</a:t>
                      </a:r>
                      <a:r>
                        <a:rPr sz="1400" dirty="0">
                          <a:latin typeface="Tw Cen MT"/>
                          <a:cs typeface="Tw Cen MT"/>
                        </a:rPr>
                        <a:t>4</a:t>
                      </a:r>
                      <a:r>
                        <a:rPr sz="1400" dirty="0">
                          <a:latin typeface="PMingLiU"/>
                          <a:cs typeface="PMingLiU"/>
                        </a:rPr>
                        <a:t>人團隊形式參與，對</a:t>
                      </a:r>
                      <a:endParaRPr sz="1400">
                        <a:latin typeface="PMingLiU"/>
                        <a:cs typeface="PMingLiU"/>
                      </a:endParaRPr>
                    </a:p>
                    <a:p>
                      <a:pPr marL="35560" marR="49530" algn="just">
                        <a:lnSpc>
                          <a:spcPct val="99300"/>
                        </a:lnSpc>
                        <a:spcBef>
                          <a:spcPts val="35"/>
                        </a:spcBef>
                      </a:pPr>
                      <a:r>
                        <a:rPr sz="1400" dirty="0">
                          <a:latin typeface="PMingLiU"/>
                          <a:cs typeface="PMingLiU"/>
                        </a:rPr>
                        <a:t>象可為已成立之社群或是  學校可派不同學科老師組  成參與</a:t>
                      </a:r>
                      <a:r>
                        <a:rPr sz="1400" dirty="0">
                          <a:latin typeface="Tw Cen MT"/>
                          <a:cs typeface="Tw Cen MT"/>
                        </a:rPr>
                        <a:t>,</a:t>
                      </a:r>
                      <a:r>
                        <a:rPr sz="1400" dirty="0">
                          <a:latin typeface="PMingLiU"/>
                          <a:cs typeface="PMingLiU"/>
                        </a:rPr>
                        <a:t>，每場</a:t>
                      </a:r>
                      <a:r>
                        <a:rPr sz="1400" dirty="0">
                          <a:latin typeface="Tw Cen MT"/>
                          <a:cs typeface="Tw Cen MT"/>
                        </a:rPr>
                        <a:t>120</a:t>
                      </a:r>
                      <a:r>
                        <a:rPr sz="1400" dirty="0">
                          <a:latin typeface="PMingLiU"/>
                          <a:cs typeface="PMingLiU"/>
                        </a:rPr>
                        <a:t>人。</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5560">
                        <a:lnSpc>
                          <a:spcPts val="1785"/>
                        </a:lnSpc>
                      </a:pPr>
                      <a:r>
                        <a:rPr sz="1600" spc="-5" dirty="0">
                          <a:latin typeface="PMingLiU"/>
                          <a:cs typeface="PMingLiU"/>
                        </a:rPr>
                        <a:t>北</a:t>
                      </a:r>
                      <a:r>
                        <a:rPr sz="1600" spc="-5" dirty="0">
                          <a:latin typeface="Tw Cen MT"/>
                          <a:cs typeface="Tw Cen MT"/>
                        </a:rPr>
                        <a:t>10</a:t>
                      </a:r>
                      <a:r>
                        <a:rPr sz="1600" spc="-5" dirty="0">
                          <a:latin typeface="PMingLiU"/>
                          <a:cs typeface="PMingLiU"/>
                        </a:rPr>
                        <a:t>月中旬</a:t>
                      </a:r>
                      <a:endParaRPr sz="16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5560">
                        <a:lnSpc>
                          <a:spcPts val="1555"/>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6195">
                        <a:lnSpc>
                          <a:spcPts val="1555"/>
                        </a:lnSpc>
                      </a:pPr>
                      <a:r>
                        <a:rPr sz="1400" dirty="0">
                          <a:latin typeface="PMingLiU"/>
                          <a:cs typeface="PMingLiU"/>
                        </a:rPr>
                        <a:t>內壢高中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r>
              <a:tr h="300863">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8D38"/>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DE8"/>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DE8"/>
                    </a:solidFill>
                  </a:tcPr>
                </a:tc>
                <a:tc>
                  <a:txBody>
                    <a:bodyPr/>
                    <a:lstStyle/>
                    <a:p>
                      <a:pPr marL="35560">
                        <a:lnSpc>
                          <a:spcPts val="1785"/>
                        </a:lnSpc>
                      </a:pPr>
                      <a:r>
                        <a:rPr sz="1600" spc="-5" dirty="0">
                          <a:latin typeface="PMingLiU"/>
                          <a:cs typeface="PMingLiU"/>
                        </a:rPr>
                        <a:t>中</a:t>
                      </a:r>
                      <a:r>
                        <a:rPr sz="1600" spc="-5" dirty="0">
                          <a:latin typeface="Tw Cen MT"/>
                          <a:cs typeface="Tw Cen MT"/>
                        </a:rPr>
                        <a:t>10</a:t>
                      </a:r>
                      <a:r>
                        <a:rPr sz="1600" spc="-5" dirty="0">
                          <a:latin typeface="PMingLiU"/>
                          <a:cs typeface="PMingLiU"/>
                        </a:rPr>
                        <a:t>月中旬</a:t>
                      </a:r>
                      <a:endParaRPr sz="16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555"/>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6195">
                        <a:lnSpc>
                          <a:spcPts val="1555"/>
                        </a:lnSpc>
                      </a:pPr>
                      <a:r>
                        <a:rPr sz="1400" dirty="0">
                          <a:latin typeface="PMingLiU"/>
                          <a:cs typeface="PMingLiU"/>
                        </a:rPr>
                        <a:t>彰化女中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r>
              <a:tr h="846201">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8D38"/>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DE8"/>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DE8"/>
                    </a:solidFill>
                  </a:tcPr>
                </a:tc>
                <a:tc>
                  <a:txBody>
                    <a:bodyPr/>
                    <a:lstStyle/>
                    <a:p>
                      <a:pPr marL="35560">
                        <a:lnSpc>
                          <a:spcPts val="1789"/>
                        </a:lnSpc>
                      </a:pPr>
                      <a:r>
                        <a:rPr sz="1600" spc="-10" dirty="0">
                          <a:latin typeface="PMingLiU"/>
                          <a:cs typeface="PMingLiU"/>
                        </a:rPr>
                        <a:t>南</a:t>
                      </a:r>
                      <a:r>
                        <a:rPr sz="1600" spc="-10" dirty="0">
                          <a:latin typeface="Tw Cen MT"/>
                          <a:cs typeface="Tw Cen MT"/>
                        </a:rPr>
                        <a:t>10</a:t>
                      </a:r>
                      <a:r>
                        <a:rPr sz="1600" spc="-10" dirty="0">
                          <a:latin typeface="PMingLiU"/>
                          <a:cs typeface="PMingLiU"/>
                        </a:rPr>
                        <a:t>月中旬</a:t>
                      </a:r>
                      <a:endParaRPr sz="16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5560">
                        <a:lnSpc>
                          <a:spcPts val="1555"/>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6195">
                        <a:lnSpc>
                          <a:spcPts val="1555"/>
                        </a:lnSpc>
                      </a:pPr>
                      <a:r>
                        <a:rPr sz="1400" dirty="0">
                          <a:latin typeface="PMingLiU"/>
                          <a:cs typeface="PMingLiU"/>
                        </a:rPr>
                        <a:t>屏東女中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r>
              <a:tr h="300863">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8D38"/>
                    </a:solidFill>
                  </a:tcPr>
                </a:tc>
                <a:tc rowSpan="3">
                  <a:txBody>
                    <a:bodyPr/>
                    <a:lstStyle/>
                    <a:p>
                      <a:pPr marL="34925">
                        <a:lnSpc>
                          <a:spcPts val="1560"/>
                        </a:lnSpc>
                      </a:pPr>
                      <a:r>
                        <a:rPr sz="1400" dirty="0">
                          <a:latin typeface="PMingLiU"/>
                          <a:cs typeface="PMingLiU"/>
                        </a:rPr>
                        <a:t>實踐型的課程評鑑</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rowSpan="3">
                  <a:txBody>
                    <a:bodyPr/>
                    <a:lstStyle/>
                    <a:p>
                      <a:pPr marL="35560">
                        <a:lnSpc>
                          <a:spcPts val="1560"/>
                        </a:lnSpc>
                      </a:pPr>
                      <a:r>
                        <a:rPr sz="1400" dirty="0">
                          <a:latin typeface="PMingLiU"/>
                          <a:cs typeface="PMingLiU"/>
                        </a:rPr>
                        <a:t>各校以</a:t>
                      </a:r>
                      <a:r>
                        <a:rPr sz="1400" dirty="0">
                          <a:latin typeface="Tw Cen MT"/>
                          <a:cs typeface="Tw Cen MT"/>
                        </a:rPr>
                        <a:t>4</a:t>
                      </a:r>
                      <a:r>
                        <a:rPr sz="1400" dirty="0">
                          <a:latin typeface="PMingLiU"/>
                          <a:cs typeface="PMingLiU"/>
                        </a:rPr>
                        <a:t>人團隊形式參與</a:t>
                      </a:r>
                      <a:endParaRPr sz="1400">
                        <a:latin typeface="PMingLiU"/>
                        <a:cs typeface="PMingLiU"/>
                      </a:endParaRPr>
                    </a:p>
                    <a:p>
                      <a:pPr marL="35560" marR="35560">
                        <a:lnSpc>
                          <a:spcPct val="100000"/>
                        </a:lnSpc>
                      </a:pPr>
                      <a:r>
                        <a:rPr sz="1400" dirty="0">
                          <a:latin typeface="PMingLiU"/>
                          <a:cs typeface="PMingLiU"/>
                        </a:rPr>
                        <a:t>成員不</a:t>
                      </a:r>
                      <a:r>
                        <a:rPr sz="1400" spc="-15" dirty="0">
                          <a:latin typeface="PMingLiU"/>
                          <a:cs typeface="PMingLiU"/>
                        </a:rPr>
                        <a:t>拘</a:t>
                      </a:r>
                      <a:r>
                        <a:rPr sz="1400" dirty="0">
                          <a:latin typeface="PMingLiU"/>
                          <a:cs typeface="PMingLiU"/>
                        </a:rPr>
                        <a:t>，每</a:t>
                      </a:r>
                      <a:r>
                        <a:rPr sz="1400" spc="-15" dirty="0">
                          <a:latin typeface="PMingLiU"/>
                          <a:cs typeface="PMingLiU"/>
                        </a:rPr>
                        <a:t>場最</a:t>
                      </a:r>
                      <a:r>
                        <a:rPr sz="1400" dirty="0">
                          <a:latin typeface="PMingLiU"/>
                          <a:cs typeface="PMingLiU"/>
                        </a:rPr>
                        <a:t>多</a:t>
                      </a:r>
                      <a:r>
                        <a:rPr sz="1400" spc="5" dirty="0">
                          <a:latin typeface="Tw Cen MT"/>
                          <a:cs typeface="Tw Cen MT"/>
                        </a:rPr>
                        <a:t>3</a:t>
                      </a:r>
                      <a:r>
                        <a:rPr sz="1400" spc="-10" dirty="0">
                          <a:latin typeface="Tw Cen MT"/>
                          <a:cs typeface="Tw Cen MT"/>
                        </a:rPr>
                        <a:t>0</a:t>
                      </a:r>
                      <a:r>
                        <a:rPr sz="1400" dirty="0">
                          <a:latin typeface="PMingLiU"/>
                          <a:cs typeface="PMingLiU"/>
                        </a:rPr>
                        <a:t>校  </a:t>
                      </a:r>
                      <a:r>
                        <a:rPr sz="1400" spc="5" dirty="0">
                          <a:latin typeface="PMingLiU"/>
                          <a:cs typeface="PMingLiU"/>
                        </a:rPr>
                        <a:t>共</a:t>
                      </a:r>
                      <a:r>
                        <a:rPr sz="1400" spc="5" dirty="0">
                          <a:latin typeface="Tw Cen MT"/>
                          <a:cs typeface="Tw Cen MT"/>
                        </a:rPr>
                        <a:t>120</a:t>
                      </a:r>
                      <a:r>
                        <a:rPr sz="1400" spc="5" dirty="0">
                          <a:latin typeface="PMingLiU"/>
                          <a:cs typeface="PMingLiU"/>
                        </a:rPr>
                        <a:t>人</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R="622300" algn="r">
                        <a:lnSpc>
                          <a:spcPts val="1789"/>
                        </a:lnSpc>
                      </a:pPr>
                      <a:r>
                        <a:rPr sz="2100" spc="67" baseline="7936" dirty="0">
                          <a:latin typeface="PMingLiU"/>
                          <a:cs typeface="PMingLiU"/>
                        </a:rPr>
                        <a:t>，</a:t>
                      </a:r>
                      <a:r>
                        <a:rPr sz="1600" spc="45" dirty="0">
                          <a:latin typeface="PMingLiU"/>
                          <a:cs typeface="PMingLiU"/>
                        </a:rPr>
                        <a:t>北</a:t>
                      </a:r>
                      <a:r>
                        <a:rPr sz="1600" spc="-55" dirty="0">
                          <a:latin typeface="PMingLiU"/>
                          <a:cs typeface="PMingLiU"/>
                        </a:rPr>
                        <a:t> </a:t>
                      </a:r>
                      <a:r>
                        <a:rPr sz="1600" spc="-10" dirty="0">
                          <a:latin typeface="Tw Cen MT"/>
                          <a:cs typeface="Tw Cen MT"/>
                        </a:rPr>
                        <a:t>11</a:t>
                      </a:r>
                      <a:r>
                        <a:rPr sz="1600" spc="-10" dirty="0">
                          <a:latin typeface="PMingLiU"/>
                          <a:cs typeface="PMingLiU"/>
                        </a:rPr>
                        <a:t>月上旬</a:t>
                      </a:r>
                      <a:endParaRPr sz="16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560"/>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6195">
                        <a:lnSpc>
                          <a:spcPts val="1560"/>
                        </a:lnSpc>
                      </a:pPr>
                      <a:r>
                        <a:rPr sz="1400" dirty="0">
                          <a:latin typeface="PMingLiU"/>
                          <a:cs typeface="PMingLiU"/>
                        </a:rPr>
                        <a:t>內壢高中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r>
              <a:tr h="300863">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8D38"/>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DBCE"/>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DBCE"/>
                    </a:solidFill>
                  </a:tcPr>
                </a:tc>
                <a:tc>
                  <a:txBody>
                    <a:bodyPr/>
                    <a:lstStyle/>
                    <a:p>
                      <a:pPr marR="622300" algn="r">
                        <a:lnSpc>
                          <a:spcPts val="1789"/>
                        </a:lnSpc>
                      </a:pPr>
                      <a:r>
                        <a:rPr sz="1600" spc="-5" dirty="0">
                          <a:latin typeface="PMingLiU"/>
                          <a:cs typeface="PMingLiU"/>
                        </a:rPr>
                        <a:t>中</a:t>
                      </a:r>
                      <a:r>
                        <a:rPr sz="1600" spc="-55" dirty="0">
                          <a:latin typeface="PMingLiU"/>
                          <a:cs typeface="PMingLiU"/>
                        </a:rPr>
                        <a:t> </a:t>
                      </a:r>
                      <a:r>
                        <a:rPr sz="1600" spc="-10" dirty="0">
                          <a:latin typeface="Tw Cen MT"/>
                          <a:cs typeface="Tw Cen MT"/>
                        </a:rPr>
                        <a:t>11</a:t>
                      </a:r>
                      <a:r>
                        <a:rPr sz="1600" spc="-10" dirty="0">
                          <a:latin typeface="PMingLiU"/>
                          <a:cs typeface="PMingLiU"/>
                        </a:rPr>
                        <a:t>月上旬</a:t>
                      </a:r>
                      <a:endParaRPr sz="16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5560">
                        <a:lnSpc>
                          <a:spcPts val="1555"/>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6195">
                        <a:lnSpc>
                          <a:spcPts val="1555"/>
                        </a:lnSpc>
                      </a:pPr>
                      <a:r>
                        <a:rPr sz="1400" dirty="0">
                          <a:latin typeface="PMingLiU"/>
                          <a:cs typeface="PMingLiU"/>
                        </a:rPr>
                        <a:t>彰化女中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r>
              <a:tr h="423163">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8D38"/>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DBCE"/>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FDBCE"/>
                    </a:solidFill>
                  </a:tcPr>
                </a:tc>
                <a:tc>
                  <a:txBody>
                    <a:bodyPr/>
                    <a:lstStyle/>
                    <a:p>
                      <a:pPr marR="622300" algn="r">
                        <a:lnSpc>
                          <a:spcPts val="1789"/>
                        </a:lnSpc>
                      </a:pPr>
                      <a:r>
                        <a:rPr sz="1600" spc="-5" dirty="0">
                          <a:latin typeface="PMingLiU"/>
                          <a:cs typeface="PMingLiU"/>
                        </a:rPr>
                        <a:t>南</a:t>
                      </a:r>
                      <a:r>
                        <a:rPr sz="1600" spc="-55" dirty="0">
                          <a:latin typeface="PMingLiU"/>
                          <a:cs typeface="PMingLiU"/>
                        </a:rPr>
                        <a:t> </a:t>
                      </a:r>
                      <a:r>
                        <a:rPr sz="1600" spc="-10" dirty="0">
                          <a:latin typeface="Tw Cen MT"/>
                          <a:cs typeface="Tw Cen MT"/>
                        </a:rPr>
                        <a:t>11</a:t>
                      </a:r>
                      <a:r>
                        <a:rPr sz="1600" spc="-10" dirty="0">
                          <a:latin typeface="PMingLiU"/>
                          <a:cs typeface="PMingLiU"/>
                        </a:rPr>
                        <a:t>月中旬</a:t>
                      </a:r>
                      <a:endParaRPr sz="16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555"/>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6195">
                        <a:lnSpc>
                          <a:spcPts val="1555"/>
                        </a:lnSpc>
                      </a:pPr>
                      <a:r>
                        <a:rPr sz="1400" dirty="0">
                          <a:latin typeface="PMingLiU"/>
                          <a:cs typeface="PMingLiU"/>
                        </a:rPr>
                        <a:t>屏東女中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r>
              <a:tr h="300863">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8D38"/>
                    </a:solidFill>
                  </a:tcPr>
                </a:tc>
                <a:tc rowSpan="3">
                  <a:txBody>
                    <a:bodyPr/>
                    <a:lstStyle/>
                    <a:p>
                      <a:pPr marL="34925">
                        <a:lnSpc>
                          <a:spcPts val="1560"/>
                        </a:lnSpc>
                      </a:pPr>
                      <a:r>
                        <a:rPr sz="1400" dirty="0">
                          <a:latin typeface="PMingLiU"/>
                          <a:cs typeface="PMingLiU"/>
                        </a:rPr>
                        <a:t>學生學習評量</a:t>
                      </a:r>
                      <a:endParaRPr sz="1400">
                        <a:latin typeface="PMingLiU"/>
                        <a:cs typeface="PMingLiU"/>
                      </a:endParaRPr>
                    </a:p>
                    <a:p>
                      <a:pPr marL="34925">
                        <a:lnSpc>
                          <a:spcPct val="100000"/>
                        </a:lnSpc>
                      </a:pPr>
                      <a:r>
                        <a:rPr sz="1400" dirty="0">
                          <a:latin typeface="Tw Cen MT"/>
                          <a:cs typeface="Tw Cen MT"/>
                        </a:rPr>
                        <a:t>(</a:t>
                      </a:r>
                      <a:r>
                        <a:rPr sz="1400" dirty="0">
                          <a:latin typeface="PMingLiU"/>
                          <a:cs typeface="PMingLiU"/>
                        </a:rPr>
                        <a:t>多元評量</a:t>
                      </a:r>
                      <a:r>
                        <a:rPr sz="1400" dirty="0">
                          <a:latin typeface="Tw Cen MT"/>
                          <a:cs typeface="Tw Cen MT"/>
                        </a:rPr>
                        <a:t>&amp;</a:t>
                      </a:r>
                      <a:r>
                        <a:rPr sz="1400" dirty="0">
                          <a:latin typeface="PMingLiU"/>
                          <a:cs typeface="PMingLiU"/>
                        </a:rPr>
                        <a:t>專題評量</a:t>
                      </a:r>
                      <a:r>
                        <a:rPr sz="1400" dirty="0">
                          <a:latin typeface="Tw Cen MT"/>
                          <a:cs typeface="Tw Cen MT"/>
                        </a:rPr>
                        <a:t>)</a:t>
                      </a:r>
                      <a:endParaRPr sz="1400">
                        <a:latin typeface="Tw Cen MT"/>
                        <a:cs typeface="Tw Cen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rowSpan="3">
                  <a:txBody>
                    <a:bodyPr/>
                    <a:lstStyle/>
                    <a:p>
                      <a:pPr marL="35560">
                        <a:lnSpc>
                          <a:spcPts val="1560"/>
                        </a:lnSpc>
                      </a:pPr>
                      <a:r>
                        <a:rPr sz="1400" spc="5" dirty="0">
                          <a:latin typeface="PMingLiU"/>
                          <a:cs typeface="PMingLiU"/>
                        </a:rPr>
                        <a:t>各場最多</a:t>
                      </a:r>
                      <a:r>
                        <a:rPr sz="1400" spc="5" dirty="0">
                          <a:latin typeface="Tw Cen MT"/>
                          <a:cs typeface="Tw Cen MT"/>
                        </a:rPr>
                        <a:t>120</a:t>
                      </a:r>
                      <a:r>
                        <a:rPr sz="1400" spc="5" dirty="0">
                          <a:latin typeface="PMingLiU"/>
                          <a:cs typeface="PMingLiU"/>
                        </a:rPr>
                        <a:t>人</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R="622300" algn="r">
                        <a:lnSpc>
                          <a:spcPts val="1789"/>
                        </a:lnSpc>
                      </a:pPr>
                      <a:r>
                        <a:rPr sz="1600" spc="-5" dirty="0">
                          <a:latin typeface="PMingLiU"/>
                          <a:cs typeface="PMingLiU"/>
                        </a:rPr>
                        <a:t>北</a:t>
                      </a:r>
                      <a:r>
                        <a:rPr sz="1600" spc="-55" dirty="0">
                          <a:latin typeface="PMingLiU"/>
                          <a:cs typeface="PMingLiU"/>
                        </a:rPr>
                        <a:t> </a:t>
                      </a:r>
                      <a:r>
                        <a:rPr sz="1600" spc="-10" dirty="0">
                          <a:latin typeface="Tw Cen MT"/>
                          <a:cs typeface="Tw Cen MT"/>
                        </a:rPr>
                        <a:t>12</a:t>
                      </a:r>
                      <a:r>
                        <a:rPr sz="1600" spc="-10" dirty="0">
                          <a:latin typeface="PMingLiU"/>
                          <a:cs typeface="PMingLiU"/>
                        </a:rPr>
                        <a:t>月中旬</a:t>
                      </a:r>
                      <a:endParaRPr sz="16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5560">
                        <a:lnSpc>
                          <a:spcPts val="1560"/>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6195">
                        <a:lnSpc>
                          <a:spcPts val="1560"/>
                        </a:lnSpc>
                      </a:pPr>
                      <a:r>
                        <a:rPr sz="1400" dirty="0">
                          <a:latin typeface="PMingLiU"/>
                          <a:cs typeface="PMingLiU"/>
                        </a:rPr>
                        <a:t>內壢高中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r>
              <a:tr h="300863">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8D38"/>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DE8"/>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DE8"/>
                    </a:solidFill>
                  </a:tcPr>
                </a:tc>
                <a:tc>
                  <a:txBody>
                    <a:bodyPr/>
                    <a:lstStyle/>
                    <a:p>
                      <a:pPr marR="622300" algn="r">
                        <a:lnSpc>
                          <a:spcPts val="1789"/>
                        </a:lnSpc>
                      </a:pPr>
                      <a:r>
                        <a:rPr sz="1600" spc="-5" dirty="0">
                          <a:latin typeface="PMingLiU"/>
                          <a:cs typeface="PMingLiU"/>
                        </a:rPr>
                        <a:t>中</a:t>
                      </a:r>
                      <a:r>
                        <a:rPr sz="1600" spc="-55" dirty="0">
                          <a:latin typeface="PMingLiU"/>
                          <a:cs typeface="PMingLiU"/>
                        </a:rPr>
                        <a:t> </a:t>
                      </a:r>
                      <a:r>
                        <a:rPr sz="1600" spc="-10" dirty="0">
                          <a:latin typeface="Tw Cen MT"/>
                          <a:cs typeface="Tw Cen MT"/>
                        </a:rPr>
                        <a:t>12</a:t>
                      </a:r>
                      <a:r>
                        <a:rPr sz="1600" spc="-10" dirty="0">
                          <a:latin typeface="PMingLiU"/>
                          <a:cs typeface="PMingLiU"/>
                        </a:rPr>
                        <a:t>月上旬</a:t>
                      </a:r>
                      <a:endParaRPr sz="16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560"/>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6195">
                        <a:lnSpc>
                          <a:spcPts val="1560"/>
                        </a:lnSpc>
                      </a:pPr>
                      <a:r>
                        <a:rPr sz="1400" dirty="0">
                          <a:latin typeface="PMingLiU"/>
                          <a:cs typeface="PMingLiU"/>
                        </a:rPr>
                        <a:t>彰化女中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r>
              <a:tr h="512572">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8D38"/>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DE8"/>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8EDE8"/>
                    </a:solidFill>
                  </a:tcPr>
                </a:tc>
                <a:tc>
                  <a:txBody>
                    <a:bodyPr/>
                    <a:lstStyle/>
                    <a:p>
                      <a:pPr marR="622300" algn="r">
                        <a:lnSpc>
                          <a:spcPts val="1795"/>
                        </a:lnSpc>
                      </a:pPr>
                      <a:r>
                        <a:rPr sz="1600" spc="-5" dirty="0">
                          <a:latin typeface="PMingLiU"/>
                          <a:cs typeface="PMingLiU"/>
                        </a:rPr>
                        <a:t>南</a:t>
                      </a:r>
                      <a:r>
                        <a:rPr sz="1600" spc="-55" dirty="0">
                          <a:latin typeface="PMingLiU"/>
                          <a:cs typeface="PMingLiU"/>
                        </a:rPr>
                        <a:t> </a:t>
                      </a:r>
                      <a:r>
                        <a:rPr sz="1600" spc="-10" dirty="0">
                          <a:latin typeface="Tw Cen MT"/>
                          <a:cs typeface="Tw Cen MT"/>
                        </a:rPr>
                        <a:t>12</a:t>
                      </a:r>
                      <a:r>
                        <a:rPr sz="1600" spc="-10" dirty="0">
                          <a:latin typeface="PMingLiU"/>
                          <a:cs typeface="PMingLiU"/>
                        </a:rPr>
                        <a:t>月上旬</a:t>
                      </a:r>
                      <a:endParaRPr sz="16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5560">
                        <a:lnSpc>
                          <a:spcPts val="1560"/>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6195">
                        <a:lnSpc>
                          <a:spcPts val="1560"/>
                        </a:lnSpc>
                      </a:pPr>
                      <a:r>
                        <a:rPr sz="1400" dirty="0">
                          <a:latin typeface="PMingLiU"/>
                          <a:cs typeface="PMingLiU"/>
                        </a:rPr>
                        <a:t>屏東女中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r>
              <a:tr h="423125">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8D38"/>
                    </a:solidFill>
                  </a:tcPr>
                </a:tc>
                <a:tc>
                  <a:txBody>
                    <a:bodyPr/>
                    <a:lstStyle/>
                    <a:p>
                      <a:pPr marL="34925">
                        <a:lnSpc>
                          <a:spcPts val="1560"/>
                        </a:lnSpc>
                      </a:pPr>
                      <a:r>
                        <a:rPr sz="1400" dirty="0">
                          <a:latin typeface="PMingLiU"/>
                          <a:cs typeface="PMingLiU"/>
                        </a:rPr>
                        <a:t>共備觀議課</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560"/>
                        </a:lnSpc>
                      </a:pPr>
                      <a:r>
                        <a:rPr sz="1400" dirty="0">
                          <a:latin typeface="PMingLiU"/>
                          <a:cs typeface="PMingLiU"/>
                        </a:rPr>
                        <a:t>各校至多</a:t>
                      </a:r>
                      <a:r>
                        <a:rPr sz="1400" dirty="0">
                          <a:latin typeface="Tw Cen MT"/>
                          <a:cs typeface="Tw Cen MT"/>
                        </a:rPr>
                        <a:t>2</a:t>
                      </a:r>
                      <a:r>
                        <a:rPr sz="1400" dirty="0">
                          <a:latin typeface="PMingLiU"/>
                          <a:cs typeface="PMingLiU"/>
                        </a:rPr>
                        <a:t>位教師參與</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795"/>
                        </a:lnSpc>
                      </a:pPr>
                      <a:r>
                        <a:rPr sz="1600" spc="-10" dirty="0">
                          <a:latin typeface="Tw Cen MT"/>
                          <a:cs typeface="Tw Cen MT"/>
                        </a:rPr>
                        <a:t>11</a:t>
                      </a:r>
                      <a:r>
                        <a:rPr sz="1600" spc="-10" dirty="0">
                          <a:latin typeface="PMingLiU"/>
                          <a:cs typeface="PMingLiU"/>
                        </a:rPr>
                        <a:t>月中旬</a:t>
                      </a:r>
                      <a:endParaRPr sz="16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560"/>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6195">
                        <a:lnSpc>
                          <a:spcPts val="1560"/>
                        </a:lnSpc>
                      </a:pPr>
                      <a:r>
                        <a:rPr sz="1400" dirty="0">
                          <a:latin typeface="PMingLiU"/>
                          <a:cs typeface="PMingLiU"/>
                        </a:rPr>
                        <a:t>彰化女中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r>
            </a:tbl>
          </a:graphicData>
        </a:graphic>
      </p:graphicFrame>
      <p:sp>
        <p:nvSpPr>
          <p:cNvPr id="4" name="object 4"/>
          <p:cNvSpPr txBox="1"/>
          <p:nvPr/>
        </p:nvSpPr>
        <p:spPr>
          <a:xfrm>
            <a:off x="683568" y="6142699"/>
            <a:ext cx="8261350" cy="560705"/>
          </a:xfrm>
          <a:prstGeom prst="rect">
            <a:avLst/>
          </a:prstGeom>
        </p:spPr>
        <p:txBody>
          <a:bodyPr vert="horz" wrap="square" lIns="0" tIns="0" rIns="0" bIns="0" rtlCol="0">
            <a:spAutoFit/>
          </a:bodyPr>
          <a:lstStyle/>
          <a:p>
            <a:pPr marL="12700"/>
            <a:r>
              <a:rPr b="1" dirty="0">
                <a:solidFill>
                  <a:srgbClr val="FF0000"/>
                </a:solidFill>
                <a:latin typeface="Microsoft YaHei"/>
                <a:cs typeface="Microsoft YaHei"/>
              </a:rPr>
              <a:t>以上資訊隨時可能異動，請密切注意教育部高中優質化方案資訊網之最新消息公告</a:t>
            </a:r>
            <a:endParaRPr dirty="0">
              <a:solidFill>
                <a:prstClr val="black"/>
              </a:solidFill>
              <a:latin typeface="Microsoft YaHei"/>
              <a:cs typeface="Microsoft YaHei"/>
            </a:endParaRPr>
          </a:p>
          <a:p>
            <a:pPr marL="12700">
              <a:spcBef>
                <a:spcPts val="10"/>
              </a:spcBef>
            </a:pPr>
            <a:r>
              <a:rPr u="sng" spc="-5" dirty="0">
                <a:solidFill>
                  <a:srgbClr val="2AA1DA"/>
                </a:solidFill>
                <a:latin typeface="Arial"/>
                <a:cs typeface="Arial"/>
                <a:hlinkClick r:id="rId2"/>
              </a:rPr>
              <a:t>http://sap.cere.ntnu.edu.tw/sap/index.php</a:t>
            </a:r>
            <a:endParaRPr dirty="0">
              <a:solidFill>
                <a:prstClr val="black"/>
              </a:solidFill>
              <a:latin typeface="Arial"/>
              <a:cs typeface="Arial"/>
            </a:endParaRPr>
          </a:p>
        </p:txBody>
      </p:sp>
      <p:sp>
        <p:nvSpPr>
          <p:cNvPr id="6" name="投影片編號版面配置區 5"/>
          <p:cNvSpPr>
            <a:spLocks noGrp="1"/>
          </p:cNvSpPr>
          <p:nvPr>
            <p:ph type="sldNum" sz="quarter" idx="12"/>
          </p:nvPr>
        </p:nvSpPr>
        <p:spPr/>
        <p:txBody>
          <a:bodyPr/>
          <a:lstStyle/>
          <a:p>
            <a:fld id="{B7D4DB41-1B23-4351-A976-04981B1A1839}" type="slidenum">
              <a:rPr lang="zh-TW" altLang="en-US" smtClean="0"/>
              <a:t>84</a:t>
            </a:fld>
            <a:endParaRPr lang="zh-TW" altLang="en-US"/>
          </a:p>
        </p:txBody>
      </p:sp>
    </p:spTree>
    <p:extLst>
      <p:ext uri="{BB962C8B-B14F-4D97-AF65-F5344CB8AC3E}">
        <p14:creationId xmlns:p14="http://schemas.microsoft.com/office/powerpoint/2010/main" val="16816134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3278" y="297941"/>
            <a:ext cx="5987113" cy="436245"/>
          </a:xfrm>
          <a:prstGeom prst="rect">
            <a:avLst/>
          </a:prstGeom>
        </p:spPr>
        <p:txBody>
          <a:bodyPr vert="horz" wrap="square" lIns="0" tIns="0" rIns="0" bIns="0" rtlCol="0">
            <a:spAutoFit/>
          </a:bodyPr>
          <a:lstStyle/>
          <a:p>
            <a:pPr marL="12700">
              <a:lnSpc>
                <a:spcPct val="100000"/>
              </a:lnSpc>
            </a:pPr>
            <a:r>
              <a:rPr sz="2800" b="1" spc="-5" dirty="0">
                <a:solidFill>
                  <a:srgbClr val="0000FF"/>
                </a:solidFill>
                <a:latin typeface="Microsoft JhengHei"/>
                <a:cs typeface="Microsoft JhengHei"/>
              </a:rPr>
              <a:t>105</a:t>
            </a:r>
            <a:r>
              <a:rPr sz="2800" b="1" spc="-5" dirty="0" smtClean="0">
                <a:solidFill>
                  <a:srgbClr val="0000FF"/>
                </a:solidFill>
                <a:latin typeface="Microsoft JhengHei"/>
                <a:cs typeface="Microsoft JhengHei"/>
              </a:rPr>
              <a:t>學年度高中優質化工作坊時程</a:t>
            </a:r>
            <a:r>
              <a:rPr lang="en-US" altLang="zh-TW" sz="2000" b="1" spc="-5" dirty="0" smtClean="0">
                <a:solidFill>
                  <a:srgbClr val="0000FF"/>
                </a:solidFill>
                <a:latin typeface="Microsoft JhengHei"/>
                <a:cs typeface="Microsoft JhengHei"/>
              </a:rPr>
              <a:t>2/2</a:t>
            </a:r>
            <a:endParaRPr sz="2800" dirty="0">
              <a:latin typeface="Microsoft JhengHei"/>
              <a:cs typeface="Microsoft JhengHei"/>
            </a:endParaRPr>
          </a:p>
        </p:txBody>
      </p:sp>
      <p:sp>
        <p:nvSpPr>
          <p:cNvPr id="3" name="object 3"/>
          <p:cNvSpPr txBox="1"/>
          <p:nvPr/>
        </p:nvSpPr>
        <p:spPr>
          <a:xfrm>
            <a:off x="611560" y="6133368"/>
            <a:ext cx="8261350" cy="560705"/>
          </a:xfrm>
          <a:prstGeom prst="rect">
            <a:avLst/>
          </a:prstGeom>
        </p:spPr>
        <p:txBody>
          <a:bodyPr vert="horz" wrap="square" lIns="0" tIns="0" rIns="0" bIns="0" rtlCol="0">
            <a:spAutoFit/>
          </a:bodyPr>
          <a:lstStyle/>
          <a:p>
            <a:pPr marL="12700"/>
            <a:r>
              <a:rPr b="1" dirty="0">
                <a:solidFill>
                  <a:srgbClr val="FF0000"/>
                </a:solidFill>
                <a:latin typeface="Microsoft YaHei"/>
                <a:cs typeface="Microsoft YaHei"/>
              </a:rPr>
              <a:t>以上資訊隨時可能異動，請密切注意教育部高中優質化方案資訊網之最新消息公告</a:t>
            </a:r>
            <a:endParaRPr dirty="0">
              <a:solidFill>
                <a:prstClr val="black"/>
              </a:solidFill>
              <a:latin typeface="Microsoft YaHei"/>
              <a:cs typeface="Microsoft YaHei"/>
            </a:endParaRPr>
          </a:p>
          <a:p>
            <a:pPr marL="12700">
              <a:spcBef>
                <a:spcPts val="10"/>
              </a:spcBef>
            </a:pPr>
            <a:r>
              <a:rPr u="sng" spc="-5" dirty="0">
                <a:solidFill>
                  <a:srgbClr val="2AA1DA"/>
                </a:solidFill>
                <a:latin typeface="Arial"/>
                <a:cs typeface="Arial"/>
                <a:hlinkClick r:id="rId2"/>
              </a:rPr>
              <a:t>http://sap.cere.ntnu.edu.tw/sap/index.php</a:t>
            </a:r>
            <a:endParaRPr dirty="0">
              <a:solidFill>
                <a:prstClr val="black"/>
              </a:solidFill>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394892031"/>
              </p:ext>
            </p:extLst>
          </p:nvPr>
        </p:nvGraphicFramePr>
        <p:xfrm>
          <a:off x="316039" y="902335"/>
          <a:ext cx="8291257" cy="5059410"/>
        </p:xfrm>
        <a:graphic>
          <a:graphicData uri="http://schemas.openxmlformats.org/drawingml/2006/table">
            <a:tbl>
              <a:tblPr firstRow="1" bandRow="1">
                <a:tableStyleId>{2D5ABB26-0587-4C30-8999-92F81FD0307C}</a:tableStyleId>
              </a:tblPr>
              <a:tblGrid>
                <a:gridCol w="643610"/>
                <a:gridCol w="2118321"/>
                <a:gridCol w="1566926"/>
                <a:gridCol w="1342263"/>
                <a:gridCol w="1451864"/>
                <a:gridCol w="1168273"/>
              </a:tblGrid>
              <a:tr h="243839">
                <a:tc>
                  <a:txBody>
                    <a:bodyPr/>
                    <a:lstStyle/>
                    <a:p>
                      <a:pPr marL="34925">
                        <a:lnSpc>
                          <a:spcPts val="1785"/>
                        </a:lnSpc>
                      </a:pPr>
                      <a:r>
                        <a:rPr sz="1600" b="1" spc="5" dirty="0">
                          <a:solidFill>
                            <a:srgbClr val="FFFFFF"/>
                          </a:solidFill>
                          <a:latin typeface="Microsoft YaHei"/>
                          <a:cs typeface="Microsoft YaHei"/>
                        </a:rPr>
                        <a:t>類型</a:t>
                      </a:r>
                      <a:endParaRPr sz="16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4925">
                        <a:lnSpc>
                          <a:spcPts val="1785"/>
                        </a:lnSpc>
                      </a:pPr>
                      <a:r>
                        <a:rPr sz="1600" b="1" spc="5" dirty="0">
                          <a:solidFill>
                            <a:srgbClr val="FFFFFF"/>
                          </a:solidFill>
                          <a:latin typeface="Microsoft YaHei"/>
                          <a:cs typeface="Microsoft YaHei"/>
                        </a:rPr>
                        <a:t>主題</a:t>
                      </a:r>
                      <a:endParaRPr sz="16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5560">
                        <a:lnSpc>
                          <a:spcPts val="1785"/>
                        </a:lnSpc>
                      </a:pPr>
                      <a:r>
                        <a:rPr sz="1600" b="1" spc="5" dirty="0">
                          <a:solidFill>
                            <a:srgbClr val="FFFFFF"/>
                          </a:solidFill>
                          <a:latin typeface="Microsoft YaHei"/>
                          <a:cs typeface="Microsoft YaHei"/>
                        </a:rPr>
                        <a:t>參與對象</a:t>
                      </a:r>
                      <a:endParaRPr sz="1600" dirty="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5560">
                        <a:lnSpc>
                          <a:spcPts val="1785"/>
                        </a:lnSpc>
                      </a:pPr>
                      <a:r>
                        <a:rPr sz="1600" b="1" spc="5" dirty="0">
                          <a:solidFill>
                            <a:srgbClr val="FFFFFF"/>
                          </a:solidFill>
                          <a:latin typeface="Microsoft YaHei"/>
                          <a:cs typeface="Microsoft YaHei"/>
                        </a:rPr>
                        <a:t>日期</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5560">
                        <a:lnSpc>
                          <a:spcPts val="1785"/>
                        </a:lnSpc>
                      </a:pPr>
                      <a:r>
                        <a:rPr sz="1600" b="1" spc="5" dirty="0">
                          <a:solidFill>
                            <a:srgbClr val="FFFFFF"/>
                          </a:solidFill>
                          <a:latin typeface="Microsoft YaHei"/>
                          <a:cs typeface="Microsoft YaHei"/>
                        </a:rPr>
                        <a:t>地點</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6195">
                        <a:lnSpc>
                          <a:spcPts val="1785"/>
                        </a:lnSpc>
                      </a:pPr>
                      <a:r>
                        <a:rPr sz="1600" b="1" spc="5" dirty="0">
                          <a:solidFill>
                            <a:srgbClr val="FFFFFF"/>
                          </a:solidFill>
                          <a:latin typeface="Microsoft YaHei"/>
                          <a:cs typeface="Microsoft YaHei"/>
                        </a:rPr>
                        <a:t>承辦單位</a:t>
                      </a:r>
                      <a:endParaRPr sz="16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r>
              <a:tr h="966215">
                <a:tc rowSpan="2">
                  <a:txBody>
                    <a:bodyPr/>
                    <a:lstStyle/>
                    <a:p>
                      <a:pPr marL="62230">
                        <a:lnSpc>
                          <a:spcPts val="1440"/>
                        </a:lnSpc>
                      </a:pPr>
                      <a:r>
                        <a:rPr sz="1400" b="1" spc="-5" dirty="0">
                          <a:solidFill>
                            <a:srgbClr val="FFFFFF"/>
                          </a:solidFill>
                          <a:latin typeface="Tw Cen MT"/>
                          <a:cs typeface="Tw Cen MT"/>
                        </a:rPr>
                        <a:t>UbD</a:t>
                      </a:r>
                      <a:endParaRPr sz="1400">
                        <a:latin typeface="Tw Cen MT"/>
                        <a:cs typeface="Tw Cen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34925">
                        <a:lnSpc>
                          <a:spcPts val="1450"/>
                        </a:lnSpc>
                      </a:pPr>
                      <a:r>
                        <a:rPr sz="1400" dirty="0">
                          <a:latin typeface="Tw Cen MT"/>
                          <a:cs typeface="Tw Cen MT"/>
                        </a:rPr>
                        <a:t>UbD</a:t>
                      </a:r>
                      <a:r>
                        <a:rPr sz="1400" dirty="0">
                          <a:latin typeface="PMingLiU"/>
                          <a:cs typeface="PMingLiU"/>
                        </a:rPr>
                        <a:t>課程設計工作坊</a:t>
                      </a:r>
                      <a:endParaRPr sz="1400">
                        <a:latin typeface="PMingLiU"/>
                        <a:cs typeface="PMingLiU"/>
                      </a:endParaRPr>
                    </a:p>
                    <a:p>
                      <a:pPr marL="34925">
                        <a:lnSpc>
                          <a:spcPct val="100000"/>
                        </a:lnSpc>
                      </a:pPr>
                      <a:r>
                        <a:rPr sz="1400" dirty="0">
                          <a:latin typeface="Tw Cen MT"/>
                          <a:cs typeface="Tw Cen MT"/>
                        </a:rPr>
                        <a:t>(</a:t>
                      </a:r>
                      <a:r>
                        <a:rPr sz="1400" dirty="0">
                          <a:latin typeface="PMingLiU"/>
                          <a:cs typeface="PMingLiU"/>
                        </a:rPr>
                        <a:t>北區</a:t>
                      </a:r>
                      <a:r>
                        <a:rPr sz="1400" dirty="0">
                          <a:latin typeface="Tw Cen MT"/>
                          <a:cs typeface="Tw Cen MT"/>
                        </a:rPr>
                        <a:t>)</a:t>
                      </a:r>
                      <a:endParaRPr sz="1400">
                        <a:latin typeface="Tw Cen MT"/>
                        <a:cs typeface="Tw Cen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gn="just">
                        <a:lnSpc>
                          <a:spcPts val="1450"/>
                        </a:lnSpc>
                      </a:pPr>
                      <a:r>
                        <a:rPr sz="1400" dirty="0">
                          <a:latin typeface="PMingLiU"/>
                          <a:cs typeface="PMingLiU"/>
                        </a:rPr>
                        <a:t>各校以</a:t>
                      </a:r>
                      <a:r>
                        <a:rPr sz="1400" dirty="0">
                          <a:latin typeface="Tw Cen MT"/>
                          <a:cs typeface="Tw Cen MT"/>
                        </a:rPr>
                        <a:t>3</a:t>
                      </a:r>
                      <a:r>
                        <a:rPr sz="1400" dirty="0">
                          <a:latin typeface="PMingLiU"/>
                          <a:cs typeface="PMingLiU"/>
                        </a:rPr>
                        <a:t>人團隊形</a:t>
                      </a:r>
                    </a:p>
                    <a:p>
                      <a:pPr marL="35560" marR="35560" algn="just">
                        <a:lnSpc>
                          <a:spcPct val="100000"/>
                        </a:lnSpc>
                      </a:pPr>
                      <a:r>
                        <a:rPr sz="1400" spc="-5" dirty="0">
                          <a:latin typeface="PMingLiU"/>
                          <a:cs typeface="PMingLiU"/>
                        </a:rPr>
                        <a:t>式參與</a:t>
                      </a:r>
                      <a:r>
                        <a:rPr sz="1400" dirty="0">
                          <a:latin typeface="Tw Cen MT"/>
                          <a:cs typeface="Tw Cen MT"/>
                        </a:rPr>
                        <a:t>(</a:t>
                      </a:r>
                      <a:r>
                        <a:rPr sz="1400" spc="-5" dirty="0">
                          <a:latin typeface="PMingLiU"/>
                          <a:cs typeface="PMingLiU"/>
                        </a:rPr>
                        <a:t>校長或主任  </a:t>
                      </a:r>
                      <a:r>
                        <a:rPr sz="1400" dirty="0">
                          <a:latin typeface="PMingLiU"/>
                          <a:cs typeface="PMingLiU"/>
                        </a:rPr>
                        <a:t>一位及兩位教師</a:t>
                      </a:r>
                      <a:r>
                        <a:rPr sz="1400" dirty="0">
                          <a:latin typeface="Tw Cen MT"/>
                          <a:cs typeface="Tw Cen MT"/>
                        </a:rPr>
                        <a:t>)</a:t>
                      </a:r>
                      <a:r>
                        <a:rPr sz="1400" dirty="0">
                          <a:latin typeface="PMingLiU"/>
                          <a:cs typeface="PMingLiU"/>
                        </a:rPr>
                        <a:t>，  </a:t>
                      </a:r>
                      <a:r>
                        <a:rPr sz="1400" spc="5" dirty="0">
                          <a:latin typeface="PMingLiU"/>
                          <a:cs typeface="PMingLiU"/>
                        </a:rPr>
                        <a:t>每場約</a:t>
                      </a:r>
                      <a:r>
                        <a:rPr sz="1400" spc="5" dirty="0">
                          <a:latin typeface="Tw Cen MT"/>
                          <a:cs typeface="Tw Cen MT"/>
                        </a:rPr>
                        <a:t>60-80</a:t>
                      </a:r>
                      <a:r>
                        <a:rPr sz="1400" spc="5" dirty="0">
                          <a:latin typeface="PMingLiU"/>
                          <a:cs typeface="PMingLiU"/>
                        </a:rPr>
                        <a:t>人</a:t>
                      </a:r>
                      <a:endParaRPr sz="1400" dirty="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450"/>
                        </a:lnSpc>
                      </a:pPr>
                      <a:r>
                        <a:rPr sz="1400" dirty="0">
                          <a:latin typeface="Tw Cen MT"/>
                          <a:cs typeface="Tw Cen MT"/>
                        </a:rPr>
                        <a:t>105</a:t>
                      </a:r>
                      <a:r>
                        <a:rPr sz="1400" dirty="0">
                          <a:latin typeface="PMingLiU"/>
                          <a:cs typeface="PMingLiU"/>
                        </a:rPr>
                        <a:t>年</a:t>
                      </a:r>
                      <a:r>
                        <a:rPr sz="1400" dirty="0">
                          <a:latin typeface="Tw Cen MT"/>
                          <a:cs typeface="Tw Cen MT"/>
                        </a:rPr>
                        <a:t>10</a:t>
                      </a:r>
                      <a:r>
                        <a:rPr sz="1400" dirty="0">
                          <a:latin typeface="PMingLiU"/>
                          <a:cs typeface="PMingLiU"/>
                        </a:rPr>
                        <a:t>月</a:t>
                      </a:r>
                      <a:r>
                        <a:rPr sz="1400" dirty="0">
                          <a:latin typeface="Tw Cen MT"/>
                          <a:cs typeface="Tw Cen MT"/>
                        </a:rPr>
                        <a:t>-106</a:t>
                      </a:r>
                    </a:p>
                    <a:p>
                      <a:pPr marL="35560">
                        <a:lnSpc>
                          <a:spcPct val="100000"/>
                        </a:lnSpc>
                      </a:pPr>
                      <a:r>
                        <a:rPr sz="1400" dirty="0">
                          <a:latin typeface="PMingLiU"/>
                          <a:cs typeface="PMingLiU"/>
                        </a:rPr>
                        <a:t>年</a:t>
                      </a:r>
                      <a:r>
                        <a:rPr sz="1400" dirty="0">
                          <a:latin typeface="Tw Cen MT"/>
                          <a:cs typeface="Tw Cen MT"/>
                        </a:rPr>
                        <a:t>1</a:t>
                      </a:r>
                      <a:r>
                        <a:rPr sz="1400" dirty="0">
                          <a:latin typeface="PMingLiU"/>
                          <a:cs typeface="PMingLiU"/>
                        </a:rPr>
                        <a:t>月每個月各</a:t>
                      </a:r>
                    </a:p>
                    <a:p>
                      <a:pPr marL="35560">
                        <a:lnSpc>
                          <a:spcPct val="100000"/>
                        </a:lnSpc>
                      </a:pPr>
                      <a:r>
                        <a:rPr sz="1400" dirty="0">
                          <a:latin typeface="PMingLiU"/>
                          <a:cs typeface="PMingLiU"/>
                        </a:rPr>
                        <a:t>一場</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5560">
                        <a:lnSpc>
                          <a:spcPts val="1450"/>
                        </a:lnSpc>
                      </a:pPr>
                      <a:r>
                        <a:rPr sz="1400" dirty="0">
                          <a:latin typeface="PMingLiU"/>
                          <a:cs typeface="PMingLiU"/>
                        </a:rPr>
                        <a:t>待定</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36195">
                        <a:lnSpc>
                          <a:spcPts val="1450"/>
                        </a:lnSpc>
                      </a:pPr>
                      <a:r>
                        <a:rPr sz="1400" dirty="0">
                          <a:latin typeface="PMingLiU"/>
                          <a:cs typeface="PMingLiU"/>
                        </a:rPr>
                        <a:t>內壢高中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r>
              <a:tr h="966088">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68D38"/>
                    </a:solidFill>
                  </a:tcPr>
                </a:tc>
                <a:tc>
                  <a:txBody>
                    <a:bodyPr/>
                    <a:lstStyle/>
                    <a:p>
                      <a:pPr marL="34925">
                        <a:lnSpc>
                          <a:spcPts val="1555"/>
                        </a:lnSpc>
                      </a:pPr>
                      <a:r>
                        <a:rPr sz="1400" dirty="0">
                          <a:latin typeface="Tw Cen MT"/>
                          <a:cs typeface="Tw Cen MT"/>
                        </a:rPr>
                        <a:t>UbD</a:t>
                      </a:r>
                      <a:r>
                        <a:rPr sz="1400" dirty="0">
                          <a:latin typeface="PMingLiU"/>
                          <a:cs typeface="PMingLiU"/>
                        </a:rPr>
                        <a:t>課程設計工作坊</a:t>
                      </a:r>
                      <a:endParaRPr sz="1400">
                        <a:latin typeface="PMingLiU"/>
                        <a:cs typeface="PMingLiU"/>
                      </a:endParaRPr>
                    </a:p>
                    <a:p>
                      <a:pPr marL="34925">
                        <a:lnSpc>
                          <a:spcPct val="100000"/>
                        </a:lnSpc>
                      </a:pPr>
                      <a:r>
                        <a:rPr sz="1400" dirty="0">
                          <a:latin typeface="Tw Cen MT"/>
                          <a:cs typeface="Tw Cen MT"/>
                        </a:rPr>
                        <a:t>(</a:t>
                      </a:r>
                      <a:r>
                        <a:rPr sz="1400" dirty="0">
                          <a:latin typeface="PMingLiU"/>
                          <a:cs typeface="PMingLiU"/>
                        </a:rPr>
                        <a:t>南區</a:t>
                      </a:r>
                      <a:r>
                        <a:rPr sz="1400" dirty="0">
                          <a:latin typeface="Tw Cen MT"/>
                          <a:cs typeface="Tw Cen MT"/>
                        </a:rPr>
                        <a:t>)</a:t>
                      </a:r>
                      <a:endParaRPr sz="1400">
                        <a:latin typeface="Tw Cen MT"/>
                        <a:cs typeface="Tw Cen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5560" algn="just">
                        <a:lnSpc>
                          <a:spcPts val="1555"/>
                        </a:lnSpc>
                      </a:pPr>
                      <a:r>
                        <a:rPr sz="1400" dirty="0">
                          <a:latin typeface="PMingLiU"/>
                          <a:cs typeface="PMingLiU"/>
                        </a:rPr>
                        <a:t>各校以</a:t>
                      </a:r>
                      <a:r>
                        <a:rPr sz="1400" dirty="0">
                          <a:latin typeface="Tw Cen MT"/>
                          <a:cs typeface="Tw Cen MT"/>
                        </a:rPr>
                        <a:t>3</a:t>
                      </a:r>
                      <a:r>
                        <a:rPr sz="1400" dirty="0">
                          <a:latin typeface="PMingLiU"/>
                          <a:cs typeface="PMingLiU"/>
                        </a:rPr>
                        <a:t>人團隊形</a:t>
                      </a:r>
                      <a:endParaRPr sz="1400">
                        <a:latin typeface="PMingLiU"/>
                        <a:cs typeface="PMingLiU"/>
                      </a:endParaRPr>
                    </a:p>
                    <a:p>
                      <a:pPr marL="35560" marR="35560" algn="just">
                        <a:lnSpc>
                          <a:spcPct val="100000"/>
                        </a:lnSpc>
                      </a:pPr>
                      <a:r>
                        <a:rPr sz="1400" dirty="0">
                          <a:latin typeface="PMingLiU"/>
                          <a:cs typeface="PMingLiU"/>
                        </a:rPr>
                        <a:t>式參與</a:t>
                      </a:r>
                      <a:r>
                        <a:rPr sz="1400" dirty="0">
                          <a:latin typeface="Tw Cen MT"/>
                          <a:cs typeface="Tw Cen MT"/>
                        </a:rPr>
                        <a:t>(</a:t>
                      </a:r>
                      <a:r>
                        <a:rPr sz="1400" dirty="0">
                          <a:latin typeface="PMingLiU"/>
                          <a:cs typeface="PMingLiU"/>
                        </a:rPr>
                        <a:t>校長或主任  一位及兩位教師</a:t>
                      </a:r>
                      <a:r>
                        <a:rPr sz="1400" dirty="0">
                          <a:latin typeface="Tw Cen MT"/>
                          <a:cs typeface="Tw Cen MT"/>
                        </a:rPr>
                        <a:t>)</a:t>
                      </a:r>
                      <a:r>
                        <a:rPr sz="1400" dirty="0">
                          <a:latin typeface="PMingLiU"/>
                          <a:cs typeface="PMingLiU"/>
                        </a:rPr>
                        <a:t>，  </a:t>
                      </a:r>
                      <a:r>
                        <a:rPr sz="1400" spc="5" dirty="0">
                          <a:latin typeface="PMingLiU"/>
                          <a:cs typeface="PMingLiU"/>
                        </a:rPr>
                        <a:t>每場約</a:t>
                      </a:r>
                      <a:r>
                        <a:rPr sz="1400" spc="5" dirty="0">
                          <a:latin typeface="Tw Cen MT"/>
                          <a:cs typeface="Tw Cen MT"/>
                        </a:rPr>
                        <a:t>60-80</a:t>
                      </a:r>
                      <a:r>
                        <a:rPr sz="1400" spc="5" dirty="0">
                          <a:latin typeface="PMingLiU"/>
                          <a:cs typeface="PMingLiU"/>
                        </a:rPr>
                        <a:t>人</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5560">
                        <a:lnSpc>
                          <a:spcPts val="1555"/>
                        </a:lnSpc>
                      </a:pPr>
                      <a:r>
                        <a:rPr sz="1400" dirty="0">
                          <a:latin typeface="Tw Cen MT"/>
                          <a:cs typeface="Tw Cen MT"/>
                        </a:rPr>
                        <a:t>105</a:t>
                      </a:r>
                      <a:r>
                        <a:rPr sz="1400" dirty="0">
                          <a:latin typeface="PMingLiU"/>
                          <a:cs typeface="PMingLiU"/>
                        </a:rPr>
                        <a:t>年</a:t>
                      </a:r>
                      <a:r>
                        <a:rPr sz="1400" dirty="0">
                          <a:latin typeface="Tw Cen MT"/>
                          <a:cs typeface="Tw Cen MT"/>
                        </a:rPr>
                        <a:t>10</a:t>
                      </a:r>
                      <a:r>
                        <a:rPr sz="1400" dirty="0">
                          <a:latin typeface="PMingLiU"/>
                          <a:cs typeface="PMingLiU"/>
                        </a:rPr>
                        <a:t>月</a:t>
                      </a:r>
                      <a:r>
                        <a:rPr sz="1400" dirty="0">
                          <a:latin typeface="Tw Cen MT"/>
                          <a:cs typeface="Tw Cen MT"/>
                        </a:rPr>
                        <a:t>-106</a:t>
                      </a:r>
                      <a:endParaRPr sz="1400">
                        <a:latin typeface="Tw Cen MT"/>
                        <a:cs typeface="Tw Cen MT"/>
                      </a:endParaRPr>
                    </a:p>
                    <a:p>
                      <a:pPr marL="35560" marR="116839">
                        <a:lnSpc>
                          <a:spcPct val="100000"/>
                        </a:lnSpc>
                      </a:pPr>
                      <a:r>
                        <a:rPr sz="1400" dirty="0">
                          <a:latin typeface="PMingLiU"/>
                          <a:cs typeface="PMingLiU"/>
                        </a:rPr>
                        <a:t>年</a:t>
                      </a:r>
                      <a:r>
                        <a:rPr sz="1400" spc="5" dirty="0">
                          <a:latin typeface="Tw Cen MT"/>
                          <a:cs typeface="Tw Cen MT"/>
                        </a:rPr>
                        <a:t>1</a:t>
                      </a:r>
                      <a:r>
                        <a:rPr sz="1400" dirty="0">
                          <a:latin typeface="PMingLiU"/>
                          <a:cs typeface="PMingLiU"/>
                        </a:rPr>
                        <a:t>月每個月各  一場</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5560">
                        <a:lnSpc>
                          <a:spcPts val="1555"/>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36195">
                        <a:lnSpc>
                          <a:spcPts val="1555"/>
                        </a:lnSpc>
                      </a:pPr>
                      <a:r>
                        <a:rPr sz="1400" dirty="0">
                          <a:latin typeface="PMingLiU"/>
                          <a:cs typeface="PMingLiU"/>
                        </a:rPr>
                        <a:t>屏東女中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r>
              <a:tr h="1081278">
                <a:tc>
                  <a:txBody>
                    <a:bodyPr/>
                    <a:lstStyle/>
                    <a:p>
                      <a:pPr marL="62230">
                        <a:lnSpc>
                          <a:spcPts val="1570"/>
                        </a:lnSpc>
                      </a:pPr>
                      <a:r>
                        <a:rPr sz="1400" b="1" spc="10" dirty="0">
                          <a:solidFill>
                            <a:srgbClr val="FFFFFF"/>
                          </a:solidFill>
                          <a:latin typeface="Microsoft YaHei"/>
                          <a:cs typeface="Microsoft YaHei"/>
                        </a:rPr>
                        <a:t>大師</a:t>
                      </a:r>
                      <a:endParaRPr sz="1400">
                        <a:latin typeface="Microsoft YaHei"/>
                        <a:cs typeface="Microsoft YaHei"/>
                      </a:endParaRPr>
                    </a:p>
                    <a:p>
                      <a:pPr marL="62230">
                        <a:lnSpc>
                          <a:spcPts val="1670"/>
                        </a:lnSpc>
                      </a:pPr>
                      <a:r>
                        <a:rPr sz="1400" b="1" spc="10" dirty="0">
                          <a:solidFill>
                            <a:srgbClr val="FFFFFF"/>
                          </a:solidFill>
                          <a:latin typeface="Microsoft YaHei"/>
                          <a:cs typeface="Microsoft YaHei"/>
                        </a:rPr>
                        <a:t>講堂</a:t>
                      </a:r>
                      <a:endParaRPr sz="14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62230">
                        <a:lnSpc>
                          <a:spcPts val="1565"/>
                        </a:lnSpc>
                      </a:pPr>
                      <a:r>
                        <a:rPr sz="1400" dirty="0">
                          <a:latin typeface="PMingLiU"/>
                          <a:cs typeface="PMingLiU"/>
                        </a:rPr>
                        <a:t>素養導向之課程教學</a:t>
                      </a:r>
                      <a:endParaRPr sz="1400">
                        <a:latin typeface="PMingLiU"/>
                        <a:cs typeface="PMingLiU"/>
                      </a:endParaRPr>
                    </a:p>
                    <a:p>
                      <a:pPr marL="62230">
                        <a:lnSpc>
                          <a:spcPts val="1664"/>
                        </a:lnSpc>
                      </a:pPr>
                      <a:r>
                        <a:rPr sz="1400" dirty="0">
                          <a:latin typeface="Tw Cen MT"/>
                          <a:cs typeface="Tw Cen MT"/>
                        </a:rPr>
                        <a:t>(UbD)</a:t>
                      </a:r>
                      <a:endParaRPr sz="1400">
                        <a:latin typeface="Tw Cen MT"/>
                        <a:cs typeface="Tw Cen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62230">
                        <a:lnSpc>
                          <a:spcPts val="1580"/>
                        </a:lnSpc>
                      </a:pPr>
                      <a:r>
                        <a:rPr sz="1400" dirty="0">
                          <a:latin typeface="PMingLiU"/>
                          <a:cs typeface="PMingLiU"/>
                        </a:rPr>
                        <a:t>各校校長、主任及</a:t>
                      </a:r>
                      <a:endParaRPr sz="1400">
                        <a:latin typeface="PMingLiU"/>
                        <a:cs typeface="PMingLiU"/>
                      </a:endParaRPr>
                    </a:p>
                    <a:p>
                      <a:pPr marL="62230">
                        <a:lnSpc>
                          <a:spcPts val="1670"/>
                        </a:lnSpc>
                      </a:pPr>
                      <a:r>
                        <a:rPr sz="1400" dirty="0">
                          <a:latin typeface="PMingLiU"/>
                          <a:cs typeface="PMingLiU"/>
                        </a:rPr>
                        <a:t>教師皆可參與，</a:t>
                      </a:r>
                      <a:endParaRPr sz="1400">
                        <a:latin typeface="PMingLiU"/>
                        <a:cs typeface="PMingLiU"/>
                      </a:endParaRPr>
                    </a:p>
                    <a:p>
                      <a:pPr marL="62230">
                        <a:lnSpc>
                          <a:spcPts val="1670"/>
                        </a:lnSpc>
                      </a:pPr>
                      <a:r>
                        <a:rPr sz="1400" spc="5" dirty="0">
                          <a:latin typeface="Tw Cen MT"/>
                          <a:cs typeface="Tw Cen MT"/>
                        </a:rPr>
                        <a:t>300</a:t>
                      </a:r>
                      <a:r>
                        <a:rPr sz="1400" spc="5" dirty="0">
                          <a:latin typeface="PMingLiU"/>
                          <a:cs typeface="PMingLiU"/>
                        </a:rPr>
                        <a:t>人</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62230">
                        <a:lnSpc>
                          <a:spcPts val="1555"/>
                        </a:lnSpc>
                      </a:pPr>
                      <a:r>
                        <a:rPr sz="1400" dirty="0">
                          <a:latin typeface="Tw Cen MT"/>
                          <a:cs typeface="Tw Cen MT"/>
                        </a:rPr>
                        <a:t>9</a:t>
                      </a:r>
                      <a:r>
                        <a:rPr sz="1400" dirty="0">
                          <a:latin typeface="PMingLiU"/>
                          <a:cs typeface="PMingLiU"/>
                        </a:rPr>
                        <a:t>月下旬</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62865">
                        <a:lnSpc>
                          <a:spcPts val="1555"/>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62865">
                        <a:lnSpc>
                          <a:spcPts val="1555"/>
                        </a:lnSpc>
                      </a:pPr>
                      <a:r>
                        <a:rPr sz="1400" dirty="0">
                          <a:latin typeface="PMingLiU"/>
                          <a:cs typeface="PMingLiU"/>
                        </a:rPr>
                        <a:t>溪湖高中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r>
              <a:tr h="720725">
                <a:tc>
                  <a:txBody>
                    <a:bodyPr/>
                    <a:lstStyle/>
                    <a:p>
                      <a:pPr marL="62230">
                        <a:lnSpc>
                          <a:spcPts val="1545"/>
                        </a:lnSpc>
                      </a:pPr>
                      <a:r>
                        <a:rPr sz="1400" b="1" spc="-10" dirty="0">
                          <a:solidFill>
                            <a:srgbClr val="FFFFFF"/>
                          </a:solidFill>
                          <a:latin typeface="Tw Cen MT"/>
                          <a:cs typeface="Tw Cen MT"/>
                        </a:rPr>
                        <a:t>PLC</a:t>
                      </a:r>
                      <a:endParaRPr sz="1400">
                        <a:latin typeface="Tw Cen MT"/>
                        <a:cs typeface="Tw Cen M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62230">
                        <a:lnSpc>
                          <a:spcPts val="1570"/>
                        </a:lnSpc>
                      </a:pPr>
                      <a:r>
                        <a:rPr sz="1400" dirty="0">
                          <a:latin typeface="PMingLiU"/>
                          <a:cs typeface="PMingLiU"/>
                        </a:rPr>
                        <a:t>初階教師專業學習社群工</a:t>
                      </a:r>
                      <a:endParaRPr sz="1400">
                        <a:latin typeface="PMingLiU"/>
                        <a:cs typeface="PMingLiU"/>
                      </a:endParaRPr>
                    </a:p>
                    <a:p>
                      <a:pPr marL="62230">
                        <a:lnSpc>
                          <a:spcPts val="1670"/>
                        </a:lnSpc>
                      </a:pPr>
                      <a:r>
                        <a:rPr sz="1400" dirty="0">
                          <a:latin typeface="PMingLiU"/>
                          <a:cs typeface="PMingLiU"/>
                        </a:rPr>
                        <a:t>作坊</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62230">
                        <a:lnSpc>
                          <a:spcPts val="1560"/>
                        </a:lnSpc>
                      </a:pPr>
                      <a:r>
                        <a:rPr sz="1400" dirty="0">
                          <a:latin typeface="PMingLiU"/>
                          <a:cs typeface="PMingLiU"/>
                        </a:rPr>
                        <a:t>各校科召</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62230">
                        <a:lnSpc>
                          <a:spcPts val="1560"/>
                        </a:lnSpc>
                      </a:pPr>
                      <a:r>
                        <a:rPr sz="1400" spc="5" dirty="0">
                          <a:latin typeface="Tw Cen MT"/>
                          <a:cs typeface="Tw Cen MT"/>
                        </a:rPr>
                        <a:t>12</a:t>
                      </a:r>
                      <a:r>
                        <a:rPr sz="1400" spc="5" dirty="0">
                          <a:latin typeface="PMingLiU"/>
                          <a:cs typeface="PMingLiU"/>
                        </a:rPr>
                        <a:t>月</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62865">
                        <a:lnSpc>
                          <a:spcPts val="1560"/>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c>
                  <a:txBody>
                    <a:bodyPr/>
                    <a:lstStyle/>
                    <a:p>
                      <a:pPr marL="62865">
                        <a:lnSpc>
                          <a:spcPts val="1560"/>
                        </a:lnSpc>
                      </a:pPr>
                      <a:r>
                        <a:rPr sz="1400" dirty="0">
                          <a:latin typeface="PMingLiU"/>
                          <a:cs typeface="PMingLiU"/>
                        </a:rPr>
                        <a:t>彰化女中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EDE8"/>
                    </a:solidFill>
                  </a:tcPr>
                </a:tc>
              </a:tr>
              <a:tr h="1081265">
                <a:tc>
                  <a:txBody>
                    <a:bodyPr/>
                    <a:lstStyle/>
                    <a:p>
                      <a:pPr marL="62230">
                        <a:lnSpc>
                          <a:spcPts val="1570"/>
                        </a:lnSpc>
                      </a:pPr>
                      <a:r>
                        <a:rPr sz="1400" b="1" spc="10" dirty="0">
                          <a:solidFill>
                            <a:srgbClr val="FFFFFF"/>
                          </a:solidFill>
                          <a:latin typeface="Microsoft YaHei"/>
                          <a:cs typeface="Microsoft YaHei"/>
                        </a:rPr>
                        <a:t>計畫</a:t>
                      </a:r>
                      <a:endParaRPr sz="1400">
                        <a:latin typeface="Microsoft YaHei"/>
                        <a:cs typeface="Microsoft YaHei"/>
                      </a:endParaRPr>
                    </a:p>
                    <a:p>
                      <a:pPr marL="62230">
                        <a:lnSpc>
                          <a:spcPts val="1670"/>
                        </a:lnSpc>
                      </a:pPr>
                      <a:r>
                        <a:rPr sz="1400" b="1" spc="10" dirty="0">
                          <a:solidFill>
                            <a:srgbClr val="FFFFFF"/>
                          </a:solidFill>
                          <a:latin typeface="Microsoft YaHei"/>
                          <a:cs typeface="Microsoft YaHei"/>
                        </a:rPr>
                        <a:t>撰寫</a:t>
                      </a:r>
                      <a:endParaRPr sz="1400">
                        <a:latin typeface="Microsoft YaHei"/>
                        <a:cs typeface="Microsoft YaHe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8D38"/>
                    </a:solidFill>
                  </a:tcPr>
                </a:tc>
                <a:tc>
                  <a:txBody>
                    <a:bodyPr/>
                    <a:lstStyle/>
                    <a:p>
                      <a:pPr marL="62230">
                        <a:lnSpc>
                          <a:spcPts val="1560"/>
                        </a:lnSpc>
                      </a:pPr>
                      <a:r>
                        <a:rPr sz="1400" dirty="0">
                          <a:latin typeface="PMingLiU"/>
                          <a:cs typeface="PMingLiU"/>
                        </a:rPr>
                        <a:t>策略卡及對話卡</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62230">
                        <a:lnSpc>
                          <a:spcPts val="1560"/>
                        </a:lnSpc>
                      </a:pPr>
                      <a:r>
                        <a:rPr sz="1400" dirty="0">
                          <a:latin typeface="PMingLiU"/>
                          <a:cs typeface="PMingLiU"/>
                        </a:rPr>
                        <a:t>各校主任</a:t>
                      </a:r>
                      <a:r>
                        <a:rPr sz="1400" dirty="0">
                          <a:latin typeface="Tw Cen MT"/>
                          <a:cs typeface="Tw Cen MT"/>
                        </a:rPr>
                        <a:t>,</a:t>
                      </a:r>
                      <a:r>
                        <a:rPr sz="1400" dirty="0">
                          <a:latin typeface="PMingLiU"/>
                          <a:cs typeface="PMingLiU"/>
                        </a:rPr>
                        <a:t>承辦組</a:t>
                      </a:r>
                      <a:endParaRPr sz="1400">
                        <a:latin typeface="PMingLiU"/>
                        <a:cs typeface="PMingLiU"/>
                      </a:endParaRPr>
                    </a:p>
                    <a:p>
                      <a:pPr marL="62230" marR="57150">
                        <a:lnSpc>
                          <a:spcPts val="1660"/>
                        </a:lnSpc>
                        <a:spcBef>
                          <a:spcPts val="95"/>
                        </a:spcBef>
                      </a:pPr>
                      <a:r>
                        <a:rPr sz="1400" dirty="0">
                          <a:latin typeface="PMingLiU"/>
                          <a:cs typeface="PMingLiU"/>
                        </a:rPr>
                        <a:t>長及子計畫召集人  等</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62230">
                        <a:lnSpc>
                          <a:spcPts val="1560"/>
                        </a:lnSpc>
                      </a:pPr>
                      <a:r>
                        <a:rPr sz="1400" spc="5" dirty="0">
                          <a:latin typeface="Tw Cen MT"/>
                          <a:cs typeface="Tw Cen MT"/>
                        </a:rPr>
                        <a:t>2017</a:t>
                      </a:r>
                      <a:r>
                        <a:rPr sz="1400" spc="5" dirty="0">
                          <a:latin typeface="PMingLiU"/>
                          <a:cs typeface="PMingLiU"/>
                        </a:rPr>
                        <a:t>年</a:t>
                      </a:r>
                      <a:r>
                        <a:rPr sz="1400" spc="5" dirty="0">
                          <a:latin typeface="Tw Cen MT"/>
                          <a:cs typeface="Tw Cen MT"/>
                        </a:rPr>
                        <a:t>1</a:t>
                      </a:r>
                      <a:r>
                        <a:rPr sz="1400" spc="5" dirty="0">
                          <a:latin typeface="PMingLiU"/>
                          <a:cs typeface="PMingLiU"/>
                        </a:rPr>
                        <a:t>月</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62865">
                        <a:lnSpc>
                          <a:spcPts val="1560"/>
                        </a:lnSpc>
                      </a:pPr>
                      <a:r>
                        <a:rPr sz="1400" dirty="0">
                          <a:latin typeface="PMingLiU"/>
                          <a:cs typeface="PMingLiU"/>
                        </a:rPr>
                        <a:t>待定</a:t>
                      </a:r>
                      <a:endParaRPr sz="1400">
                        <a:latin typeface="PMingLiU"/>
                        <a:cs typeface="PMingLiU"/>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c>
                  <a:txBody>
                    <a:bodyPr/>
                    <a:lstStyle/>
                    <a:p>
                      <a:pPr marL="62865">
                        <a:lnSpc>
                          <a:spcPts val="1560"/>
                        </a:lnSpc>
                      </a:pPr>
                      <a:r>
                        <a:rPr sz="1400" dirty="0">
                          <a:latin typeface="PMingLiU"/>
                          <a:cs typeface="PMingLiU"/>
                        </a:rPr>
                        <a:t>溪湖高中</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DBCE"/>
                    </a:solidFill>
                  </a:tcPr>
                </a:tc>
              </a:tr>
            </a:tbl>
          </a:graphicData>
        </a:graphic>
      </p:graphicFrame>
      <p:sp>
        <p:nvSpPr>
          <p:cNvPr id="6" name="投影片編號版面配置區 5"/>
          <p:cNvSpPr>
            <a:spLocks noGrp="1"/>
          </p:cNvSpPr>
          <p:nvPr>
            <p:ph type="sldNum" sz="quarter" idx="12"/>
          </p:nvPr>
        </p:nvSpPr>
        <p:spPr/>
        <p:txBody>
          <a:bodyPr/>
          <a:lstStyle/>
          <a:p>
            <a:fld id="{B7D4DB41-1B23-4351-A976-04981B1A1839}" type="slidenum">
              <a:rPr lang="zh-TW" altLang="en-US" smtClean="0"/>
              <a:t>85</a:t>
            </a:fld>
            <a:endParaRPr lang="zh-TW" altLang="en-US"/>
          </a:p>
        </p:txBody>
      </p:sp>
    </p:spTree>
    <p:extLst>
      <p:ext uri="{BB962C8B-B14F-4D97-AF65-F5344CB8AC3E}">
        <p14:creationId xmlns:p14="http://schemas.microsoft.com/office/powerpoint/2010/main" val="23459664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576" y="1240806"/>
            <a:ext cx="7776864" cy="615553"/>
          </a:xfrm>
          <a:prstGeom prst="rect">
            <a:avLst/>
          </a:prstGeom>
        </p:spPr>
        <p:txBody>
          <a:bodyPr vert="horz" wrap="square" lIns="0" tIns="0" rIns="0" bIns="0" rtlCol="0">
            <a:spAutoFit/>
          </a:bodyPr>
          <a:lstStyle/>
          <a:p>
            <a:pPr marL="584200" indent="-571500">
              <a:lnSpc>
                <a:spcPct val="100000"/>
              </a:lnSpc>
              <a:buFont typeface="Wingdings" panose="05000000000000000000" pitchFamily="2" charset="2"/>
              <a:buChar char="Ø"/>
            </a:pPr>
            <a:r>
              <a:rPr b="1" dirty="0">
                <a:solidFill>
                  <a:srgbClr val="006600"/>
                </a:solidFill>
                <a:latin typeface="標楷體" panose="03000509000000000000" pitchFamily="65" charset="-120"/>
                <a:ea typeface="標楷體" panose="03000509000000000000" pitchFamily="65" charset="-120"/>
                <a:cs typeface="Microsoft YaHei"/>
              </a:rPr>
              <a:t>專家諮詢</a:t>
            </a:r>
            <a:r>
              <a:rPr b="1" dirty="0">
                <a:solidFill>
                  <a:srgbClr val="006600"/>
                </a:solidFill>
                <a:latin typeface="標楷體" panose="03000509000000000000" pitchFamily="65" charset="-120"/>
                <a:ea typeface="標楷體" panose="03000509000000000000" pitchFamily="65" charset="-120"/>
                <a:cs typeface="Tw Cen MT"/>
              </a:rPr>
              <a:t>/</a:t>
            </a:r>
            <a:r>
              <a:rPr b="1" dirty="0">
                <a:solidFill>
                  <a:srgbClr val="006600"/>
                </a:solidFill>
                <a:latin typeface="標楷體" panose="03000509000000000000" pitchFamily="65" charset="-120"/>
                <a:ea typeface="標楷體" panose="03000509000000000000" pitchFamily="65" charset="-120"/>
                <a:cs typeface="Microsoft YaHei"/>
              </a:rPr>
              <a:t>訪視輔導機制介紹</a:t>
            </a:r>
          </a:p>
        </p:txBody>
      </p:sp>
      <p:sp>
        <p:nvSpPr>
          <p:cNvPr id="3" name="object 3"/>
          <p:cNvSpPr txBox="1"/>
          <p:nvPr/>
        </p:nvSpPr>
        <p:spPr>
          <a:xfrm>
            <a:off x="971600" y="2290190"/>
            <a:ext cx="7272808" cy="1738938"/>
          </a:xfrm>
          <a:prstGeom prst="rect">
            <a:avLst/>
          </a:prstGeom>
        </p:spPr>
        <p:txBody>
          <a:bodyPr vert="horz" wrap="square" lIns="0" tIns="0" rIns="0" bIns="0" rtlCol="0">
            <a:spAutoFit/>
          </a:bodyPr>
          <a:lstStyle/>
          <a:p>
            <a:pPr algn="ctr"/>
            <a:r>
              <a:rPr sz="2800" spc="5" dirty="0">
                <a:solidFill>
                  <a:srgbClr val="FF0000"/>
                </a:solidFill>
                <a:latin typeface="標楷體" panose="03000509000000000000" pitchFamily="65" charset="-120"/>
                <a:ea typeface="標楷體" panose="03000509000000000000" pitchFamily="65" charset="-120"/>
                <a:cs typeface="PMingLiU"/>
              </a:rPr>
              <a:t>上</a:t>
            </a:r>
            <a:r>
              <a:rPr sz="2800" i="1" spc="5" dirty="0">
                <a:solidFill>
                  <a:srgbClr val="FF0000"/>
                </a:solidFill>
                <a:latin typeface="標楷體" panose="03000509000000000000" pitchFamily="65" charset="-120"/>
                <a:ea typeface="標楷體" panose="03000509000000000000" pitchFamily="65" charset="-120"/>
                <a:cs typeface="Arial Narrow"/>
              </a:rPr>
              <a:t>/</a:t>
            </a:r>
            <a:r>
              <a:rPr sz="2800" spc="5" dirty="0">
                <a:solidFill>
                  <a:srgbClr val="FF0000"/>
                </a:solidFill>
                <a:latin typeface="標楷體" panose="03000509000000000000" pitchFamily="65" charset="-120"/>
                <a:ea typeface="標楷體" panose="03000509000000000000" pitchFamily="65" charset="-120"/>
                <a:cs typeface="PMingLiU"/>
              </a:rPr>
              <a:t>下學期辦理流程與相關表單下載</a:t>
            </a:r>
            <a:endParaRPr sz="2800" dirty="0">
              <a:solidFill>
                <a:prstClr val="black"/>
              </a:solidFill>
              <a:latin typeface="標楷體" panose="03000509000000000000" pitchFamily="65" charset="-120"/>
              <a:ea typeface="標楷體" panose="03000509000000000000" pitchFamily="65" charset="-120"/>
              <a:cs typeface="PMingLiU"/>
            </a:endParaRPr>
          </a:p>
          <a:p>
            <a:pPr algn="ctr">
              <a:lnSpc>
                <a:spcPts val="3710"/>
              </a:lnSpc>
            </a:pPr>
            <a:r>
              <a:rPr sz="2800" dirty="0" err="1" smtClean="0">
                <a:solidFill>
                  <a:srgbClr val="FF0000"/>
                </a:solidFill>
                <a:latin typeface="標楷體" panose="03000509000000000000" pitchFamily="65" charset="-120"/>
                <a:ea typeface="標楷體" panose="03000509000000000000" pitchFamily="65" charset="-120"/>
                <a:cs typeface="PMingLiU"/>
              </a:rPr>
              <a:t>高中優質化網站</a:t>
            </a:r>
            <a:r>
              <a:rPr sz="2800" dirty="0" smtClean="0">
                <a:solidFill>
                  <a:srgbClr val="FF0000"/>
                </a:solidFill>
                <a:latin typeface="標楷體" panose="03000509000000000000" pitchFamily="65" charset="-120"/>
                <a:ea typeface="標楷體" panose="03000509000000000000" pitchFamily="65" charset="-120"/>
                <a:cs typeface="PMingLiU"/>
              </a:rPr>
              <a:t>：</a:t>
            </a:r>
            <a:endParaRPr lang="en-US" sz="2800" dirty="0" smtClean="0">
              <a:solidFill>
                <a:srgbClr val="FF0000"/>
              </a:solidFill>
              <a:latin typeface="標楷體" panose="03000509000000000000" pitchFamily="65" charset="-120"/>
              <a:ea typeface="標楷體" panose="03000509000000000000" pitchFamily="65" charset="-120"/>
              <a:cs typeface="PMingLiU"/>
            </a:endParaRPr>
          </a:p>
          <a:p>
            <a:pPr algn="ctr">
              <a:lnSpc>
                <a:spcPts val="3710"/>
              </a:lnSpc>
            </a:pPr>
            <a:endParaRPr sz="2800" dirty="0">
              <a:solidFill>
                <a:prstClr val="black"/>
              </a:solidFill>
              <a:latin typeface="標楷體" panose="03000509000000000000" pitchFamily="65" charset="-120"/>
              <a:ea typeface="標楷體" panose="03000509000000000000" pitchFamily="65" charset="-120"/>
              <a:cs typeface="PMingLiU"/>
            </a:endParaRPr>
          </a:p>
          <a:p>
            <a:pPr algn="ctr">
              <a:lnSpc>
                <a:spcPts val="2750"/>
              </a:lnSpc>
            </a:pPr>
            <a:r>
              <a:rPr sz="2800" u="heavy" spc="-15" dirty="0">
                <a:solidFill>
                  <a:srgbClr val="2AA1DA"/>
                </a:solidFill>
                <a:latin typeface="標楷體" panose="03000509000000000000" pitchFamily="65" charset="-120"/>
                <a:ea typeface="標楷體" panose="03000509000000000000" pitchFamily="65" charset="-120"/>
                <a:cs typeface="Tw Cen MT"/>
                <a:hlinkClick r:id="rId2"/>
              </a:rPr>
              <a:t>HTTP://SAP.CERE.NTNU.EDU.TW/SAP/INDEX.PHP</a:t>
            </a:r>
            <a:endParaRPr sz="2800" dirty="0">
              <a:solidFill>
                <a:prstClr val="black"/>
              </a:solidFill>
              <a:latin typeface="標楷體" panose="03000509000000000000" pitchFamily="65" charset="-120"/>
              <a:ea typeface="標楷體" panose="03000509000000000000" pitchFamily="65" charset="-120"/>
              <a:cs typeface="Tw Cen MT"/>
            </a:endParaRPr>
          </a:p>
        </p:txBody>
      </p:sp>
      <p:sp>
        <p:nvSpPr>
          <p:cNvPr id="4" name="object 2"/>
          <p:cNvSpPr txBox="1"/>
          <p:nvPr/>
        </p:nvSpPr>
        <p:spPr>
          <a:xfrm>
            <a:off x="827584" y="4442501"/>
            <a:ext cx="7200800" cy="615553"/>
          </a:xfrm>
          <a:prstGeom prst="rect">
            <a:avLst/>
          </a:prstGeom>
        </p:spPr>
        <p:txBody>
          <a:bodyPr vert="horz" wrap="square" lIns="0" tIns="0" rIns="0" bIns="0" rtlCol="0">
            <a:spAutoFit/>
          </a:bodyPr>
          <a:lstStyle/>
          <a:p>
            <a:pPr marL="584200" indent="-571500">
              <a:buFont typeface="Wingdings" panose="05000000000000000000" pitchFamily="2" charset="2"/>
              <a:buChar char="Ø"/>
            </a:pPr>
            <a:r>
              <a:rPr sz="4000" b="1" dirty="0">
                <a:solidFill>
                  <a:srgbClr val="7030A0"/>
                </a:solidFill>
                <a:latin typeface="標楷體" panose="03000509000000000000" pitchFamily="65" charset="-120"/>
                <a:ea typeface="標楷體" panose="03000509000000000000" pitchFamily="65" charset="-120"/>
                <a:cs typeface="PMingLiU"/>
              </a:rPr>
              <a:t>教育部高中優質</a:t>
            </a:r>
            <a:r>
              <a:rPr sz="4000" b="1" spc="5" dirty="0">
                <a:solidFill>
                  <a:srgbClr val="7030A0"/>
                </a:solidFill>
                <a:latin typeface="標楷體" panose="03000509000000000000" pitchFamily="65" charset="-120"/>
                <a:ea typeface="標楷體" panose="03000509000000000000" pitchFamily="65" charset="-120"/>
                <a:cs typeface="PMingLiU"/>
              </a:rPr>
              <a:t>化</a:t>
            </a:r>
            <a:r>
              <a:rPr sz="4000" b="1" dirty="0">
                <a:solidFill>
                  <a:srgbClr val="7030A0"/>
                </a:solidFill>
                <a:latin typeface="標楷體" panose="03000509000000000000" pitchFamily="65" charset="-120"/>
                <a:ea typeface="標楷體" panose="03000509000000000000" pitchFamily="65" charset="-120"/>
                <a:cs typeface="MingLiU-ExtB"/>
              </a:rPr>
              <a:t>SAP</a:t>
            </a:r>
            <a:r>
              <a:rPr sz="4000" b="1" dirty="0">
                <a:solidFill>
                  <a:srgbClr val="7030A0"/>
                </a:solidFill>
                <a:latin typeface="標楷體" panose="03000509000000000000" pitchFamily="65" charset="-120"/>
                <a:ea typeface="標楷體" panose="03000509000000000000" pitchFamily="65" charset="-120"/>
                <a:cs typeface="PMingLiU"/>
              </a:rPr>
              <a:t>網站</a:t>
            </a:r>
            <a:r>
              <a:rPr sz="4000" b="1" dirty="0">
                <a:solidFill>
                  <a:srgbClr val="7030A0"/>
                </a:solidFill>
                <a:latin typeface="標楷體" panose="03000509000000000000" pitchFamily="65" charset="-120"/>
                <a:ea typeface="標楷體" panose="03000509000000000000" pitchFamily="65" charset="-120"/>
                <a:cs typeface="MingLiU-ExtB"/>
              </a:rPr>
              <a:t>:</a:t>
            </a:r>
          </a:p>
        </p:txBody>
      </p:sp>
      <p:sp>
        <p:nvSpPr>
          <p:cNvPr id="5" name="object 3"/>
          <p:cNvSpPr txBox="1"/>
          <p:nvPr/>
        </p:nvSpPr>
        <p:spPr>
          <a:xfrm>
            <a:off x="1475656" y="5259322"/>
            <a:ext cx="6552728" cy="430887"/>
          </a:xfrm>
          <a:prstGeom prst="rect">
            <a:avLst/>
          </a:prstGeom>
        </p:spPr>
        <p:txBody>
          <a:bodyPr vert="horz" wrap="square" lIns="0" tIns="0" rIns="0" bIns="0" rtlCol="0">
            <a:spAutoFit/>
          </a:bodyPr>
          <a:lstStyle/>
          <a:p>
            <a:pPr marL="12700"/>
            <a:r>
              <a:rPr sz="2800" dirty="0" smtClean="0">
                <a:solidFill>
                  <a:srgbClr val="FF0000"/>
                </a:solidFill>
                <a:latin typeface="MingLiU-ExtB"/>
                <a:cs typeface="MingLiU-ExtB"/>
                <a:hlinkClick r:id="rId3"/>
              </a:rPr>
              <a:t>HTTP</a:t>
            </a:r>
            <a:r>
              <a:rPr sz="2800" dirty="0">
                <a:solidFill>
                  <a:srgbClr val="FF0000"/>
                </a:solidFill>
                <a:latin typeface="MingLiU-ExtB"/>
                <a:cs typeface="MingLiU-ExtB"/>
                <a:hlinkClick r:id="rId3"/>
              </a:rPr>
              <a:t>://SAP.CERE.NTNU.EDU.TW/</a:t>
            </a:r>
            <a:endParaRPr sz="2800" dirty="0">
              <a:solidFill>
                <a:prstClr val="black"/>
              </a:solidFill>
              <a:latin typeface="MingLiU-ExtB"/>
              <a:cs typeface="MingLiU-ExtB"/>
            </a:endParaRPr>
          </a:p>
        </p:txBody>
      </p:sp>
      <p:sp>
        <p:nvSpPr>
          <p:cNvPr id="7" name="投影片編號版面配置區 6"/>
          <p:cNvSpPr>
            <a:spLocks noGrp="1"/>
          </p:cNvSpPr>
          <p:nvPr>
            <p:ph type="sldNum" sz="quarter" idx="12"/>
          </p:nvPr>
        </p:nvSpPr>
        <p:spPr/>
        <p:txBody>
          <a:bodyPr/>
          <a:lstStyle/>
          <a:p>
            <a:fld id="{B7D4DB41-1B23-4351-A976-04981B1A1839}" type="slidenum">
              <a:rPr lang="zh-TW" altLang="en-US" smtClean="0"/>
              <a:t>86</a:t>
            </a:fld>
            <a:endParaRPr lang="zh-TW" altLang="en-US"/>
          </a:p>
        </p:txBody>
      </p:sp>
    </p:spTree>
    <p:extLst>
      <p:ext uri="{BB962C8B-B14F-4D97-AF65-F5344CB8AC3E}">
        <p14:creationId xmlns:p14="http://schemas.microsoft.com/office/powerpoint/2010/main" val="29899761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內容版面配置區 2"/>
          <p:cNvSpPr>
            <a:spLocks noGrp="1"/>
          </p:cNvSpPr>
          <p:nvPr>
            <p:ph idx="4294967295"/>
          </p:nvPr>
        </p:nvSpPr>
        <p:spPr>
          <a:xfrm>
            <a:off x="0" y="1989138"/>
            <a:ext cx="8229600" cy="2365375"/>
          </a:xfrm>
        </p:spPr>
        <p:txBody>
          <a:bodyPr/>
          <a:lstStyle/>
          <a:p>
            <a:pPr algn="ctr" eaLnBrk="1" hangingPunct="1">
              <a:buFont typeface="Arial" pitchFamily="34" charset="0"/>
              <a:buNone/>
            </a:pPr>
            <a:r>
              <a:rPr lang="zh-TW" altLang="en-US" sz="6000" b="1" dirty="0" smtClean="0">
                <a:solidFill>
                  <a:schemeClr val="hlink"/>
                </a:solidFill>
                <a:latin typeface="標楷體" pitchFamily="65" charset="-120"/>
                <a:ea typeface="標楷體" pitchFamily="65" charset="-120"/>
              </a:rPr>
              <a:t>感謝聆聽</a:t>
            </a:r>
            <a:endParaRPr lang="en-US" altLang="zh-TW" sz="6000" b="1" dirty="0" smtClean="0">
              <a:solidFill>
                <a:schemeClr val="hlink"/>
              </a:solidFill>
              <a:latin typeface="標楷體" pitchFamily="65" charset="-120"/>
              <a:ea typeface="標楷體" pitchFamily="65" charset="-120"/>
            </a:endParaRPr>
          </a:p>
          <a:p>
            <a:pPr algn="ctr" eaLnBrk="1" hangingPunct="1">
              <a:buFont typeface="Arial" pitchFamily="34" charset="0"/>
              <a:buNone/>
            </a:pPr>
            <a:r>
              <a:rPr lang="zh-TW" altLang="en-US" sz="6000" b="1" dirty="0" smtClean="0">
                <a:solidFill>
                  <a:schemeClr val="hlink"/>
                </a:solidFill>
                <a:latin typeface="標楷體" pitchFamily="65" charset="-120"/>
                <a:ea typeface="標楷體" pitchFamily="65" charset="-120"/>
              </a:rPr>
              <a:t>敬請指教</a:t>
            </a:r>
            <a:endParaRPr lang="en-US" altLang="zh-TW" sz="6000" b="1" dirty="0" smtClean="0">
              <a:solidFill>
                <a:schemeClr val="hlink"/>
              </a:solidFill>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fld id="{B7D4DB41-1B23-4351-A976-04981B1A1839}" type="slidenum">
              <a:rPr lang="zh-TW" altLang="en-US" smtClean="0"/>
              <a:t>87</a:t>
            </a:fld>
            <a:endParaRPr lang="zh-TW" altLang="en-US"/>
          </a:p>
        </p:txBody>
      </p:sp>
    </p:spTree>
    <p:extLst>
      <p:ext uri="{BB962C8B-B14F-4D97-AF65-F5344CB8AC3E}">
        <p14:creationId xmlns:p14="http://schemas.microsoft.com/office/powerpoint/2010/main" val="1777267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tx1"/>
                </a:solidFill>
                <a:latin typeface="標楷體" panose="03000509000000000000" pitchFamily="65" charset="-120"/>
                <a:ea typeface="標楷體" panose="03000509000000000000" pitchFamily="65" charset="-120"/>
              </a:rPr>
              <a:t>精進優質回歸申請原則與流程</a:t>
            </a:r>
          </a:p>
        </p:txBody>
      </p:sp>
      <p:sp>
        <p:nvSpPr>
          <p:cNvPr id="3" name="內容版面配置區 2"/>
          <p:cNvSpPr>
            <a:spLocks noGrp="1"/>
          </p:cNvSpPr>
          <p:nvPr>
            <p:ph sz="quarter" idx="1"/>
          </p:nvPr>
        </p:nvSpPr>
        <p:spPr/>
        <p:txBody>
          <a:bodyPr>
            <a:noAutofit/>
          </a:bodyPr>
          <a:lstStyle/>
          <a:p>
            <a:pPr marL="12700" marR="5080" lvl="0" indent="0">
              <a:lnSpc>
                <a:spcPts val="3460"/>
              </a:lnSpc>
              <a:spcBef>
                <a:spcPts val="0"/>
              </a:spcBef>
              <a:buClrTx/>
              <a:buSzTx/>
              <a:buNone/>
            </a:pPr>
            <a:r>
              <a:rPr lang="zh-TW" altLang="en-US" sz="3200" dirty="0" smtClean="0">
                <a:latin typeface="標楷體" panose="03000509000000000000" pitchFamily="65" charset="-120"/>
                <a:ea typeface="標楷體" panose="03000509000000000000" pitchFamily="65" charset="-120"/>
                <a:cs typeface="Microsoft JhengHei Light"/>
              </a:rPr>
              <a:t>若學校原為第一期程之學校，請參照第二期程新申請之撰寫原則，將過去於</a:t>
            </a:r>
            <a:r>
              <a:rPr lang="zh-TW" altLang="en-US" sz="3200" dirty="0" smtClean="0">
                <a:solidFill>
                  <a:srgbClr val="FF0000"/>
                </a:solidFill>
                <a:latin typeface="標楷體" panose="03000509000000000000" pitchFamily="65" charset="-120"/>
                <a:ea typeface="標楷體" panose="03000509000000000000" pitchFamily="65" charset="-120"/>
                <a:cs typeface="Microsoft JhengHei Light"/>
              </a:rPr>
              <a:t>精進</a:t>
            </a:r>
            <a:r>
              <a:rPr lang="zh-TW" altLang="en-US" sz="3200" spc="-15" dirty="0" smtClean="0">
                <a:solidFill>
                  <a:srgbClr val="FF0000"/>
                </a:solidFill>
                <a:latin typeface="標楷體" panose="03000509000000000000" pitchFamily="65" charset="-120"/>
                <a:ea typeface="標楷體" panose="03000509000000000000" pitchFamily="65" charset="-120"/>
                <a:cs typeface="Microsoft JhengHei Light"/>
              </a:rPr>
              <a:t>優</a:t>
            </a:r>
            <a:r>
              <a:rPr lang="zh-TW" altLang="en-US" sz="3200" dirty="0" smtClean="0">
                <a:solidFill>
                  <a:srgbClr val="FF0000"/>
                </a:solidFill>
                <a:latin typeface="標楷體" panose="03000509000000000000" pitchFamily="65" charset="-120"/>
                <a:ea typeface="標楷體" panose="03000509000000000000" pitchFamily="65" charset="-120"/>
                <a:cs typeface="Microsoft JhengHei Light"/>
              </a:rPr>
              <a:t>質</a:t>
            </a:r>
            <a:r>
              <a:rPr lang="zh-TW" altLang="en-US" sz="3200" dirty="0" smtClean="0">
                <a:latin typeface="標楷體" panose="03000509000000000000" pitchFamily="65" charset="-120"/>
                <a:ea typeface="標楷體" panose="03000509000000000000" pitchFamily="65" charset="-120"/>
                <a:cs typeface="Microsoft JhengHei Light"/>
              </a:rPr>
              <a:t>的</a:t>
            </a:r>
            <a:r>
              <a:rPr lang="zh-TW" altLang="en-US" sz="3200" spc="-15" dirty="0" smtClean="0">
                <a:latin typeface="標楷體" panose="03000509000000000000" pitchFamily="65" charset="-120"/>
                <a:ea typeface="標楷體" panose="03000509000000000000" pitchFamily="65" charset="-120"/>
                <a:cs typeface="Microsoft JhengHei Light"/>
              </a:rPr>
              <a:t>執</a:t>
            </a:r>
            <a:r>
              <a:rPr lang="zh-TW" altLang="en-US" sz="3200" dirty="0" smtClean="0">
                <a:latin typeface="標楷體" panose="03000509000000000000" pitchFamily="65" charset="-120"/>
                <a:ea typeface="標楷體" panose="03000509000000000000" pitchFamily="65" charset="-120"/>
                <a:cs typeface="Microsoft JhengHei Light"/>
              </a:rPr>
              <a:t>行作</a:t>
            </a:r>
            <a:r>
              <a:rPr lang="zh-TW" altLang="en-US" sz="3200" spc="-15" dirty="0" smtClean="0">
                <a:latin typeface="標楷體" panose="03000509000000000000" pitchFamily="65" charset="-120"/>
                <a:ea typeface="標楷體" panose="03000509000000000000" pitchFamily="65" charset="-120"/>
                <a:cs typeface="Microsoft JhengHei Light"/>
              </a:rPr>
              <a:t>綜</a:t>
            </a:r>
            <a:r>
              <a:rPr lang="zh-TW" altLang="en-US" sz="3200" dirty="0" smtClean="0">
                <a:latin typeface="標楷體" panose="03000509000000000000" pitchFamily="65" charset="-120"/>
                <a:ea typeface="標楷體" panose="03000509000000000000" pitchFamily="65" charset="-120"/>
                <a:cs typeface="Microsoft JhengHei Light"/>
              </a:rPr>
              <a:t>整，</a:t>
            </a:r>
            <a:r>
              <a:rPr lang="zh-TW" altLang="en-US" sz="3200" spc="-15" dirty="0" smtClean="0">
                <a:latin typeface="標楷體" panose="03000509000000000000" pitchFamily="65" charset="-120"/>
                <a:ea typeface="標楷體" panose="03000509000000000000" pitchFamily="65" charset="-120"/>
                <a:cs typeface="Microsoft JhengHei Light"/>
              </a:rPr>
              <a:t>一</a:t>
            </a:r>
            <a:r>
              <a:rPr lang="zh-TW" altLang="en-US" sz="3200" dirty="0" smtClean="0">
                <a:latin typeface="標楷體" panose="03000509000000000000" pitchFamily="65" charset="-120"/>
                <a:ea typeface="標楷體" panose="03000509000000000000" pitchFamily="65" charset="-120"/>
                <a:cs typeface="Microsoft JhengHei Light"/>
              </a:rPr>
              <a:t>同撰</a:t>
            </a:r>
            <a:r>
              <a:rPr lang="zh-TW" altLang="en-US" sz="3200" spc="-15" dirty="0" smtClean="0">
                <a:latin typeface="標楷體" panose="03000509000000000000" pitchFamily="65" charset="-120"/>
                <a:ea typeface="標楷體" panose="03000509000000000000" pitchFamily="65" charset="-120"/>
                <a:cs typeface="Microsoft JhengHei Light"/>
              </a:rPr>
              <a:t>寫</a:t>
            </a:r>
            <a:r>
              <a:rPr lang="zh-TW" altLang="en-US" sz="3200" dirty="0" smtClean="0">
                <a:latin typeface="標楷體" panose="03000509000000000000" pitchFamily="65" charset="-120"/>
                <a:ea typeface="標楷體" panose="03000509000000000000" pitchFamily="65" charset="-120"/>
                <a:cs typeface="Microsoft JhengHei Light"/>
              </a:rPr>
              <a:t>入學校</a:t>
            </a:r>
            <a:r>
              <a:rPr lang="zh-TW" altLang="en-US" sz="3200" dirty="0">
                <a:solidFill>
                  <a:srgbClr val="FF0000"/>
                </a:solidFill>
                <a:latin typeface="標楷體" panose="03000509000000000000" pitchFamily="65" charset="-120"/>
                <a:ea typeface="標楷體" panose="03000509000000000000" pitchFamily="65" charset="-120"/>
                <a:cs typeface="Microsoft JhengHei Light"/>
              </a:rPr>
              <a:t>經營構想書</a:t>
            </a:r>
            <a:r>
              <a:rPr lang="en-US" altLang="zh-TW" sz="3200" dirty="0">
                <a:solidFill>
                  <a:srgbClr val="FF0000"/>
                </a:solidFill>
                <a:latin typeface="標楷體" panose="03000509000000000000" pitchFamily="65" charset="-120"/>
                <a:ea typeface="標楷體" panose="03000509000000000000" pitchFamily="65" charset="-120"/>
                <a:cs typeface="Microsoft JhengHei"/>
              </a:rPr>
              <a:t>(5</a:t>
            </a:r>
            <a:r>
              <a:rPr lang="zh-TW" altLang="en-US" sz="3200" dirty="0">
                <a:solidFill>
                  <a:srgbClr val="FF0000"/>
                </a:solidFill>
                <a:latin typeface="標楷體" panose="03000509000000000000" pitchFamily="65" charset="-120"/>
                <a:ea typeface="標楷體" panose="03000509000000000000" pitchFamily="65" charset="-120"/>
                <a:cs typeface="Microsoft JhengHei Light"/>
              </a:rPr>
              <a:t>頁</a:t>
            </a:r>
            <a:r>
              <a:rPr lang="en-US" altLang="zh-TW" sz="3200" dirty="0">
                <a:solidFill>
                  <a:srgbClr val="FF0000"/>
                </a:solidFill>
                <a:latin typeface="標楷體" panose="03000509000000000000" pitchFamily="65" charset="-120"/>
                <a:ea typeface="標楷體" panose="03000509000000000000" pitchFamily="65" charset="-120"/>
                <a:cs typeface="Microsoft JhengHei"/>
              </a:rPr>
              <a:t>)</a:t>
            </a:r>
            <a:r>
              <a:rPr lang="zh-TW" altLang="en-US" sz="3200" dirty="0" smtClean="0">
                <a:latin typeface="標楷體" panose="03000509000000000000" pitchFamily="65" charset="-120"/>
                <a:ea typeface="標楷體" panose="03000509000000000000" pitchFamily="65" charset="-120"/>
                <a:cs typeface="Microsoft JhengHei Light"/>
              </a:rPr>
              <a:t>及</a:t>
            </a:r>
            <a:r>
              <a:rPr lang="zh-TW" altLang="en-US" sz="3200" dirty="0" smtClean="0">
                <a:solidFill>
                  <a:srgbClr val="FF0000"/>
                </a:solidFill>
                <a:latin typeface="標楷體" panose="03000509000000000000" pitchFamily="65" charset="-120"/>
                <a:ea typeface="標楷體" panose="03000509000000000000" pitchFamily="65" charset="-120"/>
                <a:cs typeface="Microsoft JhengHei Light"/>
              </a:rPr>
              <a:t>學校經營計劃書</a:t>
            </a:r>
            <a:r>
              <a:rPr lang="en-US" altLang="zh-TW" sz="3200" dirty="0" smtClean="0">
                <a:solidFill>
                  <a:srgbClr val="FF0000"/>
                </a:solidFill>
                <a:latin typeface="標楷體" panose="03000509000000000000" pitchFamily="65" charset="-120"/>
                <a:ea typeface="標楷體" panose="03000509000000000000" pitchFamily="65" charset="-120"/>
                <a:cs typeface="Microsoft JhengHei"/>
              </a:rPr>
              <a:t>(30</a:t>
            </a:r>
            <a:r>
              <a:rPr lang="zh-TW" altLang="en-US" sz="3200" dirty="0" smtClean="0">
                <a:solidFill>
                  <a:srgbClr val="FF0000"/>
                </a:solidFill>
                <a:latin typeface="標楷體" panose="03000509000000000000" pitchFamily="65" charset="-120"/>
                <a:ea typeface="標楷體" panose="03000509000000000000" pitchFamily="65" charset="-120"/>
                <a:cs typeface="Microsoft JhengHei Light"/>
              </a:rPr>
              <a:t>頁</a:t>
            </a:r>
            <a:r>
              <a:rPr lang="en-US" altLang="zh-TW" sz="3200" dirty="0" smtClean="0">
                <a:solidFill>
                  <a:srgbClr val="FF0000"/>
                </a:solidFill>
                <a:latin typeface="標楷體" panose="03000509000000000000" pitchFamily="65" charset="-120"/>
                <a:ea typeface="標楷體" panose="03000509000000000000" pitchFamily="65" charset="-120"/>
                <a:cs typeface="Microsoft JhengHei"/>
              </a:rPr>
              <a:t>)</a:t>
            </a:r>
            <a:endParaRPr lang="zh-TW" altLang="en-US" sz="3200" dirty="0">
              <a:solidFill>
                <a:srgbClr val="FF0000"/>
              </a:solidFill>
              <a:latin typeface="標楷體" panose="03000509000000000000" pitchFamily="65" charset="-120"/>
              <a:ea typeface="標楷體" panose="03000509000000000000" pitchFamily="65" charset="-120"/>
              <a:cs typeface="Microsoft JhengHei"/>
            </a:endParaRPr>
          </a:p>
        </p:txBody>
      </p:sp>
      <p:sp>
        <p:nvSpPr>
          <p:cNvPr id="5" name="投影片編號版面配置區 4"/>
          <p:cNvSpPr>
            <a:spLocks noGrp="1"/>
          </p:cNvSpPr>
          <p:nvPr>
            <p:ph type="sldNum" sz="quarter" idx="12"/>
          </p:nvPr>
        </p:nvSpPr>
        <p:spPr/>
        <p:txBody>
          <a:bodyPr/>
          <a:lstStyle/>
          <a:p>
            <a:fld id="{B7D4DB41-1B23-4351-A976-04981B1A1839}" type="slidenum">
              <a:rPr lang="zh-TW" altLang="en-US" smtClean="0"/>
              <a:t>9</a:t>
            </a:fld>
            <a:endParaRPr lang="zh-TW" altLang="en-US"/>
          </a:p>
        </p:txBody>
      </p:sp>
    </p:spTree>
    <p:extLst>
      <p:ext uri="{BB962C8B-B14F-4D97-AF65-F5344CB8AC3E}">
        <p14:creationId xmlns:p14="http://schemas.microsoft.com/office/powerpoint/2010/main" val="3221961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1070</TotalTime>
  <Words>6342</Words>
  <Application>Microsoft Office PowerPoint</Application>
  <PresentationFormat>如螢幕大小 (4:3)</PresentationFormat>
  <Paragraphs>1135</Paragraphs>
  <Slides>87</Slides>
  <Notes>15</Notes>
  <HiddenSlides>1</HiddenSlides>
  <MMClips>0</MMClips>
  <ScaleCrop>false</ScaleCrop>
  <HeadingPairs>
    <vt:vector size="4" baseType="variant">
      <vt:variant>
        <vt:lpstr>佈景主題</vt:lpstr>
      </vt:variant>
      <vt:variant>
        <vt:i4>1</vt:i4>
      </vt:variant>
      <vt:variant>
        <vt:lpstr>投影片標題</vt:lpstr>
      </vt:variant>
      <vt:variant>
        <vt:i4>87</vt:i4>
      </vt:variant>
    </vt:vector>
  </HeadingPairs>
  <TitlesOfParts>
    <vt:vector size="88" baseType="lpstr">
      <vt:lpstr>公正</vt:lpstr>
      <vt:lpstr>教育部高中職優質化輔助方案</vt:lpstr>
      <vt:lpstr>方案緣起與沿革</vt:lpstr>
      <vt:lpstr>方案目標1/2</vt:lpstr>
      <vt:lpstr>方案目標2/2</vt:lpstr>
      <vt:lpstr>組織架構</vt:lpstr>
      <vt:lpstr>流程與時程</vt:lpstr>
      <vt:lpstr>執行情形</vt:lpstr>
      <vt:lpstr>輔助學校名單</vt:lpstr>
      <vt:lpstr>精進優質回歸申請原則與流程</vt:lpstr>
      <vt:lpstr>核心理念</vt:lpstr>
      <vt:lpstr>105政策變動(KPI納入審查文件)</vt:lpstr>
      <vt:lpstr>高中優質化105學年度工作重點</vt:lpstr>
      <vt:lpstr>優質化願景與構想書內容的檢核1/3</vt:lpstr>
      <vt:lpstr>優質化願景與構想書內容的檢核2/3</vt:lpstr>
      <vt:lpstr>優質化願景與構想書內容的檢核3/3</vt:lpstr>
      <vt:lpstr>優質化願景與子計畫內容的檢核1/4</vt:lpstr>
      <vt:lpstr>優質化願景與子計畫內容的檢核2/4</vt:lpstr>
      <vt:lpstr>優質化願景與子計畫內容的檢核3/4</vt:lpstr>
      <vt:lpstr>優質化願景與子計畫內容的檢核4/4</vt:lpstr>
      <vt:lpstr>高中優質化與關鍵績效指標KPI1/6</vt:lpstr>
      <vt:lpstr>高中優質化與關鍵績效指標KPI2/6</vt:lpstr>
      <vt:lpstr>高中優質化與關鍵績效指標KPI3/6</vt:lpstr>
      <vt:lpstr>高中優質化與關鍵績效指標KPI4/6</vt:lpstr>
      <vt:lpstr>高中優質化與關鍵績效指標KPI5/6</vt:lpstr>
      <vt:lpstr>高中優質化與關鍵績效指標KPI6/6</vt:lpstr>
      <vt:lpstr>高中優質化與107課綱1/2</vt:lpstr>
      <vt:lpstr>高中優質化與107課綱2/2</vt:lpstr>
      <vt:lpstr>PowerPoint 簡報</vt:lpstr>
      <vt:lpstr>PowerPoint 簡報</vt:lpstr>
      <vt:lpstr>PowerPoint 簡報</vt:lpstr>
      <vt:lpstr>PowerPoint 簡報</vt:lpstr>
      <vt:lpstr>PowerPoint 簡報</vt:lpstr>
      <vt:lpstr>PowerPoint 簡報</vt:lpstr>
      <vt:lpstr>課程架構(課程規劃原則) 1/8</vt:lpstr>
      <vt:lpstr> 課程架構(課程規劃原則) 2/8</vt:lpstr>
      <vt:lpstr>課程架構(課程規劃原則) 3/8</vt:lpstr>
      <vt:lpstr>課程架構(課程規劃原則) 4/8</vt:lpstr>
      <vt:lpstr>課程架構(課程規劃原則) 5/8</vt:lpstr>
      <vt:lpstr>課程架構(課程規劃原則) 6/8</vt:lpstr>
      <vt:lpstr>課程架構(課程規劃原則) 7/8</vt:lpstr>
      <vt:lpstr>課程架構(課程規劃原則) 8/8</vt:lpstr>
      <vt:lpstr>課程架構(團體活動)</vt:lpstr>
      <vt:lpstr>課程架構(彈性學習時間)</vt:lpstr>
      <vt:lpstr>課程架構(畢業學分條件)</vt:lpstr>
      <vt:lpstr>實施要點</vt:lpstr>
      <vt:lpstr>本校105年優質計畫架構</vt:lpstr>
      <vt:lpstr>子計畫A 提升專業‧精進教學 1/7</vt:lpstr>
      <vt:lpstr>子計畫A 提升專業‧精進教學 2/7</vt:lpstr>
      <vt:lpstr>子計畫A 提升專業‧精進教學 3/7</vt:lpstr>
      <vt:lpstr>子計畫A 提升專業‧精進教學 4/7</vt:lpstr>
      <vt:lpstr>子計畫A 提升專業‧精進教學 5/7</vt:lpstr>
      <vt:lpstr>子計畫A 提升專業‧精進教學 6/7</vt:lpstr>
      <vt:lpstr>子計畫A 提升專業‧精進教學 7/7</vt:lpstr>
      <vt:lpstr>子計畫B 放眼國際，生命飛揚  1/3</vt:lpstr>
      <vt:lpstr>子計畫B 放眼國際，生命飛揚  2/3</vt:lpstr>
      <vt:lpstr>子計畫B 放眼國際，生命飛揚  3/3</vt:lpstr>
      <vt:lpstr>子計畫C  小世界˙大未來 1/3</vt:lpstr>
      <vt:lpstr>子計畫C  小世界˙大未來 2/3</vt:lpstr>
      <vt:lpstr>子計畫C  小世界˙大未來 3/3</vt:lpstr>
      <vt:lpstr>教育部高中優質化輔助方案</vt:lpstr>
      <vt:lpstr>105學年度專家諮詢輔導學校</vt:lpstr>
      <vt:lpstr>專家諮詢輔導年度工作重點</vt:lpstr>
      <vt:lpstr>專家諮詢輔導機制5大原則</vt:lpstr>
      <vt:lpstr> 如何善用專家諮詢輔導機制</vt:lpstr>
      <vt:lpstr>SAP專家輔導委員之角色</vt:lpstr>
      <vt:lpstr>PowerPoint 簡報</vt:lpstr>
      <vt:lpstr> SAP專家輔導的方式</vt:lpstr>
      <vt:lpstr>SAP專家諮詢輔導機制的要項</vt:lpstr>
      <vt:lpstr>學校如何辦理專家諮詢輔導</vt:lpstr>
      <vt:lpstr>專家諮詢/訪視輔導流程</vt:lpstr>
      <vt:lpstr>PowerPoint 簡報</vt:lpstr>
      <vt:lpstr>105學年度高中優質化輔助方案 專家輔導學校紀錄表 (表z-1)</vt:lpstr>
      <vt:lpstr>PowerPoint 簡報</vt:lpstr>
      <vt:lpstr>委員簽名:</vt:lpstr>
      <vt:lpstr>教育部高中優質化輔助方案到校輔導檢核表1/2</vt:lpstr>
      <vt:lpstr>教育部高中優質化輔助方案到校輔導檢核表2/2</vt:lpstr>
      <vt:lpstr>到校輔導檢核表(學校端)</vt:lpstr>
      <vt:lpstr>階段一：行前準備(學校端)</vt:lpstr>
      <vt:lpstr>階段二：到校輔導(學校端)</vt:lpstr>
      <vt:lpstr>階段三：填寫表格(學校端)</vt:lpstr>
      <vt:lpstr>階段四：後續事宜(學校端)</vt:lpstr>
      <vt:lpstr>105學年度高中優質化諮輔注意事項及重大改變</vt:lpstr>
      <vt:lpstr>105學年度高中優質化諮詢輔導流程提醒</vt:lpstr>
      <vt:lpstr>105學年度高中優質化工作坊時程1/2</vt:lpstr>
      <vt:lpstr>105學年度高中優質化工作坊時程2/2</vt:lpstr>
      <vt:lpstr>專家諮詢/訪視輔導機制介紹</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119</cp:revision>
  <dcterms:created xsi:type="dcterms:W3CDTF">2016-08-16T02:02:00Z</dcterms:created>
  <dcterms:modified xsi:type="dcterms:W3CDTF">2016-08-24T08:07:15Z</dcterms:modified>
</cp:coreProperties>
</file>