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6" r:id="rId2"/>
    <p:sldId id="273" r:id="rId3"/>
    <p:sldId id="274" r:id="rId4"/>
    <p:sldId id="275" r:id="rId5"/>
    <p:sldId id="276" r:id="rId6"/>
    <p:sldId id="277" r:id="rId7"/>
    <p:sldId id="278" r:id="rId8"/>
    <p:sldId id="295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ED9DD-B7ED-44A3-8A68-D8AB50498481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9B98F-115B-489C-95E9-81EEE04A0A9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202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9B98F-115B-489C-95E9-81EEE04A0A96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1285860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" name="图片占位符 3"/>
          <p:cNvSpPr>
            <a:spLocks noGrp="1"/>
          </p:cNvSpPr>
          <p:nvPr>
            <p:ph type="pic" sz="quarter" idx="11"/>
          </p:nvPr>
        </p:nvSpPr>
        <p:spPr>
          <a:xfrm>
            <a:off x="571472" y="1571612"/>
            <a:ext cx="2456364" cy="2327082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5" name="图片占位符 3"/>
          <p:cNvSpPr>
            <a:spLocks noGrp="1"/>
          </p:cNvSpPr>
          <p:nvPr>
            <p:ph type="pic" sz="quarter" idx="12"/>
          </p:nvPr>
        </p:nvSpPr>
        <p:spPr>
          <a:xfrm>
            <a:off x="571472" y="4071942"/>
            <a:ext cx="2456364" cy="2327082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0C67-8F53-4A2A-82D6-7B4DBFAD1B44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56C2-5A16-4413-BB74-FA7ACBCC93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0C67-8F53-4A2A-82D6-7B4DBFAD1B44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56C2-5A16-4413-BB74-FA7ACBCC93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0C67-8F53-4A2A-82D6-7B4DBFAD1B44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56C2-5A16-4413-BB74-FA7ACBCC93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0C67-8F53-4A2A-82D6-7B4DBFAD1B44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56C2-5A16-4413-BB74-FA7ACBCC93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0C67-8F53-4A2A-82D6-7B4DBFAD1B44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56C2-5A16-4413-BB74-FA7ACBCC93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0C67-8F53-4A2A-82D6-7B4DBFAD1B44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56C2-5A16-4413-BB74-FA7ACBCC93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0C67-8F53-4A2A-82D6-7B4DBFAD1B44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56C2-5A16-4413-BB74-FA7ACBCC93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1285860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80C67-8F53-4A2A-82D6-7B4DBFAD1B44}" type="datetimeFigureOut">
              <a:rPr lang="zh-CN" altLang="en-US" smtClean="0"/>
              <a:pPr/>
              <a:t>2016/5/11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556C2-5A16-4413-BB74-FA7ACBCC93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61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57158" y="571480"/>
            <a:ext cx="8799204" cy="2868532"/>
            <a:chOff x="357158" y="571480"/>
            <a:chExt cx="8799204" cy="2868532"/>
          </a:xfrm>
        </p:grpSpPr>
        <p:sp>
          <p:nvSpPr>
            <p:cNvPr id="2" name="矩形 1"/>
            <p:cNvSpPr/>
            <p:nvPr/>
          </p:nvSpPr>
          <p:spPr>
            <a:xfrm>
              <a:off x="357158" y="571480"/>
              <a:ext cx="8799204" cy="8617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5000" b="1" dirty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高級中等學校</a:t>
              </a:r>
              <a:r>
                <a:rPr lang="zh-TW" altLang="en-US" sz="5000" b="1" dirty="0" smtClean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評鑑實務</a:t>
              </a:r>
              <a:r>
                <a:rPr lang="zh-TW" altLang="en-US" sz="5000" b="1" dirty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與</a:t>
              </a:r>
              <a:r>
                <a:rPr lang="zh-TW" altLang="en-US" sz="5000" b="1" dirty="0" smtClean="0">
                  <a:solidFill>
                    <a:schemeClr val="bg1"/>
                  </a:solidFill>
                  <a:effectLst>
                    <a:reflection blurRad="6350" stA="55000" endA="300" endPos="45500" dir="5400000" sy="-10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運作</a:t>
              </a:r>
              <a:r>
                <a:rPr lang="en-US" altLang="zh-TW" sz="5000" b="1" dirty="0" smtClean="0">
                  <a:solidFill>
                    <a:schemeClr val="bg1"/>
                  </a:solidFill>
                  <a:effectLst>
                    <a:reflection blurRad="6350" stA="55000" endA="300" endPos="45500" dir="5400000" sy="-10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-</a:t>
              </a:r>
              <a:endParaRPr lang="en-US" altLang="zh-CN" sz="50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72945" y="1501020"/>
              <a:ext cx="8609859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6000" b="1" dirty="0" smtClean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實地</a:t>
              </a:r>
              <a:r>
                <a:rPr lang="zh-TW" altLang="en-US" sz="6000" b="1" dirty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訪評程序</a:t>
              </a:r>
              <a:r>
                <a:rPr lang="zh-TW" altLang="en-US" sz="6000" b="1" dirty="0" smtClean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及</a:t>
              </a:r>
              <a:endParaRPr lang="en-US" altLang="zh-TW" sz="60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  <a:p>
              <a:pPr algn="ctr"/>
              <a:r>
                <a:rPr lang="zh-TW" altLang="en-US" sz="6000" b="1" dirty="0" smtClean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相關注意事項</a:t>
              </a:r>
              <a:endParaRPr lang="zh-CN" altLang="en-US" sz="6000" b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251520" y="4929198"/>
            <a:ext cx="525658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計畫協同主持人</a:t>
            </a:r>
            <a:r>
              <a:rPr lang="en-US" altLang="zh-TW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主講人：</a:t>
            </a:r>
            <a:endParaRPr lang="en-US" altLang="zh-TW" sz="2800" dirty="0" smtClean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國立高雄師範大學  教育系</a:t>
            </a:r>
            <a:endParaRPr lang="en-US" altLang="zh-TW" sz="2800" dirty="0" smtClean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張炳煌 副教授</a:t>
            </a:r>
            <a:endParaRPr lang="en-US" altLang="zh-CN" sz="28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43702" y="6531213"/>
            <a:ext cx="2339102" cy="307777"/>
          </a:xfrm>
          <a:prstGeom prst="rect">
            <a:avLst/>
          </a:prstGeom>
          <a:solidFill>
            <a:srgbClr val="E1AA1F">
              <a:alpha val="80000"/>
            </a:srgbClr>
          </a:solidFill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高級中等學校評鑑工作小組</a:t>
            </a:r>
            <a:endParaRPr lang="zh-CN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614858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(2)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932070"/>
              </p:ext>
            </p:extLst>
          </p:nvPr>
        </p:nvGraphicFramePr>
        <p:xfrm>
          <a:off x="206799" y="1540158"/>
          <a:ext cx="8802409" cy="5196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3243"/>
                <a:gridCol w="2339439"/>
                <a:gridCol w="5149727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1466504">
                <a:tc rowSpan="6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09:20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09:30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評鑑委員溝通及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會談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提供教師、職員、學生訪談名單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296863" indent="-296863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依評鑑委員抽取之對象，繕打訪談名單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296863" indent="-296863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●依評鑑委員指定檢視之場所及設施安排引導人員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教職員訪談名冊請註明職稱、當日差勤及課表；學生訪談名冊及標註身分別、當日出缺席狀況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專業群科教師、學生名單以評鑑科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/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群別分冊裝訂。普通科教師、學生名單請另外裝訂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僅任教或就讀於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進修學校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之教職員及學生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不列入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訪談名冊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校務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評鑑委員訪談：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家長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及教職員生。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專業群科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評鑑委員訪談：評鑑科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/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群別之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教職員生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96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614858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(3)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025379"/>
              </p:ext>
            </p:extLst>
          </p:nvPr>
        </p:nvGraphicFramePr>
        <p:xfrm>
          <a:off x="206799" y="1540158"/>
          <a:ext cx="8802409" cy="43728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3243"/>
                <a:gridCol w="2339439"/>
                <a:gridCol w="5149727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1348842">
                <a:tc row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09:30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10:00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受評學校簡報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評鑑召集委員介紹評鑑委員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296863" indent="-296863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受評學校校長介紹學校相關人員，並進行簡報</a:t>
                      </a:r>
                    </a:p>
                  </a:txBody>
                  <a:tcPr marL="17780" marR="17780" marT="0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由受評學校校長與召集委員共同主持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各校就學校背景及評鑑有關事項綜合介紹學校概況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簡報時間請控制於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25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分鐘內完成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614858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(4)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775701"/>
              </p:ext>
            </p:extLst>
          </p:nvPr>
        </p:nvGraphicFramePr>
        <p:xfrm>
          <a:off x="206799" y="1540158"/>
          <a:ext cx="8802409" cy="520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3243"/>
                <a:gridCol w="2339439"/>
                <a:gridCol w="5149727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1348842">
                <a:tc row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10:00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12:00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分項評鑑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校務評鑑依路線參觀與檢視學校設施及 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活動，並查閱資料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296863" indent="-296863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專業群科評鑑請依科</a:t>
                      </a:r>
                      <a:r>
                        <a:rPr lang="en-US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群</a:t>
                      </a:r>
                      <a:r>
                        <a:rPr lang="en-US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別簡報後，參觀檢視科</a:t>
                      </a:r>
                      <a:r>
                        <a:rPr lang="en-US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群</a:t>
                      </a:r>
                      <a:r>
                        <a:rPr lang="en-US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設施及活動，並查閱資料</a:t>
                      </a:r>
                      <a:endParaRPr lang="en-US" altLang="en-US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296863" marR="0" indent="-296863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與協辦學校確認訪談地點空間配置及適切性</a:t>
                      </a:r>
                      <a:endParaRPr lang="zh-TW" altLang="en-US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囿於時間及避免妨礙學校常態教學，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切勿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在此時段安排學生社團成果演出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請學校於本時段安排專人陪同委員，於必要時提供說明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請學校於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11:00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前完成訪談人員的確認及名單繕打，並安排引導人員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614858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(5)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493160"/>
              </p:ext>
            </p:extLst>
          </p:nvPr>
        </p:nvGraphicFramePr>
        <p:xfrm>
          <a:off x="206799" y="1540158"/>
          <a:ext cx="8802409" cy="43728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3243"/>
                <a:gridCol w="2339439"/>
                <a:gridCol w="5149727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1348842">
                <a:tc row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12:00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13:00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用餐及評鑑委員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第一次討論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受評學校引導人員請於</a:t>
                      </a:r>
                      <a:r>
                        <a:rPr lang="en-US" altLang="zh-TW" sz="22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12</a:t>
                      </a:r>
                      <a:r>
                        <a:rPr lang="zh-TW" altLang="en-US" sz="22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：</a:t>
                      </a:r>
                      <a:r>
                        <a:rPr lang="en-US" altLang="zh-TW" sz="22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50</a:t>
                      </a:r>
                      <a:r>
                        <a:rPr lang="zh-TW" altLang="en-US" sz="22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分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提前 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  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於場外等候，協助委員前往訪談地點</a:t>
                      </a:r>
                    </a:p>
                  </a:txBody>
                  <a:tcPr marL="17780" marR="17780" marT="0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請學校代辦簡便午餐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本時段學校人員請離開會場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訪談進行前，學校引導人員請再次確認訪談地點及需引導之委員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614858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(6)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974969"/>
              </p:ext>
            </p:extLst>
          </p:nvPr>
        </p:nvGraphicFramePr>
        <p:xfrm>
          <a:off x="206799" y="1540158"/>
          <a:ext cx="8802409" cy="52800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3243"/>
                <a:gridCol w="2339439"/>
                <a:gridCol w="5149727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756000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13:00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13:45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校務評鑑委員與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教職員、家長訪談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依評鑑委員勾選名單進行</a:t>
                      </a:r>
                      <a:r>
                        <a:rPr lang="zh-TW" altLang="en-US" sz="22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一對一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訪談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引導人員協助維持場外秩序等相關事宜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訪談結束後，請引導委員回到資料複閱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</a:t>
                      </a:r>
                      <a:r>
                        <a:rPr lang="en-US" altLang="zh-TW" sz="2200" kern="100" baseline="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地點</a:t>
                      </a:r>
                    </a:p>
                  </a:txBody>
                  <a:tcPr marL="17780" marR="17780" marT="0" marB="0" anchor="ctr"/>
                </a:tc>
              </a:tr>
              <a:tr h="756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專業群科評鑑委員與學生訪談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56000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13:45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14:30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校務評鑑委員與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學生訪談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zh-TW" altLang="en-US" sz="2200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756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專業群科評鑑委員與教職員訪談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40001"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04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訪談前請確認受訪人員已抵達訪談地點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訪談期間請勿進出訪談地點或入內觀察、等候、錄影或拍照，以免干擾或影響訪談作業進行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614858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(7)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086092"/>
              </p:ext>
            </p:extLst>
          </p:nvPr>
        </p:nvGraphicFramePr>
        <p:xfrm>
          <a:off x="206799" y="1540158"/>
          <a:ext cx="8802409" cy="30768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3243"/>
                <a:gridCol w="2339439"/>
                <a:gridCol w="5149727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1348842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14:30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14:50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資料複閱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評鑑委員再次查閱、檢核資料，必要時 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  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請學校提供相關資料或說明</a:t>
                      </a:r>
                    </a:p>
                  </a:txBody>
                  <a:tcPr marL="17780" marR="17780" marT="0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請學校評鑑業務承辦人員在場外等候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614858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(8)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804099"/>
              </p:ext>
            </p:extLst>
          </p:nvPr>
        </p:nvGraphicFramePr>
        <p:xfrm>
          <a:off x="206799" y="1540158"/>
          <a:ext cx="8802409" cy="30768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3243"/>
                <a:gridCol w="2339439"/>
                <a:gridCol w="5149727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1348842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14:50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15:50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評鑑委員第二次討論及評鑑報告初稿撰寫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評鑑委員再次進行討論，審議相關議題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  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提出待釐清問題及撰寫評鑑報告初稿，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  </a:t>
                      </a:r>
                      <a:r>
                        <a:rPr lang="zh-TW" altLang="en-US" sz="22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必要時請學校提供相關資料或說明</a:t>
                      </a:r>
                    </a:p>
                  </a:txBody>
                  <a:tcPr marL="17780" marR="17780" marT="0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請學校評鑑業務承辦人員在場外等候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614858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(9)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291797"/>
              </p:ext>
            </p:extLst>
          </p:nvPr>
        </p:nvGraphicFramePr>
        <p:xfrm>
          <a:off x="206799" y="1540158"/>
          <a:ext cx="8802409" cy="37248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3243"/>
                <a:gridCol w="2339439"/>
                <a:gridCol w="5149727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1348842">
                <a:tc row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15:50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16:10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問題釐清與座談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評鑑委員提出待釐清問題或評鑑過程中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  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需進一步瞭解學校辦學之情形，請學校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  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說明及交換意見</a:t>
                      </a:r>
                      <a:endParaRPr lang="zh-TW" altLang="en-US" sz="2200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由召集委員與受評學校校長共同主持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學校人員針對評鑑委員提出待釐清問題提出說明</a:t>
                      </a:r>
                      <a:endParaRPr lang="zh-TW" altLang="en-US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905003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(10)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43046"/>
              </p:ext>
            </p:extLst>
          </p:nvPr>
        </p:nvGraphicFramePr>
        <p:xfrm>
          <a:off x="206799" y="1540158"/>
          <a:ext cx="8802409" cy="3633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13243"/>
                <a:gridCol w="2339439"/>
                <a:gridCol w="5149727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1348842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16:10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│</a:t>
                      </a:r>
                      <a:endParaRPr lang="en-US" altLang="zh-TW" sz="22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16:30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評鑑委員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第三次討論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所有評鑑委員針對問題釐清與座談中，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  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學校所作出之說明進行第三次討論，必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  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要時請學校提供相關資料或說明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召集委員與受評學校校長簽署「評鑑到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  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校實地訪評流程完成簽署書」</a:t>
                      </a:r>
                      <a:endParaRPr lang="zh-TW" altLang="en-US" sz="2200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4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請學校評鑑業務承辦人員在場外等候</a:t>
                      </a:r>
                      <a:endParaRPr lang="zh-TW" altLang="en-US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72945" y="1501020"/>
            <a:ext cx="86098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其他相關注意事項</a:t>
            </a:r>
            <a:endParaRPr lang="zh-CN" altLang="en-US" sz="6000" b="1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1520" y="4929198"/>
            <a:ext cx="52565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請參閱說明會說手冊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49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endParaRPr lang="en-US" altLang="zh-CN" sz="28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43702" y="6531213"/>
            <a:ext cx="2339102" cy="307777"/>
          </a:xfrm>
          <a:prstGeom prst="rect">
            <a:avLst/>
          </a:prstGeom>
          <a:solidFill>
            <a:srgbClr val="E1AA1F">
              <a:alpha val="80000"/>
            </a:srgbClr>
          </a:solidFill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高級中等學校評鑑工作小組</a:t>
            </a:r>
            <a:endParaRPr lang="zh-CN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9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7"/>
            <a:ext cx="8208912" cy="35544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實地訪評前之準備</a:t>
            </a: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實地訪評當日流程之說明及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其他相關注意事項</a:t>
            </a:r>
            <a:endParaRPr lang="en-US" altLang="zh-CN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87638" y="214824"/>
            <a:ext cx="1569660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大綱</a:t>
            </a:r>
            <a:endParaRPr lang="zh-CN" altLang="en-US" sz="5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89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1431462" y="238040"/>
            <a:ext cx="6623929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其他相關注意事項</a:t>
            </a: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(1)</a:t>
            </a:r>
            <a:endParaRPr lang="zh-CN" altLang="en-US" sz="5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748464" cy="4861174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請配合北、中、南三區</a:t>
            </a:r>
            <a:r>
              <a:rPr lang="zh-TW" altLang="en-US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協辦學校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預為準備相關事宜及評鑑當日工作</a:t>
            </a:r>
            <a:endPara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各校請依「評鑑當日流程」暨評鑑類別及項目妥為準備各項資料及安排相關人員作必要之說明。評鑑召集委員得視學校規模與學校活動情形彈性調整</a:t>
            </a:r>
            <a:endPara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評鑑當日全程請</a:t>
            </a:r>
            <a:r>
              <a:rPr lang="zh-TW" altLang="en-US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勿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錄音、錄影，如需記錄，請拍照即可</a:t>
            </a:r>
          </a:p>
          <a:p>
            <a:pPr marL="177800" indent="-130175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altLang="zh-CN" sz="2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974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1431462" y="238040"/>
            <a:ext cx="6623929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其他相關注意事項</a:t>
            </a: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(2)</a:t>
            </a:r>
            <a:endParaRPr lang="zh-CN" altLang="en-US" sz="5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886824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實地訪評當日請於主要會場</a:t>
            </a:r>
            <a:r>
              <a:rPr lang="zh-TW" altLang="en-US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備妥可上網之電腦</a:t>
            </a:r>
            <a:r>
              <a:rPr lang="zh-TW" altLang="en-US" sz="260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數台；與電腦連線印表機至少</a:t>
            </a:r>
            <a:r>
              <a:rPr lang="en-US" altLang="zh-TW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台，供查詢檢索及列印相關資料</a:t>
            </a:r>
            <a:endPara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請勿招待或餽贈委員任何形式之禮物</a:t>
            </a:r>
          </a:p>
          <a:p>
            <a:pPr marL="177800" indent="-130175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altLang="zh-CN" sz="2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974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1431462" y="238040"/>
            <a:ext cx="6623929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其他相關注意事項</a:t>
            </a: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(3)</a:t>
            </a:r>
            <a:endParaRPr lang="zh-CN" altLang="en-US" sz="5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7158" y="1428736"/>
            <a:ext cx="8424936" cy="4886824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普通型、綜合型、單科型高級中等學校三區協辦學校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請參閱說明會手冊第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51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zh-TW" altLang="en-US" sz="24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130175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altLang="zh-CN" sz="2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404220"/>
              </p:ext>
            </p:extLst>
          </p:nvPr>
        </p:nvGraphicFramePr>
        <p:xfrm>
          <a:off x="214283" y="2571744"/>
          <a:ext cx="8525957" cy="39290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83296"/>
                <a:gridCol w="2936459"/>
                <a:gridCol w="2906202"/>
              </a:tblGrid>
              <a:tr h="54503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北區協辦學校</a:t>
                      </a:r>
                      <a:endParaRPr lang="zh-TW" sz="16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中區協辦學校</a:t>
                      </a:r>
                      <a:endParaRPr lang="zh-TW" sz="16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南區協辦學校</a:t>
                      </a:r>
                      <a:endParaRPr lang="zh-TW" sz="16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承辦單位：國立陽明高中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校　　長：游校長文聰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輔導主任：趙主任柏原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承辦人：徐老師雨堤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聯絡電話：</a:t>
                      </a:r>
                      <a:b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</a:t>
                      </a:r>
                      <a:r>
                        <a:rPr lang="en-US" alt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03-3672706#602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電子郵件：</a:t>
                      </a:r>
                      <a:b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en-US" alt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hsuyuti@pymhs.tyc.edu.tw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地址：</a:t>
                      </a:r>
                      <a:r>
                        <a:rPr lang="en-US" alt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330</a:t>
                      </a: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桃園市德壽街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　　</a:t>
                      </a:r>
                      <a:r>
                        <a:rPr lang="en-US" altLang="zh-TW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8</a:t>
                      </a:r>
                      <a:r>
                        <a:rPr lang="zh-TW" altLang="en-US" sz="1800" kern="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承辦單位：國立彰化高中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校　　長：吳校長文宗</a:t>
                      </a: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教務主任：李主任明中</a:t>
                      </a: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承辦人：張組長家浩</a:t>
                      </a: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聯絡電話：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04-7222121#2141</a:t>
                      </a:r>
                      <a:endParaRPr lang="zh-TW" altLang="en-US" sz="18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電子郵件：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exam@mail.chsh.chc.edu.tw</a:t>
                      </a:r>
                      <a:endParaRPr lang="zh-TW" altLang="en-US" sz="18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地址：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500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彰化市中興</a:t>
                      </a: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　　路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78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承辦單位：國立臺南一中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校　　長：張校長添唐</a:t>
                      </a: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教務主任：何主任興中</a:t>
                      </a: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承辦人：邱組長明瀚</a:t>
                      </a: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聯絡電話：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06-2371206#250</a:t>
                      </a:r>
                      <a:endParaRPr lang="zh-TW" altLang="en-US" sz="18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電子郵件：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exam@gm.tnfsh.tn.edu.tw</a:t>
                      </a:r>
                      <a:endParaRPr lang="zh-TW" altLang="en-US" sz="18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地址：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701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臺南市民族</a:t>
                      </a:r>
                    </a:p>
                    <a:p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　　路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段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sz="18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4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1431462" y="238040"/>
            <a:ext cx="6623929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其他相關注意事項</a:t>
            </a: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(4)</a:t>
            </a:r>
            <a:endParaRPr lang="zh-CN" altLang="en-US" sz="5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4282" y="1428736"/>
            <a:ext cx="8715436" cy="4886824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技術型高級中等學校三區協辦學校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請參閱說明會手冊第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zh-TW" altLang="en-US" sz="24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130175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altLang="zh-CN" sz="2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31651"/>
              </p:ext>
            </p:extLst>
          </p:nvPr>
        </p:nvGraphicFramePr>
        <p:xfrm>
          <a:off x="285720" y="2214554"/>
          <a:ext cx="8525957" cy="39290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83296"/>
                <a:gridCol w="2936459"/>
                <a:gridCol w="2906202"/>
              </a:tblGrid>
              <a:tr h="54503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北區協辦學校</a:t>
                      </a:r>
                      <a:endParaRPr lang="zh-TW" sz="16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中區協辦學校</a:t>
                      </a:r>
                      <a:endParaRPr lang="zh-TW" sz="16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南區協辦學校</a:t>
                      </a:r>
                      <a:endParaRPr lang="zh-TW" sz="1600" kern="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056">
                <a:tc>
                  <a:txBody>
                    <a:bodyPr/>
                    <a:lstStyle/>
                    <a:p>
                      <a:pPr marL="845820" indent="-822960"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承辦單位：</a:t>
                      </a:r>
                      <a:r>
                        <a:rPr lang="zh-TW" sz="1800" kern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國立桃園</a:t>
                      </a: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農</a:t>
                      </a:r>
                      <a:r>
                        <a:rPr lang="zh-TW" sz="1800" kern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工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校　　長：徐校長國樹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教務主任：郭主任敏良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承辦人：紀組長珮茹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聯絡電話：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03-3333921#230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電子郵件：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en-US" sz="1800" kern="0" spc="-2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pipiwish@gmail.com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地址：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330</a:t>
                      </a: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桃園市成功路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　　二段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144</a:t>
                      </a: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承辦單位：</a:t>
                      </a:r>
                      <a:r>
                        <a:rPr lang="zh-TW" sz="1800" kern="0" spc="-5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國立臺</a:t>
                      </a:r>
                      <a:r>
                        <a:rPr lang="zh-TW" sz="1800" kern="0" spc="-5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中家商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校　　長：林校長怡慧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教務主任：祝主任仰濤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承辦人：葉組長秀紋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聯絡電話：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04-22223307#205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電子郵件：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yhwtammy@gmail.com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地址：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401</a:t>
                      </a: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臺中市和平街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indent="40640"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　　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50</a:t>
                      </a: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承辦單位：</a:t>
                      </a:r>
                      <a:r>
                        <a:rPr lang="zh-TW" sz="1800" kern="0" spc="-8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國立嘉義</a:t>
                      </a:r>
                      <a:r>
                        <a:rPr lang="zh-TW" sz="1800" kern="0" spc="-8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高工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校</a:t>
                      </a: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　長：林校長文河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教務主任：林主任章明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承辦人：許組長中原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聯絡電話：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05-2775442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電子郵件：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/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1106@cyivs.cy.edu.tw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地址：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600</a:t>
                      </a: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嘉義市彌陀路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indent="40640" algn="l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　　　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174</a:t>
                      </a:r>
                      <a:r>
                        <a:rPr lang="zh-TW" sz="1800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號</a:t>
                      </a:r>
                      <a:endParaRPr lang="zh-TW" sz="180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4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57158" y="571480"/>
            <a:ext cx="8799204" cy="2868532"/>
            <a:chOff x="357158" y="571480"/>
            <a:chExt cx="8799204" cy="2868532"/>
          </a:xfrm>
        </p:grpSpPr>
        <p:sp>
          <p:nvSpPr>
            <p:cNvPr id="2" name="矩形 1"/>
            <p:cNvSpPr/>
            <p:nvPr/>
          </p:nvSpPr>
          <p:spPr>
            <a:xfrm>
              <a:off x="357158" y="571480"/>
              <a:ext cx="8799204" cy="8617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5000" b="1" dirty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高級中等學校</a:t>
              </a:r>
              <a:r>
                <a:rPr lang="zh-TW" altLang="en-US" sz="5000" b="1" dirty="0" smtClean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評鑑實務</a:t>
              </a:r>
              <a:r>
                <a:rPr lang="zh-TW" altLang="en-US" sz="5000" b="1" dirty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與</a:t>
              </a:r>
              <a:r>
                <a:rPr lang="zh-TW" altLang="en-US" sz="5000" b="1" dirty="0" smtClean="0">
                  <a:solidFill>
                    <a:schemeClr val="bg1"/>
                  </a:solidFill>
                  <a:effectLst>
                    <a:reflection blurRad="6350" stA="55000" endA="300" endPos="45500" dir="5400000" sy="-10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運作</a:t>
              </a:r>
              <a:r>
                <a:rPr lang="en-US" altLang="zh-TW" sz="5000" b="1" dirty="0" smtClean="0">
                  <a:solidFill>
                    <a:schemeClr val="bg1"/>
                  </a:solidFill>
                  <a:effectLst>
                    <a:reflection blurRad="6350" stA="55000" endA="300" endPos="45500" dir="5400000" sy="-100000" algn="bl" rotWithShape="0"/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-</a:t>
              </a:r>
              <a:endParaRPr lang="en-US" altLang="zh-CN" sz="50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72945" y="1501020"/>
              <a:ext cx="8609859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6000" b="1" i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感謝聆聽</a:t>
              </a:r>
              <a:endParaRPr lang="en-US" altLang="zh-TW" sz="6000" b="1" i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  <a:p>
              <a:pPr algn="ctr"/>
              <a:r>
                <a:rPr lang="zh-TW" altLang="en-US" sz="6000" b="1" i="1" dirty="0" smtClean="0">
                  <a:solidFill>
                    <a:schemeClr val="bg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敬請指教</a:t>
              </a:r>
              <a:endParaRPr lang="zh-CN" altLang="en-US" sz="6000" b="1" i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251520" y="4929198"/>
            <a:ext cx="525658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0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高級中等學校評鑑工作小組</a:t>
            </a:r>
            <a:endParaRPr lang="en-US" altLang="zh-TW" sz="2000" dirty="0" smtClean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0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連絡電話：</a:t>
            </a:r>
            <a:r>
              <a:rPr lang="en-US" altLang="zh-TW" sz="20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07-7172930#1465</a:t>
            </a:r>
            <a:r>
              <a:rPr lang="zh-TW" altLang="en-US" sz="20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1468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TW" sz="20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07-7172930#3822~3824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0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電子郵件：</a:t>
            </a:r>
            <a:r>
              <a:rPr lang="en-US" altLang="zh-TW" sz="20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qoi@nknu.edu.tw</a:t>
            </a:r>
          </a:p>
        </p:txBody>
      </p:sp>
      <p:sp>
        <p:nvSpPr>
          <p:cNvPr id="5" name="矩形 4"/>
          <p:cNvSpPr/>
          <p:nvPr/>
        </p:nvSpPr>
        <p:spPr>
          <a:xfrm>
            <a:off x="6643702" y="6531213"/>
            <a:ext cx="2339102" cy="307777"/>
          </a:xfrm>
          <a:prstGeom prst="rect">
            <a:avLst/>
          </a:prstGeom>
          <a:solidFill>
            <a:srgbClr val="E1AA1F">
              <a:alpha val="80000"/>
            </a:srgbClr>
          </a:solidFill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高級中等學校評鑑工作小組</a:t>
            </a:r>
            <a:endParaRPr lang="zh-CN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72945" y="1501020"/>
            <a:ext cx="86098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實地訪評前之準備</a:t>
            </a:r>
            <a:endParaRPr lang="zh-CN" altLang="en-US" sz="6000" b="1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1520" y="4929198"/>
            <a:ext cx="52565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請參閱說明會說手冊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44-45</a:t>
            </a: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endParaRPr lang="en-US" altLang="zh-CN" sz="28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43702" y="6531213"/>
            <a:ext cx="2339102" cy="307777"/>
          </a:xfrm>
          <a:prstGeom prst="rect">
            <a:avLst/>
          </a:prstGeom>
          <a:solidFill>
            <a:srgbClr val="E1AA1F">
              <a:alpha val="80000"/>
            </a:srgbClr>
          </a:solidFill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高級中等學校評鑑工作小組</a:t>
            </a:r>
            <a:endParaRPr lang="zh-CN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9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1431462" y="238040"/>
            <a:ext cx="6623929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實地訪評前之準備</a:t>
            </a: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(1)</a:t>
            </a:r>
            <a:endParaRPr lang="zh-CN" altLang="en-US" sz="5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88682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空間安排</a:t>
            </a:r>
            <a:endParaRPr kumimoji="0" lang="en-US" altLang="zh-TW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31788" lvl="0" indent="-331788">
              <a:defRPr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訪談空間安排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marL="238125" indent="-190500">
              <a:spcAft>
                <a:spcPts val="600"/>
              </a:spcAft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評鑑委員人數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安排訪談空間；若空間足夠，評鑑委員討論場地建議不列為訪談場地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31788" indent="-331788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2)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資料查閱及委員討論空間安排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marL="225425" indent="-177800"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專業群科評鑑書面資料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依評鑑科別或評鑑群別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放置地點與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評鑑委員資料複閱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三次討論地點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安排在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同一場地</a:t>
            </a:r>
            <a:r>
              <a:rPr kumimoji="0" lang="en-US" altLang="zh-CN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訪談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人員預邀</a:t>
            </a:r>
            <a:endParaRPr lang="en-US" altLang="zh-CN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12700">
              <a:defRPr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請預先邀請高中部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含專業群科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綜合高中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實用技能學程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家長</a:t>
            </a:r>
            <a:r>
              <a:rPr lang="en-US" altLang="zh-TW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人，於訪評當日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訪談</a:t>
            </a:r>
            <a:r>
              <a:rPr lang="zh-TW" altLang="en-US" sz="2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抵達學校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130175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altLang="zh-CN" sz="2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974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1431462" y="238040"/>
            <a:ext cx="6623929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實地訪評前之準備</a:t>
            </a: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(2)</a:t>
            </a:r>
            <a:endParaRPr lang="zh-CN" altLang="en-US" sz="5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校園設施檢視重點</a:t>
            </a: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CN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zh-TW" alt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lvl="0" indent="-238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預計分為</a:t>
            </a:r>
            <a:r>
              <a:rPr lang="en-US" altLang="zh-TW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組進行校園檢視，學校請預先規劃並安排相關人員帶領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31788" indent="-3317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專業群科評鑑</a:t>
            </a:r>
            <a:r>
              <a:rPr lang="en-US" altLang="zh-TW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marL="1539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依據該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評鑑科別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評鑑群別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相關教學場域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預先規劃訪視路線，供評鑑委員參考</a:t>
            </a:r>
            <a:endParaRPr lang="en-US" altLang="zh-CN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0580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1431462" y="238040"/>
            <a:ext cx="6623929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實地訪評前之準備</a:t>
            </a: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(3)</a:t>
            </a:r>
            <a:endParaRPr lang="zh-CN" altLang="en-US" sz="5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校園設施檢視重點</a:t>
            </a: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CN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r>
              <a:rPr kumimoji="0" lang="zh-TW" alt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50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500" noProof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</a:t>
            </a:r>
            <a:r>
              <a:rPr lang="en-US" altLang="zh-TW" sz="2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組校園檢視重點</a:t>
            </a: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995017"/>
              </p:ext>
            </p:extLst>
          </p:nvPr>
        </p:nvGraphicFramePr>
        <p:xfrm>
          <a:off x="428229" y="3356992"/>
          <a:ext cx="8104211" cy="30479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4717"/>
                <a:gridCol w="3098525"/>
                <a:gridCol w="2196097"/>
                <a:gridCol w="1894872"/>
              </a:tblGrid>
              <a:tr h="49672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5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  <a:endParaRPr lang="zh-TW" altLang="en-US" sz="2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5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校園設施檢視重點</a:t>
                      </a:r>
                      <a:r>
                        <a:rPr lang="en-US" altLang="zh-TW" sz="25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5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委員得視實際需要前往</a:t>
                      </a:r>
                      <a:r>
                        <a:rPr lang="en-US" altLang="zh-TW" sz="25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5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實驗室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專科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教室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教室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佈置、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課表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其他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9395"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 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輔導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室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團體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諮商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、個別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諮商室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健康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中心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宿舍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合作社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監控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系統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7.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運動場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館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8.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資源回收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9.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廚房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、餐廳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10.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社團教室</a:t>
                      </a:r>
                      <a:endParaRPr lang="en-US" altLang="zh-TW" sz="2000" kern="100" dirty="0" smtClean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其他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64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1431462" y="238040"/>
            <a:ext cx="6623929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實地訪評前之準備</a:t>
            </a: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(4)</a:t>
            </a:r>
            <a:endParaRPr lang="zh-CN" altLang="en-US" sz="5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校園設施檢視重點</a:t>
            </a: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CN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r>
              <a:rPr kumimoji="0" lang="zh-TW" alt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50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500" noProof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校務評鑑</a:t>
            </a:r>
            <a:r>
              <a:rPr lang="en-US" altLang="zh-TW" sz="2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5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組校園檢視重點</a:t>
            </a: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392659"/>
              </p:ext>
            </p:extLst>
          </p:nvPr>
        </p:nvGraphicFramePr>
        <p:xfrm>
          <a:off x="251521" y="3356992"/>
          <a:ext cx="8568951" cy="34127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42847"/>
                <a:gridCol w="3263876"/>
                <a:gridCol w="2446317"/>
                <a:gridCol w="2015911"/>
              </a:tblGrid>
              <a:tr h="49672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5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  <a:endParaRPr lang="zh-TW" altLang="en-US" sz="2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5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校園設施檢視重點</a:t>
                      </a:r>
                      <a:r>
                        <a:rPr lang="en-US" altLang="zh-TW" sz="25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5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委員得視實際需要前往</a:t>
                      </a:r>
                      <a:r>
                        <a:rPr lang="en-US" altLang="zh-TW" sz="25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5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圖書館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專科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教室</a:t>
                      </a: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電腦教室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無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障礙設施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資訊安全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耐震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補強</a:t>
                      </a: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7.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宿舍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8.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監控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系統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9.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運動場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館</a:t>
                      </a: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10.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資源回收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廚房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、餐廳</a:t>
                      </a: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12.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其他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家長會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與教師組織辦公室</a:t>
                      </a: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社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群活動空間或設備</a:t>
                      </a: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安全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防護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行政</a:t>
                      </a:r>
                      <a:r>
                        <a:rPr lang="zh-TW" sz="2000" kern="10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、導師辦公室</a:t>
                      </a:r>
                    </a:p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5.</a:t>
                      </a:r>
                      <a:r>
                        <a:rPr lang="zh-TW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其他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TW" altLang="en-US" sz="2000" kern="100" dirty="0" smtClean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由委員審閱評鑑表後自行決定</a:t>
                      </a: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2000" kern="100" dirty="0">
                        <a:solidFill>
                          <a:srgbClr val="00206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96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72945" y="1501020"/>
            <a:ext cx="86098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實地訪評當日流程之說明及注意事項</a:t>
            </a:r>
            <a:endParaRPr lang="zh-TW" altLang="en-US" sz="60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1520" y="4929198"/>
            <a:ext cx="52565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請參閱說明會說手冊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46-49</a:t>
            </a:r>
            <a:r>
              <a:rPr lang="zh-TW" altLang="en-US" sz="28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endParaRPr lang="en-US" altLang="zh-CN" sz="28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43702" y="6531213"/>
            <a:ext cx="2339102" cy="307777"/>
          </a:xfrm>
          <a:prstGeom prst="rect">
            <a:avLst/>
          </a:prstGeom>
          <a:solidFill>
            <a:srgbClr val="E1AA1F">
              <a:alpha val="80000"/>
            </a:srgbClr>
          </a:solidFill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高級中等學校評鑑工作小組</a:t>
            </a:r>
            <a:endParaRPr lang="zh-CN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9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教育3_01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30305" b="30305"/>
          <a:stretch>
            <a:fillRect/>
          </a:stretch>
        </p:blipFill>
        <p:spPr/>
      </p:pic>
      <p:sp>
        <p:nvSpPr>
          <p:cNvPr id="6" name="矩形 5"/>
          <p:cNvSpPr/>
          <p:nvPr/>
        </p:nvSpPr>
        <p:spPr>
          <a:xfrm>
            <a:off x="206799" y="330373"/>
            <a:ext cx="8614858" cy="67710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3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實地訪評當日流程之說明及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注意事項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(1)</a:t>
            </a:r>
            <a:endParaRPr lang="zh-TW" altLang="en-US" sz="3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82536"/>
            <a:ext cx="8424936" cy="459879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600"/>
              </a:spcAft>
              <a:buClrTx/>
              <a:buSzTx/>
              <a:tabLst/>
              <a:defRPr/>
            </a:pPr>
            <a:endParaRPr lang="en-US" altLang="zh-TW" sz="2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113764"/>
              </p:ext>
            </p:extLst>
          </p:nvPr>
        </p:nvGraphicFramePr>
        <p:xfrm>
          <a:off x="179511" y="1782536"/>
          <a:ext cx="8712969" cy="367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4904"/>
                <a:gridCol w="2339439"/>
                <a:gridCol w="5068626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　　間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程　　序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工　作　內　容</a:t>
                      </a:r>
                    </a:p>
                  </a:txBody>
                  <a:tcPr marL="17780" marR="17780" marT="0" marB="0" anchor="ctr"/>
                </a:tc>
              </a:tr>
              <a:tr h="936000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09:20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2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以前</a:t>
                      </a:r>
                      <a:endParaRPr lang="zh-TW" sz="2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評鑑委員到校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●</a:t>
                      </a: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引導及接待評鑑委員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＊說明及注意事項＊</a:t>
                      </a:r>
                      <a:endParaRPr lang="zh-TW" sz="2400" b="1" kern="1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82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請放置路標指示，並指引委員車輛停放及引導委員至會場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28000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請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不要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安排學生及教職員列隊歡迎評鑑委員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23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cation-5">
  <a:themeElements>
    <a:clrScheme name="自定义 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36C0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Education-5</Template>
  <TotalTime>921</TotalTime>
  <Words>1771</Words>
  <Application>Microsoft Office PowerPoint</Application>
  <PresentationFormat>如螢幕大小 (4:3)</PresentationFormat>
  <Paragraphs>334</Paragraphs>
  <Slides>24</Slides>
  <Notes>24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Education-5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user</cp:lastModifiedBy>
  <cp:revision>65</cp:revision>
  <dcterms:created xsi:type="dcterms:W3CDTF">2016-03-24T08:29:54Z</dcterms:created>
  <dcterms:modified xsi:type="dcterms:W3CDTF">2016-05-11T05:56:53Z</dcterms:modified>
</cp:coreProperties>
</file>