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65" r:id="rId3"/>
    <p:sldId id="266" r:id="rId4"/>
    <p:sldId id="299" r:id="rId5"/>
    <p:sldId id="300" r:id="rId6"/>
    <p:sldId id="268" r:id="rId7"/>
    <p:sldId id="269" r:id="rId8"/>
    <p:sldId id="301" r:id="rId9"/>
    <p:sldId id="271" r:id="rId10"/>
    <p:sldId id="272" r:id="rId11"/>
    <p:sldId id="273" r:id="rId12"/>
    <p:sldId id="274" r:id="rId13"/>
    <p:sldId id="275" r:id="rId14"/>
    <p:sldId id="276" r:id="rId15"/>
    <p:sldId id="282" r:id="rId16"/>
    <p:sldId id="283" r:id="rId17"/>
    <p:sldId id="285" r:id="rId18"/>
    <p:sldId id="277" r:id="rId19"/>
    <p:sldId id="278" r:id="rId20"/>
    <p:sldId id="279" r:id="rId21"/>
    <p:sldId id="284" r:id="rId22"/>
    <p:sldId id="286" r:id="rId23"/>
    <p:sldId id="287" r:id="rId24"/>
    <p:sldId id="288" r:id="rId25"/>
    <p:sldId id="289" r:id="rId26"/>
    <p:sldId id="291" r:id="rId27"/>
    <p:sldId id="290" r:id="rId28"/>
    <p:sldId id="293" r:id="rId29"/>
    <p:sldId id="294" r:id="rId30"/>
    <p:sldId id="295" r:id="rId31"/>
    <p:sldId id="296" r:id="rId32"/>
    <p:sldId id="297" r:id="rId33"/>
    <p:sldId id="298" r:id="rId34"/>
    <p:sldId id="262" r:id="rId3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000"/>
    <a:srgbClr val="E7F4D8"/>
    <a:srgbClr val="305D00"/>
    <a:srgbClr val="D2E1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08" autoAdjust="0"/>
    <p:restoredTop sz="94670" autoAdjust="0"/>
  </p:normalViewPr>
  <p:slideViewPr>
    <p:cSldViewPr>
      <p:cViewPr>
        <p:scale>
          <a:sx n="113" d="100"/>
          <a:sy n="113" d="100"/>
        </p:scale>
        <p:origin x="-72" y="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A83C61-7B25-48A9-BA77-64DD204C59FE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zh-CN" altLang="en-US"/>
        </a:p>
      </dgm:t>
    </dgm:pt>
    <dgm:pt modelId="{29F08E6B-A800-4CE9-8B4D-3F62A8A0ED4F}">
      <dgm:prSet phldrT="[文字]" custT="1"/>
      <dgm:spPr/>
      <dgm:t>
        <a:bodyPr/>
        <a:lstStyle/>
        <a:p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評鑑表撰寫</a:t>
          </a:r>
          <a:endParaRPr lang="zh-TW" altLang="en-US" sz="3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D3F367F-E7C3-47C7-8B6E-92D4FCCBC555}" type="parTrans" cxnId="{72FDD226-C646-42E9-9370-1C93589EF14A}">
      <dgm:prSet/>
      <dgm:spPr/>
      <dgm:t>
        <a:bodyPr/>
        <a:lstStyle/>
        <a:p>
          <a:endParaRPr lang="zh-TW" altLang="en-US"/>
        </a:p>
      </dgm:t>
    </dgm:pt>
    <dgm:pt modelId="{94737F86-1E6C-47D3-A178-F7EDF5F82BA7}" type="sibTrans" cxnId="{72FDD226-C646-42E9-9370-1C93589EF14A}">
      <dgm:prSet/>
      <dgm:spPr/>
      <dgm:t>
        <a:bodyPr/>
        <a:lstStyle/>
        <a:p>
          <a:endParaRPr lang="zh-TW" altLang="en-US"/>
        </a:p>
      </dgm:t>
    </dgm:pt>
    <dgm:pt modelId="{2FAF6A63-36C5-4D4C-8CB1-93F6AFA149F5}">
      <dgm:prSet phldrT="[文字]" custT="1"/>
      <dgm:spPr/>
      <dgm:t>
        <a:bodyPr/>
        <a:lstStyle/>
        <a:p>
          <a:pPr>
            <a:lnSpc>
              <a:spcPts val="2200"/>
            </a:lnSpc>
            <a:spcAft>
              <a:spcPts val="600"/>
            </a:spcAft>
          </a:pPr>
          <a:r>
            <a:rPr lang="zh-TW" altLang="en-US" sz="20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評鑑表組成</a:t>
          </a:r>
          <a:endParaRPr lang="zh-TW" altLang="en-US" sz="20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B96B45A-81C1-4828-A6C4-8892733DF5A5}" type="parTrans" cxnId="{9CD78623-98FB-478F-83AC-BAC038E1EFFD}">
      <dgm:prSet/>
      <dgm:spPr/>
      <dgm:t>
        <a:bodyPr/>
        <a:lstStyle/>
        <a:p>
          <a:endParaRPr lang="zh-TW" altLang="en-US"/>
        </a:p>
      </dgm:t>
    </dgm:pt>
    <dgm:pt modelId="{C7FD89B3-19E1-4127-921B-80C8B7496C99}" type="sibTrans" cxnId="{9CD78623-98FB-478F-83AC-BAC038E1EFFD}">
      <dgm:prSet/>
      <dgm:spPr/>
      <dgm:t>
        <a:bodyPr/>
        <a:lstStyle/>
        <a:p>
          <a:endParaRPr lang="zh-TW" altLang="en-US"/>
        </a:p>
      </dgm:t>
    </dgm:pt>
    <dgm:pt modelId="{8AFA6934-4DAB-47C2-A172-EDB59DC298B1}">
      <dgm:prSet phldrT="[文字]" custT="1"/>
      <dgm:spPr/>
      <dgm:t>
        <a:bodyPr/>
        <a:lstStyle/>
        <a:p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評鑑表</a:t>
          </a:r>
          <a:r>
            <a: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含光碟片</a:t>
          </a:r>
          <a:r>
            <a: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裝訂及寄繳</a:t>
          </a:r>
          <a:endParaRPr lang="zh-TW" altLang="en-US" sz="3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763C7D0-4DE4-426F-BEB1-40634E7B319F}" type="parTrans" cxnId="{7672FF5E-9863-4B74-8A60-4164E045F309}">
      <dgm:prSet/>
      <dgm:spPr/>
      <dgm:t>
        <a:bodyPr/>
        <a:lstStyle/>
        <a:p>
          <a:endParaRPr lang="zh-TW" altLang="en-US"/>
        </a:p>
      </dgm:t>
    </dgm:pt>
    <dgm:pt modelId="{0798A8D2-8F6D-49CD-B900-6238B53A3C41}" type="sibTrans" cxnId="{7672FF5E-9863-4B74-8A60-4164E045F309}">
      <dgm:prSet/>
      <dgm:spPr/>
      <dgm:t>
        <a:bodyPr/>
        <a:lstStyle/>
        <a:p>
          <a:endParaRPr lang="zh-TW" altLang="en-US"/>
        </a:p>
      </dgm:t>
    </dgm:pt>
    <dgm:pt modelId="{69FAF157-3435-4B59-A0DB-A79535D55A8F}">
      <dgm:prSet phldrT="[文字]" custT="1"/>
      <dgm:spPr/>
      <dgm:t>
        <a:bodyPr/>
        <a:lstStyle/>
        <a:p>
          <a:pPr>
            <a:lnSpc>
              <a:spcPts val="2200"/>
            </a:lnSpc>
            <a:spcAft>
              <a:spcPts val="600"/>
            </a:spcAft>
          </a:pPr>
          <a:r>
            <a:rPr lang="zh-TW" altLang="en-US" sz="20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評鑑表裝訂及光碟片製作</a:t>
          </a:r>
          <a:endParaRPr lang="zh-TW" altLang="en-US" sz="20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7AE989C-41F0-4962-934C-AC3FFC46F5F9}" type="parTrans" cxnId="{BA638AB1-D3FC-43ED-A4A9-7DEDAC870BBD}">
      <dgm:prSet/>
      <dgm:spPr/>
      <dgm:t>
        <a:bodyPr/>
        <a:lstStyle/>
        <a:p>
          <a:endParaRPr lang="zh-TW" altLang="en-US"/>
        </a:p>
      </dgm:t>
    </dgm:pt>
    <dgm:pt modelId="{5392DBB7-F914-4920-BB68-D61E2C125FE6}" type="sibTrans" cxnId="{BA638AB1-D3FC-43ED-A4A9-7DEDAC870BBD}">
      <dgm:prSet/>
      <dgm:spPr/>
      <dgm:t>
        <a:bodyPr/>
        <a:lstStyle/>
        <a:p>
          <a:endParaRPr lang="zh-TW" altLang="en-US"/>
        </a:p>
      </dgm:t>
    </dgm:pt>
    <dgm:pt modelId="{0FFD33A4-B391-4352-B0F3-2F6E61CFDA21}">
      <dgm:prSet phldrT="[文字]" custT="1"/>
      <dgm:spPr/>
      <dgm:t>
        <a:bodyPr/>
        <a:lstStyle/>
        <a:p>
          <a:pPr>
            <a:lnSpc>
              <a:spcPts val="2200"/>
            </a:lnSpc>
            <a:spcAft>
              <a:spcPts val="600"/>
            </a:spcAft>
          </a:pPr>
          <a:r>
            <a:rPr lang="zh-TW" altLang="en-US" sz="20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線上下載及填報</a:t>
          </a:r>
          <a:endParaRPr lang="zh-TW" altLang="en-US" sz="20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2794945-E2FF-4503-A1B7-E42216ECDAFD}" type="parTrans" cxnId="{08154832-AD9E-4F63-B143-32AE8DD82F31}">
      <dgm:prSet/>
      <dgm:spPr/>
      <dgm:t>
        <a:bodyPr/>
        <a:lstStyle/>
        <a:p>
          <a:endParaRPr lang="zh-TW" altLang="en-US"/>
        </a:p>
      </dgm:t>
    </dgm:pt>
    <dgm:pt modelId="{CA0DBE75-8380-468A-8B08-8787D9B4CC33}" type="sibTrans" cxnId="{08154832-AD9E-4F63-B143-32AE8DD82F31}">
      <dgm:prSet/>
      <dgm:spPr/>
      <dgm:t>
        <a:bodyPr/>
        <a:lstStyle/>
        <a:p>
          <a:endParaRPr lang="zh-TW" altLang="en-US"/>
        </a:p>
      </dgm:t>
    </dgm:pt>
    <dgm:pt modelId="{113BFE94-F705-4C80-A9D8-691FFCF5D3F6}">
      <dgm:prSet phldrT="[文字]" custT="1"/>
      <dgm:spPr/>
      <dgm:t>
        <a:bodyPr/>
        <a:lstStyle/>
        <a:p>
          <a:pPr>
            <a:lnSpc>
              <a:spcPts val="2200"/>
            </a:lnSpc>
            <a:spcAft>
              <a:spcPts val="600"/>
            </a:spcAft>
          </a:pPr>
          <a:r>
            <a:rPr lang="zh-TW" altLang="en-US" sz="20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基本資料填寫及注意事項</a:t>
          </a:r>
          <a:endParaRPr lang="zh-TW" altLang="en-US" sz="20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C79E241-B700-404A-8FDB-BE7179B26BA4}" type="parTrans" cxnId="{6AE9CF35-BF2C-4079-91D3-6DA2F9E89EB3}">
      <dgm:prSet/>
      <dgm:spPr/>
      <dgm:t>
        <a:bodyPr/>
        <a:lstStyle/>
        <a:p>
          <a:endParaRPr lang="zh-TW" altLang="en-US"/>
        </a:p>
      </dgm:t>
    </dgm:pt>
    <dgm:pt modelId="{3A1C36C3-FA93-4F4A-8AF6-8B035770AA21}" type="sibTrans" cxnId="{6AE9CF35-BF2C-4079-91D3-6DA2F9E89EB3}">
      <dgm:prSet/>
      <dgm:spPr/>
      <dgm:t>
        <a:bodyPr/>
        <a:lstStyle/>
        <a:p>
          <a:endParaRPr lang="zh-TW" altLang="en-US"/>
        </a:p>
      </dgm:t>
    </dgm:pt>
    <dgm:pt modelId="{355230D6-B834-46E5-BF49-C8B1A06F0946}">
      <dgm:prSet phldrT="[文字]" custT="1"/>
      <dgm:spPr/>
      <dgm:t>
        <a:bodyPr/>
        <a:lstStyle/>
        <a:p>
          <a:pPr>
            <a:lnSpc>
              <a:spcPts val="2200"/>
            </a:lnSpc>
            <a:spcAft>
              <a:spcPts val="600"/>
            </a:spcAft>
          </a:pPr>
          <a:r>
            <a:rPr lang="zh-TW" altLang="en-US" sz="20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融入學校評鑑之相關訪視與評鑑自陳表填寫及資料準備方式</a:t>
          </a:r>
          <a:endParaRPr lang="zh-TW" altLang="en-US" sz="20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BB55DE4-6963-49F1-A93D-A27A9158ED1A}" type="parTrans" cxnId="{5B1FE085-9256-4520-8F96-7EA50B336E08}">
      <dgm:prSet/>
      <dgm:spPr/>
      <dgm:t>
        <a:bodyPr/>
        <a:lstStyle/>
        <a:p>
          <a:endParaRPr lang="zh-TW" altLang="en-US"/>
        </a:p>
      </dgm:t>
    </dgm:pt>
    <dgm:pt modelId="{5269FC44-FB3E-4CBC-B9AF-D7D89970B280}" type="sibTrans" cxnId="{5B1FE085-9256-4520-8F96-7EA50B336E08}">
      <dgm:prSet/>
      <dgm:spPr/>
      <dgm:t>
        <a:bodyPr/>
        <a:lstStyle/>
        <a:p>
          <a:endParaRPr lang="zh-TW" altLang="en-US"/>
        </a:p>
      </dgm:t>
    </dgm:pt>
    <dgm:pt modelId="{A157C2B2-2A19-494B-A8BE-AB3F3978244B}">
      <dgm:prSet phldrT="[文字]" custT="1"/>
      <dgm:spPr/>
      <dgm:t>
        <a:bodyPr/>
        <a:lstStyle/>
        <a:p>
          <a:pPr>
            <a:lnSpc>
              <a:spcPct val="90000"/>
            </a:lnSpc>
            <a:spcAft>
              <a:spcPct val="20000"/>
            </a:spcAft>
          </a:pPr>
          <a:endParaRPr lang="zh-TW" altLang="en-US" sz="2000" dirty="0"/>
        </a:p>
      </dgm:t>
    </dgm:pt>
    <dgm:pt modelId="{8BA314CA-D02A-4D32-B8E0-2F2DBAA26F8D}" type="parTrans" cxnId="{5AF3527D-A15B-43DB-9BD3-DCCADB404DD3}">
      <dgm:prSet/>
      <dgm:spPr/>
      <dgm:t>
        <a:bodyPr/>
        <a:lstStyle/>
        <a:p>
          <a:endParaRPr lang="zh-TW" altLang="en-US"/>
        </a:p>
      </dgm:t>
    </dgm:pt>
    <dgm:pt modelId="{7C74E302-08B8-411D-B188-3CEA98F1EBF2}" type="sibTrans" cxnId="{5AF3527D-A15B-43DB-9BD3-DCCADB404DD3}">
      <dgm:prSet/>
      <dgm:spPr/>
      <dgm:t>
        <a:bodyPr/>
        <a:lstStyle/>
        <a:p>
          <a:endParaRPr lang="zh-TW" altLang="en-US"/>
        </a:p>
      </dgm:t>
    </dgm:pt>
    <dgm:pt modelId="{800EF5FC-BD14-4CF1-A57E-4B7372ACE9C4}">
      <dgm:prSet custT="1"/>
      <dgm:spPr/>
      <dgm:t>
        <a:bodyPr/>
        <a:lstStyle/>
        <a:p>
          <a:pPr>
            <a:lnSpc>
              <a:spcPct val="90000"/>
            </a:lnSpc>
            <a:spcAft>
              <a:spcPct val="20000"/>
            </a:spcAft>
          </a:pPr>
          <a:endParaRPr lang="zh-TW" altLang="en-US" sz="2000" dirty="0"/>
        </a:p>
      </dgm:t>
    </dgm:pt>
    <dgm:pt modelId="{A55BE10F-31C6-468B-9C52-0A246D712A98}" type="parTrans" cxnId="{A939CABE-B46D-4C14-A9A0-D8B159A1C6C8}">
      <dgm:prSet/>
      <dgm:spPr/>
      <dgm:t>
        <a:bodyPr/>
        <a:lstStyle/>
        <a:p>
          <a:endParaRPr lang="zh-TW" altLang="en-US"/>
        </a:p>
      </dgm:t>
    </dgm:pt>
    <dgm:pt modelId="{8FDBE00A-48D8-4DAF-A6A7-A6352FA55F7C}" type="sibTrans" cxnId="{A939CABE-B46D-4C14-A9A0-D8B159A1C6C8}">
      <dgm:prSet/>
      <dgm:spPr/>
      <dgm:t>
        <a:bodyPr/>
        <a:lstStyle/>
        <a:p>
          <a:endParaRPr lang="zh-TW" altLang="en-US"/>
        </a:p>
      </dgm:t>
    </dgm:pt>
    <dgm:pt modelId="{E6686A38-59E8-415C-9DD7-C0A51706D2FC}">
      <dgm:prSet phldrT="[文字]" custT="1"/>
      <dgm:spPr/>
      <dgm:t>
        <a:bodyPr/>
        <a:lstStyle/>
        <a:p>
          <a:pPr>
            <a:lnSpc>
              <a:spcPts val="2200"/>
            </a:lnSpc>
            <a:spcAft>
              <a:spcPts val="600"/>
            </a:spcAft>
          </a:pPr>
          <a:r>
            <a:rPr lang="zh-TW" altLang="en-US" sz="20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評鑑附表填寫</a:t>
          </a:r>
          <a:endParaRPr lang="zh-TW" altLang="en-US" sz="20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94AAEDE-6F5C-4158-8579-C4CED28B71B8}" type="parTrans" cxnId="{7E8774EC-B867-4D2B-9421-DF4351CE6131}">
      <dgm:prSet/>
      <dgm:spPr/>
      <dgm:t>
        <a:bodyPr/>
        <a:lstStyle/>
        <a:p>
          <a:endParaRPr lang="zh-TW" altLang="en-US"/>
        </a:p>
      </dgm:t>
    </dgm:pt>
    <dgm:pt modelId="{F4325376-844E-4798-89EC-85E081F99E78}" type="sibTrans" cxnId="{7E8774EC-B867-4D2B-9421-DF4351CE6131}">
      <dgm:prSet/>
      <dgm:spPr/>
      <dgm:t>
        <a:bodyPr/>
        <a:lstStyle/>
        <a:p>
          <a:endParaRPr lang="zh-TW" altLang="en-US"/>
        </a:p>
      </dgm:t>
    </dgm:pt>
    <dgm:pt modelId="{9C71ADCA-BEA6-4278-B130-D391DA3A70FD}">
      <dgm:prSet phldrT="[文字]" custT="1"/>
      <dgm:spPr/>
      <dgm:t>
        <a:bodyPr/>
        <a:lstStyle/>
        <a:p>
          <a:pPr>
            <a:lnSpc>
              <a:spcPts val="2200"/>
            </a:lnSpc>
            <a:spcAft>
              <a:spcPts val="600"/>
            </a:spcAft>
          </a:pPr>
          <a:r>
            <a:rPr lang="zh-TW" altLang="en-US" sz="20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其他注意事項</a:t>
          </a:r>
          <a:endParaRPr lang="zh-TW" altLang="en-US" sz="20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259BC76-9729-4E19-A2B7-96B5E79DCE13}" type="parTrans" cxnId="{BE5FB206-51B2-413E-BC79-4FA567C3D2E9}">
      <dgm:prSet/>
      <dgm:spPr/>
      <dgm:t>
        <a:bodyPr/>
        <a:lstStyle/>
        <a:p>
          <a:endParaRPr lang="zh-TW" altLang="en-US"/>
        </a:p>
      </dgm:t>
    </dgm:pt>
    <dgm:pt modelId="{AF4793E9-6AFF-4ECB-95BB-F4252F77F3E3}" type="sibTrans" cxnId="{BE5FB206-51B2-413E-BC79-4FA567C3D2E9}">
      <dgm:prSet/>
      <dgm:spPr/>
      <dgm:t>
        <a:bodyPr/>
        <a:lstStyle/>
        <a:p>
          <a:endParaRPr lang="zh-TW" altLang="en-US"/>
        </a:p>
      </dgm:t>
    </dgm:pt>
    <dgm:pt modelId="{B6AB724E-FB60-44DB-A5EE-7D49FD851664}">
      <dgm:prSet phldrT="[文字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zh-TW" altLang="en-US" sz="20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E5A02FA-64C2-47AD-9B2A-2D2D2C773C52}" type="parTrans" cxnId="{5FA45329-D15F-470B-8FBB-3BF0CD011BF9}">
      <dgm:prSet/>
      <dgm:spPr/>
      <dgm:t>
        <a:bodyPr/>
        <a:lstStyle/>
        <a:p>
          <a:endParaRPr lang="zh-TW" altLang="en-US"/>
        </a:p>
      </dgm:t>
    </dgm:pt>
    <dgm:pt modelId="{D489E175-1FB1-4E48-B491-CBE46916E858}" type="sibTrans" cxnId="{5FA45329-D15F-470B-8FBB-3BF0CD011BF9}">
      <dgm:prSet/>
      <dgm:spPr/>
      <dgm:t>
        <a:bodyPr/>
        <a:lstStyle/>
        <a:p>
          <a:endParaRPr lang="zh-TW" altLang="en-US"/>
        </a:p>
      </dgm:t>
    </dgm:pt>
    <dgm:pt modelId="{18C72FA0-C8B6-4C43-91ED-61B8EF367030}">
      <dgm:prSet phldrT="[文字]" custT="1"/>
      <dgm:spPr/>
      <dgm:t>
        <a:bodyPr/>
        <a:lstStyle/>
        <a:p>
          <a:pPr>
            <a:lnSpc>
              <a:spcPts val="2200"/>
            </a:lnSpc>
            <a:spcAft>
              <a:spcPts val="600"/>
            </a:spcAft>
          </a:pPr>
          <a:r>
            <a:rPr lang="zh-TW" altLang="en-US" sz="20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評鑑表及光碟片寄繳數量</a:t>
          </a:r>
          <a:endParaRPr lang="zh-TW" altLang="en-US" sz="20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C4B1A49-F5F9-4681-A569-F113D2D27090}" type="parTrans" cxnId="{04BE5D38-01D1-4A64-874C-8E5677A4F3B1}">
      <dgm:prSet/>
      <dgm:spPr/>
      <dgm:t>
        <a:bodyPr/>
        <a:lstStyle/>
        <a:p>
          <a:endParaRPr lang="zh-TW" altLang="en-US"/>
        </a:p>
      </dgm:t>
    </dgm:pt>
    <dgm:pt modelId="{7A55264D-CE9E-42A4-A8CC-2CC44B7ECF52}" type="sibTrans" cxnId="{04BE5D38-01D1-4A64-874C-8E5677A4F3B1}">
      <dgm:prSet/>
      <dgm:spPr/>
      <dgm:t>
        <a:bodyPr/>
        <a:lstStyle/>
        <a:p>
          <a:endParaRPr lang="zh-TW" altLang="en-US"/>
        </a:p>
      </dgm:t>
    </dgm:pt>
    <dgm:pt modelId="{FD2B685F-6140-40EF-AB4F-0528AB94600B}">
      <dgm:prSet phldrT="[文字]" custT="1"/>
      <dgm:spPr/>
      <dgm:t>
        <a:bodyPr/>
        <a:lstStyle/>
        <a:p>
          <a:pPr>
            <a:lnSpc>
              <a:spcPts val="2200"/>
            </a:lnSpc>
            <a:spcAft>
              <a:spcPts val="600"/>
            </a:spcAft>
          </a:pPr>
          <a:r>
            <a:rPr lang="zh-TW" altLang="en-US" sz="20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評鑑表及光碟片寄繳地點</a:t>
          </a:r>
          <a:endParaRPr lang="zh-TW" altLang="en-US" sz="20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DCC27E3-5CC0-4663-A5D6-63B6B40B149D}" type="parTrans" cxnId="{D3A503CA-8493-4116-B268-F44C3511FA29}">
      <dgm:prSet/>
      <dgm:spPr/>
      <dgm:t>
        <a:bodyPr/>
        <a:lstStyle/>
        <a:p>
          <a:endParaRPr lang="zh-TW" altLang="en-US"/>
        </a:p>
      </dgm:t>
    </dgm:pt>
    <dgm:pt modelId="{90ABE557-4EB4-4EA4-A49A-2959CC6E8302}" type="sibTrans" cxnId="{D3A503CA-8493-4116-B268-F44C3511FA29}">
      <dgm:prSet/>
      <dgm:spPr/>
      <dgm:t>
        <a:bodyPr/>
        <a:lstStyle/>
        <a:p>
          <a:endParaRPr lang="zh-TW" altLang="en-US"/>
        </a:p>
      </dgm:t>
    </dgm:pt>
    <dgm:pt modelId="{9A3C0966-4578-4417-A57B-2A648A4B15DF}" type="pres">
      <dgm:prSet presAssocID="{71A83C61-7B25-48A9-BA77-64DD204C59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3B89124-82BD-42DD-92A6-E958A69CF155}" type="pres">
      <dgm:prSet presAssocID="{29F08E6B-A800-4CE9-8B4D-3F62A8A0ED4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F60235D-1866-4F01-9F97-02F375CECC14}" type="pres">
      <dgm:prSet presAssocID="{29F08E6B-A800-4CE9-8B4D-3F62A8A0ED4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2A1885C-9EDD-49DE-A162-B946CA1B7FC0}" type="pres">
      <dgm:prSet presAssocID="{8AFA6934-4DAB-47C2-A172-EDB59DC298B1}" presName="parentText" presStyleLbl="node1" presStyleIdx="1" presStyleCnt="2" custLinFactNeighborY="-4058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EF2FD09-36E0-43AE-A45A-7CB7215EB436}" type="pres">
      <dgm:prSet presAssocID="{8AFA6934-4DAB-47C2-A172-EDB59DC298B1}" presName="childText" presStyleLbl="revTx" presStyleIdx="1" presStyleCnt="2" custLinFactNeighborY="2231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296B4F3-663B-48FD-B56A-3727D3AB88A9}" type="presOf" srcId="{B6AB724E-FB60-44DB-A5EE-7D49FD851664}" destId="{AEF2FD09-36E0-43AE-A45A-7CB7215EB436}" srcOrd="0" destOrd="3" presId="urn:microsoft.com/office/officeart/2005/8/layout/vList2"/>
    <dgm:cxn modelId="{040121E0-3782-457E-87CC-39BC3395E8F7}" type="presOf" srcId="{2FAF6A63-36C5-4D4C-8CB1-93F6AFA149F5}" destId="{0F60235D-1866-4F01-9F97-02F375CECC14}" srcOrd="0" destOrd="0" presId="urn:microsoft.com/office/officeart/2005/8/layout/vList2"/>
    <dgm:cxn modelId="{2D6CA1FC-3263-4B56-A0BE-4A904CF6DAAA}" type="presOf" srcId="{A157C2B2-2A19-494B-A8BE-AB3F3978244B}" destId="{0F60235D-1866-4F01-9F97-02F375CECC14}" srcOrd="0" destOrd="7" presId="urn:microsoft.com/office/officeart/2005/8/layout/vList2"/>
    <dgm:cxn modelId="{C6C371D8-0846-43F6-A38B-6CA53E3E08CD}" type="presOf" srcId="{9C71ADCA-BEA6-4278-B130-D391DA3A70FD}" destId="{0F60235D-1866-4F01-9F97-02F375CECC14}" srcOrd="0" destOrd="5" presId="urn:microsoft.com/office/officeart/2005/8/layout/vList2"/>
    <dgm:cxn modelId="{FF0D0D28-BABF-43FB-8793-603EA2A0C2D6}" type="presOf" srcId="{FD2B685F-6140-40EF-AB4F-0528AB94600B}" destId="{AEF2FD09-36E0-43AE-A45A-7CB7215EB436}" srcOrd="0" destOrd="2" presId="urn:microsoft.com/office/officeart/2005/8/layout/vList2"/>
    <dgm:cxn modelId="{7E8774EC-B867-4D2B-9421-DF4351CE6131}" srcId="{29F08E6B-A800-4CE9-8B4D-3F62A8A0ED4F}" destId="{E6686A38-59E8-415C-9DD7-C0A51706D2FC}" srcOrd="4" destOrd="0" parTransId="{D94AAEDE-6F5C-4158-8579-C4CED28B71B8}" sibTransId="{F4325376-844E-4798-89EC-85E081F99E78}"/>
    <dgm:cxn modelId="{08154832-AD9E-4F63-B143-32AE8DD82F31}" srcId="{29F08E6B-A800-4CE9-8B4D-3F62A8A0ED4F}" destId="{0FFD33A4-B391-4352-B0F3-2F6E61CFDA21}" srcOrd="1" destOrd="0" parTransId="{F2794945-E2FF-4503-A1B7-E42216ECDAFD}" sibTransId="{CA0DBE75-8380-468A-8B08-8787D9B4CC33}"/>
    <dgm:cxn modelId="{BA638AB1-D3FC-43ED-A4A9-7DEDAC870BBD}" srcId="{8AFA6934-4DAB-47C2-A172-EDB59DC298B1}" destId="{69FAF157-3435-4B59-A0DB-A79535D55A8F}" srcOrd="0" destOrd="0" parTransId="{07AE989C-41F0-4962-934C-AC3FFC46F5F9}" sibTransId="{5392DBB7-F914-4920-BB68-D61E2C125FE6}"/>
    <dgm:cxn modelId="{BE5FB206-51B2-413E-BC79-4FA567C3D2E9}" srcId="{29F08E6B-A800-4CE9-8B4D-3F62A8A0ED4F}" destId="{9C71ADCA-BEA6-4278-B130-D391DA3A70FD}" srcOrd="5" destOrd="0" parTransId="{E259BC76-9729-4E19-A2B7-96B5E79DCE13}" sibTransId="{AF4793E9-6AFF-4ECB-95BB-F4252F77F3E3}"/>
    <dgm:cxn modelId="{FFB8F381-2820-4717-880C-4328F6D29697}" type="presOf" srcId="{800EF5FC-BD14-4CF1-A57E-4B7372ACE9C4}" destId="{0F60235D-1866-4F01-9F97-02F375CECC14}" srcOrd="0" destOrd="6" presId="urn:microsoft.com/office/officeart/2005/8/layout/vList2"/>
    <dgm:cxn modelId="{72FDD226-C646-42E9-9370-1C93589EF14A}" srcId="{71A83C61-7B25-48A9-BA77-64DD204C59FE}" destId="{29F08E6B-A800-4CE9-8B4D-3F62A8A0ED4F}" srcOrd="0" destOrd="0" parTransId="{7D3F367F-E7C3-47C7-8B6E-92D4FCCBC555}" sibTransId="{94737F86-1E6C-47D3-A178-F7EDF5F82BA7}"/>
    <dgm:cxn modelId="{09FD3F17-BBE8-4293-A974-87386D782D53}" type="presOf" srcId="{113BFE94-F705-4C80-A9D8-691FFCF5D3F6}" destId="{0F60235D-1866-4F01-9F97-02F375CECC14}" srcOrd="0" destOrd="2" presId="urn:microsoft.com/office/officeart/2005/8/layout/vList2"/>
    <dgm:cxn modelId="{3341CA63-6258-4FAA-82EC-31C4163620F9}" type="presOf" srcId="{8AFA6934-4DAB-47C2-A172-EDB59DC298B1}" destId="{62A1885C-9EDD-49DE-A162-B946CA1B7FC0}" srcOrd="0" destOrd="0" presId="urn:microsoft.com/office/officeart/2005/8/layout/vList2"/>
    <dgm:cxn modelId="{9CD78623-98FB-478F-83AC-BAC038E1EFFD}" srcId="{29F08E6B-A800-4CE9-8B4D-3F62A8A0ED4F}" destId="{2FAF6A63-36C5-4D4C-8CB1-93F6AFA149F5}" srcOrd="0" destOrd="0" parTransId="{2B96B45A-81C1-4828-A6C4-8892733DF5A5}" sibTransId="{C7FD89B3-19E1-4127-921B-80C8B7496C99}"/>
    <dgm:cxn modelId="{7921A03E-37BC-432B-B365-415AA047C08B}" type="presOf" srcId="{0FFD33A4-B391-4352-B0F3-2F6E61CFDA21}" destId="{0F60235D-1866-4F01-9F97-02F375CECC14}" srcOrd="0" destOrd="1" presId="urn:microsoft.com/office/officeart/2005/8/layout/vList2"/>
    <dgm:cxn modelId="{6AE9CF35-BF2C-4079-91D3-6DA2F9E89EB3}" srcId="{29F08E6B-A800-4CE9-8B4D-3F62A8A0ED4F}" destId="{113BFE94-F705-4C80-A9D8-691FFCF5D3F6}" srcOrd="2" destOrd="0" parTransId="{DC79E241-B700-404A-8FDB-BE7179B26BA4}" sibTransId="{3A1C36C3-FA93-4F4A-8AF6-8B035770AA21}"/>
    <dgm:cxn modelId="{5B1FE085-9256-4520-8F96-7EA50B336E08}" srcId="{29F08E6B-A800-4CE9-8B4D-3F62A8A0ED4F}" destId="{355230D6-B834-46E5-BF49-C8B1A06F0946}" srcOrd="3" destOrd="0" parTransId="{3BB55DE4-6963-49F1-A93D-A27A9158ED1A}" sibTransId="{5269FC44-FB3E-4CBC-B9AF-D7D89970B280}"/>
    <dgm:cxn modelId="{06B27342-390C-45D1-BFF6-3995D39FD7B3}" type="presOf" srcId="{E6686A38-59E8-415C-9DD7-C0A51706D2FC}" destId="{0F60235D-1866-4F01-9F97-02F375CECC14}" srcOrd="0" destOrd="4" presId="urn:microsoft.com/office/officeart/2005/8/layout/vList2"/>
    <dgm:cxn modelId="{D3A503CA-8493-4116-B268-F44C3511FA29}" srcId="{8AFA6934-4DAB-47C2-A172-EDB59DC298B1}" destId="{FD2B685F-6140-40EF-AB4F-0528AB94600B}" srcOrd="2" destOrd="0" parTransId="{7DCC27E3-5CC0-4663-A5D6-63B6B40B149D}" sibTransId="{90ABE557-4EB4-4EA4-A49A-2959CC6E8302}"/>
    <dgm:cxn modelId="{3BC3DD4C-37BC-487E-9170-C40A302DC2A7}" type="presOf" srcId="{355230D6-B834-46E5-BF49-C8B1A06F0946}" destId="{0F60235D-1866-4F01-9F97-02F375CECC14}" srcOrd="0" destOrd="3" presId="urn:microsoft.com/office/officeart/2005/8/layout/vList2"/>
    <dgm:cxn modelId="{5FA45329-D15F-470B-8FBB-3BF0CD011BF9}" srcId="{8AFA6934-4DAB-47C2-A172-EDB59DC298B1}" destId="{B6AB724E-FB60-44DB-A5EE-7D49FD851664}" srcOrd="3" destOrd="0" parTransId="{9E5A02FA-64C2-47AD-9B2A-2D2D2C773C52}" sibTransId="{D489E175-1FB1-4E48-B491-CBE46916E858}"/>
    <dgm:cxn modelId="{5256EE59-133F-4B1B-A00C-C1AA64B7741E}" type="presOf" srcId="{29F08E6B-A800-4CE9-8B4D-3F62A8A0ED4F}" destId="{C3B89124-82BD-42DD-92A6-E958A69CF155}" srcOrd="0" destOrd="0" presId="urn:microsoft.com/office/officeart/2005/8/layout/vList2"/>
    <dgm:cxn modelId="{E29D4FD3-16DA-423A-AD04-34B7121EF867}" type="presOf" srcId="{69FAF157-3435-4B59-A0DB-A79535D55A8F}" destId="{AEF2FD09-36E0-43AE-A45A-7CB7215EB436}" srcOrd="0" destOrd="0" presId="urn:microsoft.com/office/officeart/2005/8/layout/vList2"/>
    <dgm:cxn modelId="{57D0AC1E-0F48-4A60-B6AF-2B8540286515}" type="presOf" srcId="{71A83C61-7B25-48A9-BA77-64DD204C59FE}" destId="{9A3C0966-4578-4417-A57B-2A648A4B15DF}" srcOrd="0" destOrd="0" presId="urn:microsoft.com/office/officeart/2005/8/layout/vList2"/>
    <dgm:cxn modelId="{A939CABE-B46D-4C14-A9A0-D8B159A1C6C8}" srcId="{29F08E6B-A800-4CE9-8B4D-3F62A8A0ED4F}" destId="{800EF5FC-BD14-4CF1-A57E-4B7372ACE9C4}" srcOrd="6" destOrd="0" parTransId="{A55BE10F-31C6-468B-9C52-0A246D712A98}" sibTransId="{8FDBE00A-48D8-4DAF-A6A7-A6352FA55F7C}"/>
    <dgm:cxn modelId="{04BE5D38-01D1-4A64-874C-8E5677A4F3B1}" srcId="{8AFA6934-4DAB-47C2-A172-EDB59DC298B1}" destId="{18C72FA0-C8B6-4C43-91ED-61B8EF367030}" srcOrd="1" destOrd="0" parTransId="{5C4B1A49-F5F9-4681-A569-F113D2D27090}" sibTransId="{7A55264D-CE9E-42A4-A8CC-2CC44B7ECF52}"/>
    <dgm:cxn modelId="{5AF3527D-A15B-43DB-9BD3-DCCADB404DD3}" srcId="{29F08E6B-A800-4CE9-8B4D-3F62A8A0ED4F}" destId="{A157C2B2-2A19-494B-A8BE-AB3F3978244B}" srcOrd="7" destOrd="0" parTransId="{8BA314CA-D02A-4D32-B8E0-2F2DBAA26F8D}" sibTransId="{7C74E302-08B8-411D-B188-3CEA98F1EBF2}"/>
    <dgm:cxn modelId="{4AF079AD-2FB3-4DDD-B171-C2326420012F}" type="presOf" srcId="{18C72FA0-C8B6-4C43-91ED-61B8EF367030}" destId="{AEF2FD09-36E0-43AE-A45A-7CB7215EB436}" srcOrd="0" destOrd="1" presId="urn:microsoft.com/office/officeart/2005/8/layout/vList2"/>
    <dgm:cxn modelId="{7672FF5E-9863-4B74-8A60-4164E045F309}" srcId="{71A83C61-7B25-48A9-BA77-64DD204C59FE}" destId="{8AFA6934-4DAB-47C2-A172-EDB59DC298B1}" srcOrd="1" destOrd="0" parTransId="{8763C7D0-4DE4-426F-BEB1-40634E7B319F}" sibTransId="{0798A8D2-8F6D-49CD-B900-6238B53A3C41}"/>
    <dgm:cxn modelId="{988CBDB0-63AC-4FB2-BD94-52A4EB315198}" type="presParOf" srcId="{9A3C0966-4578-4417-A57B-2A648A4B15DF}" destId="{C3B89124-82BD-42DD-92A6-E958A69CF155}" srcOrd="0" destOrd="0" presId="urn:microsoft.com/office/officeart/2005/8/layout/vList2"/>
    <dgm:cxn modelId="{E0727F54-8598-4F4C-9B4A-BAEE1052CC3D}" type="presParOf" srcId="{9A3C0966-4578-4417-A57B-2A648A4B15DF}" destId="{0F60235D-1866-4F01-9F97-02F375CECC14}" srcOrd="1" destOrd="0" presId="urn:microsoft.com/office/officeart/2005/8/layout/vList2"/>
    <dgm:cxn modelId="{2684F9CB-8012-418E-86C1-4B4EA4471A0E}" type="presParOf" srcId="{9A3C0966-4578-4417-A57B-2A648A4B15DF}" destId="{62A1885C-9EDD-49DE-A162-B946CA1B7FC0}" srcOrd="2" destOrd="0" presId="urn:microsoft.com/office/officeart/2005/8/layout/vList2"/>
    <dgm:cxn modelId="{3BB813F6-FD1A-45AC-ADD3-7BCA269B06EC}" type="presParOf" srcId="{9A3C0966-4578-4417-A57B-2A648A4B15DF}" destId="{AEF2FD09-36E0-43AE-A45A-7CB7215EB43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B89124-82BD-42DD-92A6-E958A69CF155}">
      <dsp:nvSpPr>
        <dsp:cNvPr id="0" name=""/>
        <dsp:cNvSpPr/>
      </dsp:nvSpPr>
      <dsp:spPr>
        <a:xfrm>
          <a:off x="0" y="4260"/>
          <a:ext cx="8280920" cy="72775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評鑑表撰寫</a:t>
          </a:r>
          <a:endParaRPr lang="zh-TW" altLang="en-US" sz="3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5526" y="39786"/>
        <a:ext cx="8209868" cy="656698"/>
      </dsp:txXfrm>
    </dsp:sp>
    <dsp:sp modelId="{0F60235D-1866-4F01-9F97-02F375CECC14}">
      <dsp:nvSpPr>
        <dsp:cNvPr id="0" name=""/>
        <dsp:cNvSpPr/>
      </dsp:nvSpPr>
      <dsp:spPr>
        <a:xfrm>
          <a:off x="0" y="732011"/>
          <a:ext cx="8280920" cy="2084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ts val="22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zh-TW" altLang="en-US" sz="2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評鑑表組成</a:t>
          </a:r>
          <a:endParaRPr lang="zh-TW" altLang="en-US" sz="2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228600" lvl="1" indent="-228600" algn="l" defTabSz="889000">
            <a:lnSpc>
              <a:spcPts val="22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zh-TW" altLang="en-US" sz="2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線上下載及填報</a:t>
          </a:r>
          <a:endParaRPr lang="zh-TW" altLang="en-US" sz="2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228600" lvl="1" indent="-228600" algn="l" defTabSz="889000">
            <a:lnSpc>
              <a:spcPts val="22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zh-TW" altLang="en-US" sz="2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基本資料填寫及注意事項</a:t>
          </a:r>
          <a:endParaRPr lang="zh-TW" altLang="en-US" sz="2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228600" lvl="1" indent="-228600" algn="l" defTabSz="889000">
            <a:lnSpc>
              <a:spcPts val="22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zh-TW" altLang="en-US" sz="2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融入學校評鑑之相關訪視與評鑑自陳表填寫及資料準備方式</a:t>
          </a:r>
          <a:endParaRPr lang="zh-TW" altLang="en-US" sz="2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228600" lvl="1" indent="-228600" algn="l" defTabSz="889000">
            <a:lnSpc>
              <a:spcPts val="22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zh-TW" altLang="en-US" sz="2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評鑑附表填寫</a:t>
          </a:r>
          <a:endParaRPr lang="zh-TW" altLang="en-US" sz="2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228600" lvl="1" indent="-228600" algn="l" defTabSz="889000">
            <a:lnSpc>
              <a:spcPts val="22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zh-TW" altLang="en-US" sz="2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其他注意事項</a:t>
          </a:r>
          <a:endParaRPr lang="zh-TW" altLang="en-US" sz="2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zh-TW" alt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zh-TW" altLang="en-US" sz="2000" kern="1200" dirty="0"/>
        </a:p>
      </dsp:txBody>
      <dsp:txXfrm>
        <a:off x="0" y="732011"/>
        <a:ext cx="8280920" cy="2084619"/>
      </dsp:txXfrm>
    </dsp:sp>
    <dsp:sp modelId="{62A1885C-9EDD-49DE-A162-B946CA1B7FC0}">
      <dsp:nvSpPr>
        <dsp:cNvPr id="0" name=""/>
        <dsp:cNvSpPr/>
      </dsp:nvSpPr>
      <dsp:spPr>
        <a:xfrm>
          <a:off x="0" y="2769357"/>
          <a:ext cx="8280920" cy="72775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評鑑表</a:t>
          </a:r>
          <a:r>
            <a:rPr lang="en-US" altLang="zh-TW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含光碟片</a:t>
          </a:r>
          <a:r>
            <a:rPr lang="en-US" altLang="zh-TW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裝訂及寄繳</a:t>
          </a:r>
          <a:endParaRPr lang="zh-TW" altLang="en-US" sz="3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5526" y="2804883"/>
        <a:ext cx="8209868" cy="656698"/>
      </dsp:txXfrm>
    </dsp:sp>
    <dsp:sp modelId="{AEF2FD09-36E0-43AE-A45A-7CB7215EB436}">
      <dsp:nvSpPr>
        <dsp:cNvPr id="0" name=""/>
        <dsp:cNvSpPr/>
      </dsp:nvSpPr>
      <dsp:spPr>
        <a:xfrm>
          <a:off x="0" y="3548641"/>
          <a:ext cx="8280920" cy="1164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ts val="22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zh-TW" altLang="en-US" sz="2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評鑑表裝訂及光碟片製作</a:t>
          </a:r>
          <a:endParaRPr lang="zh-TW" altLang="en-US" sz="2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228600" lvl="1" indent="-228600" algn="l" defTabSz="889000">
            <a:lnSpc>
              <a:spcPts val="22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zh-TW" altLang="en-US" sz="2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評鑑表及光碟片寄繳數量</a:t>
          </a:r>
          <a:endParaRPr lang="zh-TW" altLang="en-US" sz="2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228600" lvl="1" indent="-228600" algn="l" defTabSz="889000">
            <a:lnSpc>
              <a:spcPts val="22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zh-TW" altLang="en-US" sz="2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評鑑表及光碟片寄繳地點</a:t>
          </a:r>
          <a:endParaRPr lang="zh-TW" altLang="en-US" sz="2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endParaRPr lang="zh-TW" altLang="en-US" sz="2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3548641"/>
        <a:ext cx="8280920" cy="11649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CC45D-A94C-4CD1-85A2-32857AFB8D2A}" type="datetimeFigureOut">
              <a:rPr lang="zh-CN" altLang="en-US" smtClean="0"/>
              <a:pPr/>
              <a:t>2016/5/11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5B367-E661-40E5-9443-89393A4B6F4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2560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25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27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28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29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30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31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32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33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34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资源\09PPT模板设计\商务展示\images\images\教育2_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540829" y="2357430"/>
            <a:ext cx="3603171" cy="4163665"/>
          </a:xfrm>
          <a:prstGeom prst="rect">
            <a:avLst/>
          </a:prstGeom>
          <a:noFill/>
        </p:spPr>
      </p:pic>
      <p:grpSp>
        <p:nvGrpSpPr>
          <p:cNvPr id="10" name="组合 9"/>
          <p:cNvGrpSpPr/>
          <p:nvPr userDrawn="1"/>
        </p:nvGrpSpPr>
        <p:grpSpPr>
          <a:xfrm>
            <a:off x="0" y="285728"/>
            <a:ext cx="9144000" cy="1240311"/>
            <a:chOff x="0" y="214290"/>
            <a:chExt cx="9144000" cy="1240311"/>
          </a:xfrm>
          <a:solidFill>
            <a:schemeClr val="bg1">
              <a:lumMod val="65000"/>
            </a:schemeClr>
          </a:solidFill>
        </p:grpSpPr>
        <p:sp>
          <p:nvSpPr>
            <p:cNvPr id="11" name="矩形 10"/>
            <p:cNvSpPr/>
            <p:nvPr userDrawn="1"/>
          </p:nvSpPr>
          <p:spPr>
            <a:xfrm>
              <a:off x="0" y="214290"/>
              <a:ext cx="9144000" cy="64294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 userDrawn="1"/>
          </p:nvSpPr>
          <p:spPr>
            <a:xfrm>
              <a:off x="4000496" y="285728"/>
              <a:ext cx="1168873" cy="116887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lang="zh-CN" altLang="en-US"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28596" y="1643050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grpSp>
        <p:nvGrpSpPr>
          <p:cNvPr id="9" name="组合 8"/>
          <p:cNvGrpSpPr/>
          <p:nvPr userDrawn="1"/>
        </p:nvGrpSpPr>
        <p:grpSpPr>
          <a:xfrm>
            <a:off x="0" y="214290"/>
            <a:ext cx="9144000" cy="1240311"/>
            <a:chOff x="0" y="214290"/>
            <a:chExt cx="9144000" cy="1240311"/>
          </a:xfrm>
        </p:grpSpPr>
        <p:sp>
          <p:nvSpPr>
            <p:cNvPr id="7" name="矩形 6"/>
            <p:cNvSpPr/>
            <p:nvPr userDrawn="1"/>
          </p:nvSpPr>
          <p:spPr>
            <a:xfrm>
              <a:off x="0" y="214290"/>
              <a:ext cx="9144000" cy="642942"/>
            </a:xfrm>
            <a:prstGeom prst="rect">
              <a:avLst/>
            </a:prstGeom>
            <a:solidFill>
              <a:srgbClr val="82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 userDrawn="1"/>
          </p:nvSpPr>
          <p:spPr>
            <a:xfrm>
              <a:off x="4000496" y="285728"/>
              <a:ext cx="1168873" cy="1168873"/>
            </a:xfrm>
            <a:prstGeom prst="ellipse">
              <a:avLst/>
            </a:prstGeom>
            <a:solidFill>
              <a:srgbClr val="82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lang="zh-CN" altLang="en-US"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3" name="组合 12"/>
          <p:cNvGrpSpPr/>
          <p:nvPr userDrawn="1"/>
        </p:nvGrpSpPr>
        <p:grpSpPr>
          <a:xfrm flipV="1">
            <a:off x="0" y="5286388"/>
            <a:ext cx="9144000" cy="1240311"/>
            <a:chOff x="0" y="214290"/>
            <a:chExt cx="9144000" cy="1240311"/>
          </a:xfrm>
          <a:solidFill>
            <a:schemeClr val="bg1">
              <a:lumMod val="65000"/>
            </a:schemeClr>
          </a:solidFill>
        </p:grpSpPr>
        <p:sp>
          <p:nvSpPr>
            <p:cNvPr id="14" name="矩形 13"/>
            <p:cNvSpPr/>
            <p:nvPr userDrawn="1"/>
          </p:nvSpPr>
          <p:spPr>
            <a:xfrm>
              <a:off x="0" y="214290"/>
              <a:ext cx="9144000" cy="64294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 userDrawn="1"/>
          </p:nvSpPr>
          <p:spPr>
            <a:xfrm>
              <a:off x="4000496" y="285728"/>
              <a:ext cx="1168873" cy="116887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lang="zh-CN" altLang="en-US"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 flipV="1">
            <a:off x="0" y="5357826"/>
            <a:ext cx="9144000" cy="1240311"/>
            <a:chOff x="0" y="214290"/>
            <a:chExt cx="9144000" cy="1240311"/>
          </a:xfrm>
        </p:grpSpPr>
        <p:sp>
          <p:nvSpPr>
            <p:cNvPr id="17" name="矩形 16"/>
            <p:cNvSpPr/>
            <p:nvPr userDrawn="1"/>
          </p:nvSpPr>
          <p:spPr>
            <a:xfrm>
              <a:off x="0" y="214290"/>
              <a:ext cx="9144000" cy="642942"/>
            </a:xfrm>
            <a:prstGeom prst="rect">
              <a:avLst/>
            </a:prstGeom>
            <a:solidFill>
              <a:srgbClr val="305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椭圆 17"/>
            <p:cNvSpPr/>
            <p:nvPr userDrawn="1"/>
          </p:nvSpPr>
          <p:spPr>
            <a:xfrm>
              <a:off x="4000496" y="285728"/>
              <a:ext cx="1168873" cy="1168873"/>
            </a:xfrm>
            <a:prstGeom prst="ellipse">
              <a:avLst/>
            </a:prstGeom>
            <a:solidFill>
              <a:srgbClr val="305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lang="zh-CN" altLang="en-US"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9" name="矩形 18"/>
          <p:cNvSpPr/>
          <p:nvPr userDrawn="1"/>
        </p:nvSpPr>
        <p:spPr>
          <a:xfrm>
            <a:off x="0" y="285728"/>
            <a:ext cx="91440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 userDrawn="1"/>
        </p:nvSpPr>
        <p:spPr>
          <a:xfrm>
            <a:off x="0" y="6500834"/>
            <a:ext cx="91440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BA26-C663-4685-90E0-15B239C3C70A}" type="datetimeFigureOut">
              <a:rPr lang="zh-CN" altLang="en-US" smtClean="0"/>
              <a:pPr/>
              <a:t>2016/5/11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D24-66E1-40E7-BA71-0F87488C6B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BA26-C663-4685-90E0-15B239C3C70A}" type="datetimeFigureOut">
              <a:rPr lang="zh-CN" altLang="en-US" smtClean="0"/>
              <a:pPr/>
              <a:t>2016/5/11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D24-66E1-40E7-BA71-0F87488C6B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BA26-C663-4685-90E0-15B239C3C70A}" type="datetimeFigureOut">
              <a:rPr lang="zh-CN" altLang="en-US" smtClean="0"/>
              <a:pPr/>
              <a:t>2016/5/11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D24-66E1-40E7-BA71-0F87488C6B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BA26-C663-4685-90E0-15B239C3C70A}" type="datetimeFigureOut">
              <a:rPr lang="zh-CN" altLang="en-US" smtClean="0"/>
              <a:pPr/>
              <a:t>2016/5/11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D24-66E1-40E7-BA71-0F87488C6B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D:\资源\09PPT模板设计\商务展示\images\images\教育2_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540829" y="2694335"/>
            <a:ext cx="3603171" cy="4163665"/>
          </a:xfrm>
          <a:prstGeom prst="rect">
            <a:avLst/>
          </a:prstGeom>
          <a:noFill/>
        </p:spPr>
      </p:pic>
      <p:sp>
        <p:nvSpPr>
          <p:cNvPr id="24" name="矩形 23"/>
          <p:cNvSpPr/>
          <p:nvPr userDrawn="1"/>
        </p:nvSpPr>
        <p:spPr>
          <a:xfrm>
            <a:off x="5357818" y="2143116"/>
            <a:ext cx="3786182" cy="4143404"/>
          </a:xfrm>
          <a:prstGeom prst="rect">
            <a:avLst/>
          </a:prstGeom>
          <a:solidFill>
            <a:schemeClr val="bg1"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 userDrawn="1"/>
        </p:nvSpPr>
        <p:spPr>
          <a:xfrm flipV="1">
            <a:off x="4412775" y="5912981"/>
            <a:ext cx="873605" cy="87360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zh-CN" alt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矩形 14"/>
          <p:cNvSpPr/>
          <p:nvPr userDrawn="1"/>
        </p:nvSpPr>
        <p:spPr>
          <a:xfrm flipV="1">
            <a:off x="0" y="6215082"/>
            <a:ext cx="9144000" cy="57150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 userDrawn="1"/>
        </p:nvSpPr>
        <p:spPr>
          <a:xfrm flipV="1">
            <a:off x="0" y="6286496"/>
            <a:ext cx="9144000" cy="571504"/>
          </a:xfrm>
          <a:prstGeom prst="rect">
            <a:avLst/>
          </a:prstGeom>
          <a:solidFill>
            <a:srgbClr val="305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 userDrawn="1"/>
        </p:nvSpPr>
        <p:spPr>
          <a:xfrm flipV="1">
            <a:off x="4412775" y="5984395"/>
            <a:ext cx="873605" cy="873605"/>
          </a:xfrm>
          <a:prstGeom prst="ellipse">
            <a:avLst/>
          </a:prstGeom>
          <a:solidFill>
            <a:srgbClr val="305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zh-CN" alt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矩形 19"/>
          <p:cNvSpPr/>
          <p:nvPr userDrawn="1"/>
        </p:nvSpPr>
        <p:spPr>
          <a:xfrm>
            <a:off x="0" y="6357958"/>
            <a:ext cx="9144000" cy="4571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724416" y="6000768"/>
            <a:ext cx="276212" cy="365125"/>
          </a:xfrm>
        </p:spPr>
        <p:txBody>
          <a:bodyPr/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D:\资源\09PPT模板设计\商务展示\images\images\教育2_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540829" y="2694335"/>
            <a:ext cx="3603171" cy="4163665"/>
          </a:xfrm>
          <a:prstGeom prst="rect">
            <a:avLst/>
          </a:prstGeom>
          <a:noFill/>
        </p:spPr>
      </p:pic>
      <p:sp>
        <p:nvSpPr>
          <p:cNvPr id="24" name="矩形 23"/>
          <p:cNvSpPr/>
          <p:nvPr userDrawn="1"/>
        </p:nvSpPr>
        <p:spPr>
          <a:xfrm>
            <a:off x="5357818" y="2143116"/>
            <a:ext cx="3786182" cy="4143404"/>
          </a:xfrm>
          <a:prstGeom prst="rect">
            <a:avLst/>
          </a:prstGeom>
          <a:solidFill>
            <a:schemeClr val="bg1"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 userDrawn="1"/>
        </p:nvSpPr>
        <p:spPr>
          <a:xfrm flipV="1">
            <a:off x="4412775" y="5912981"/>
            <a:ext cx="873605" cy="87360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zh-CN" alt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矩形 14"/>
          <p:cNvSpPr/>
          <p:nvPr userDrawn="1"/>
        </p:nvSpPr>
        <p:spPr>
          <a:xfrm flipV="1">
            <a:off x="0" y="6215082"/>
            <a:ext cx="9144000" cy="57150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 userDrawn="1"/>
        </p:nvSpPr>
        <p:spPr>
          <a:xfrm flipV="1">
            <a:off x="0" y="6286496"/>
            <a:ext cx="9144000" cy="571504"/>
          </a:xfrm>
          <a:prstGeom prst="rect">
            <a:avLst/>
          </a:prstGeom>
          <a:solidFill>
            <a:srgbClr val="305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 userDrawn="1"/>
        </p:nvSpPr>
        <p:spPr>
          <a:xfrm flipV="1">
            <a:off x="4412775" y="5984395"/>
            <a:ext cx="873605" cy="873605"/>
          </a:xfrm>
          <a:prstGeom prst="ellipse">
            <a:avLst/>
          </a:prstGeom>
          <a:solidFill>
            <a:srgbClr val="305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zh-CN" alt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矩形 19"/>
          <p:cNvSpPr/>
          <p:nvPr userDrawn="1"/>
        </p:nvSpPr>
        <p:spPr>
          <a:xfrm>
            <a:off x="0" y="6357958"/>
            <a:ext cx="9144000" cy="4571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724416" y="6000768"/>
            <a:ext cx="276212" cy="365125"/>
          </a:xfrm>
        </p:spPr>
        <p:txBody>
          <a:bodyPr/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25" name="图片占位符 24"/>
          <p:cNvSpPr>
            <a:spLocks noGrp="1"/>
          </p:cNvSpPr>
          <p:nvPr>
            <p:ph type="pic" sz="quarter" idx="13"/>
          </p:nvPr>
        </p:nvSpPr>
        <p:spPr>
          <a:xfrm>
            <a:off x="714365" y="428604"/>
            <a:ext cx="2428875" cy="3286125"/>
          </a:xfrm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zh-CN" altLang="en-US"/>
          </a:p>
        </p:txBody>
      </p:sp>
      <p:sp>
        <p:nvSpPr>
          <p:cNvPr id="40" name="图片占位符 24"/>
          <p:cNvSpPr>
            <a:spLocks noGrp="1"/>
          </p:cNvSpPr>
          <p:nvPr>
            <p:ph type="pic" sz="quarter" idx="15"/>
          </p:nvPr>
        </p:nvSpPr>
        <p:spPr>
          <a:xfrm>
            <a:off x="3357571" y="428604"/>
            <a:ext cx="2428875" cy="3286125"/>
          </a:xfrm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zh-CN" altLang="en-US"/>
          </a:p>
        </p:txBody>
      </p:sp>
      <p:sp>
        <p:nvSpPr>
          <p:cNvPr id="42" name="图片占位符 24"/>
          <p:cNvSpPr>
            <a:spLocks noGrp="1"/>
          </p:cNvSpPr>
          <p:nvPr>
            <p:ph type="pic" sz="quarter" idx="17"/>
          </p:nvPr>
        </p:nvSpPr>
        <p:spPr>
          <a:xfrm>
            <a:off x="6000777" y="428604"/>
            <a:ext cx="2428875" cy="3286125"/>
          </a:xfrm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zh-CN" altLang="en-US"/>
          </a:p>
        </p:txBody>
      </p:sp>
      <p:sp>
        <p:nvSpPr>
          <p:cNvPr id="45" name="文本占位符 44"/>
          <p:cNvSpPr>
            <a:spLocks noGrp="1"/>
          </p:cNvSpPr>
          <p:nvPr>
            <p:ph type="body" sz="quarter" idx="19"/>
          </p:nvPr>
        </p:nvSpPr>
        <p:spPr>
          <a:xfrm>
            <a:off x="1000100" y="4857760"/>
            <a:ext cx="1785938" cy="7858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46" name="文本占位符 44"/>
          <p:cNvSpPr>
            <a:spLocks noGrp="1"/>
          </p:cNvSpPr>
          <p:nvPr>
            <p:ph type="body" sz="quarter" idx="20"/>
          </p:nvPr>
        </p:nvSpPr>
        <p:spPr>
          <a:xfrm>
            <a:off x="3643306" y="4857760"/>
            <a:ext cx="1785938" cy="7858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47" name="文本占位符 44"/>
          <p:cNvSpPr>
            <a:spLocks noGrp="1"/>
          </p:cNvSpPr>
          <p:nvPr>
            <p:ph type="body" sz="quarter" idx="21"/>
          </p:nvPr>
        </p:nvSpPr>
        <p:spPr>
          <a:xfrm>
            <a:off x="6429388" y="4857760"/>
            <a:ext cx="1785938" cy="7858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D:\资源\09PPT模板设计\商务展示\images\images\教育2_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540829" y="2694335"/>
            <a:ext cx="3603171" cy="4163665"/>
          </a:xfrm>
          <a:prstGeom prst="rect">
            <a:avLst/>
          </a:prstGeom>
          <a:noFill/>
        </p:spPr>
      </p:pic>
      <p:sp>
        <p:nvSpPr>
          <p:cNvPr id="24" name="矩形 23"/>
          <p:cNvSpPr/>
          <p:nvPr userDrawn="1"/>
        </p:nvSpPr>
        <p:spPr>
          <a:xfrm>
            <a:off x="5357818" y="2143116"/>
            <a:ext cx="3786182" cy="4143404"/>
          </a:xfrm>
          <a:prstGeom prst="rect">
            <a:avLst/>
          </a:prstGeom>
          <a:solidFill>
            <a:schemeClr val="bg1"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 userDrawn="1"/>
        </p:nvSpPr>
        <p:spPr>
          <a:xfrm flipV="1">
            <a:off x="4412775" y="5912981"/>
            <a:ext cx="873605" cy="87360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zh-CN" alt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矩形 14"/>
          <p:cNvSpPr/>
          <p:nvPr userDrawn="1"/>
        </p:nvSpPr>
        <p:spPr>
          <a:xfrm flipV="1">
            <a:off x="0" y="6215082"/>
            <a:ext cx="9144000" cy="57150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 userDrawn="1"/>
        </p:nvSpPr>
        <p:spPr>
          <a:xfrm flipV="1">
            <a:off x="0" y="6286496"/>
            <a:ext cx="9144000" cy="571504"/>
          </a:xfrm>
          <a:prstGeom prst="rect">
            <a:avLst/>
          </a:prstGeom>
          <a:solidFill>
            <a:srgbClr val="305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 userDrawn="1"/>
        </p:nvSpPr>
        <p:spPr>
          <a:xfrm flipV="1">
            <a:off x="4412775" y="5984395"/>
            <a:ext cx="873605" cy="873605"/>
          </a:xfrm>
          <a:prstGeom prst="ellipse">
            <a:avLst/>
          </a:prstGeom>
          <a:solidFill>
            <a:srgbClr val="305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zh-CN" alt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矩形 19"/>
          <p:cNvSpPr/>
          <p:nvPr userDrawn="1"/>
        </p:nvSpPr>
        <p:spPr>
          <a:xfrm>
            <a:off x="0" y="6357958"/>
            <a:ext cx="9144000" cy="4571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724416" y="6000768"/>
            <a:ext cx="276212" cy="365125"/>
          </a:xfrm>
        </p:spPr>
        <p:txBody>
          <a:bodyPr/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11" name="图片占位符 10"/>
          <p:cNvSpPr>
            <a:spLocks noGrp="1"/>
          </p:cNvSpPr>
          <p:nvPr>
            <p:ph type="pic" sz="quarter" idx="13"/>
          </p:nvPr>
        </p:nvSpPr>
        <p:spPr>
          <a:xfrm>
            <a:off x="1428728" y="428627"/>
            <a:ext cx="3286147" cy="2615973"/>
          </a:xfrm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zh-CN" alt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4"/>
          </p:nvPr>
        </p:nvSpPr>
        <p:spPr>
          <a:xfrm>
            <a:off x="4857752" y="428604"/>
            <a:ext cx="3357559" cy="261599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17" name="图片占位符 10"/>
          <p:cNvSpPr>
            <a:spLocks noGrp="1"/>
          </p:cNvSpPr>
          <p:nvPr>
            <p:ph type="pic" sz="quarter" idx="15"/>
          </p:nvPr>
        </p:nvSpPr>
        <p:spPr>
          <a:xfrm>
            <a:off x="1428728" y="3143248"/>
            <a:ext cx="3286147" cy="2615973"/>
          </a:xfrm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zh-CN" altLang="en-US"/>
          </a:p>
        </p:txBody>
      </p:sp>
      <p:sp>
        <p:nvSpPr>
          <p:cNvPr id="25" name="文本占位符 12"/>
          <p:cNvSpPr>
            <a:spLocks noGrp="1"/>
          </p:cNvSpPr>
          <p:nvPr>
            <p:ph type="body" sz="quarter" idx="16"/>
          </p:nvPr>
        </p:nvSpPr>
        <p:spPr>
          <a:xfrm>
            <a:off x="4857752" y="3143225"/>
            <a:ext cx="3357559" cy="261599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BA26-C663-4685-90E0-15B239C3C70A}" type="datetimeFigureOut">
              <a:rPr lang="zh-CN" altLang="en-US" smtClean="0"/>
              <a:pPr/>
              <a:t>2016/5/11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BA26-C663-4685-90E0-15B239C3C70A}" type="datetimeFigureOut">
              <a:rPr lang="zh-CN" altLang="en-US" smtClean="0"/>
              <a:pPr/>
              <a:t>2016/5/11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D24-66E1-40E7-BA71-0F87488C6B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BA26-C663-4685-90E0-15B239C3C70A}" type="datetimeFigureOut">
              <a:rPr lang="zh-CN" altLang="en-US" smtClean="0"/>
              <a:pPr/>
              <a:t>2016/5/11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D24-66E1-40E7-BA71-0F87488C6B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BA26-C663-4685-90E0-15B239C3C70A}" type="datetimeFigureOut">
              <a:rPr lang="zh-CN" altLang="en-US" smtClean="0"/>
              <a:pPr/>
              <a:t>2016/5/11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D24-66E1-40E7-BA71-0F87488C6B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BA26-C663-4685-90E0-15B239C3C70A}" type="datetimeFigureOut">
              <a:rPr lang="zh-CN" altLang="en-US" smtClean="0"/>
              <a:pPr/>
              <a:t>2016/5/11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D24-66E1-40E7-BA71-0F87488C6B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FBA26-C663-4685-90E0-15B239C3C70A}" type="datetimeFigureOut">
              <a:rPr lang="zh-CN" altLang="en-US" smtClean="0"/>
              <a:pPr/>
              <a:t>2016/5/11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72D24-66E1-40E7-BA71-0F87488C6B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qoi.nknu.edu.tw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50448" y="3356992"/>
            <a:ext cx="60722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90000"/>
              </a:lnSpc>
              <a:spcBef>
                <a:spcPct val="20000"/>
              </a:spcBef>
              <a:defRPr/>
            </a:pPr>
            <a:endParaRPr lang="en-US" altLang="zh-CN" sz="2000" dirty="0">
              <a:ea typeface="宋体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5589240"/>
            <a:ext cx="2954655" cy="369332"/>
          </a:xfrm>
          <a:prstGeom prst="rect">
            <a:avLst/>
          </a:prstGeom>
          <a:solidFill>
            <a:schemeClr val="tx1">
              <a:alpha val="80000"/>
            </a:schemeClr>
          </a:solidFill>
        </p:spPr>
        <p:txBody>
          <a:bodyPr wrap="none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高級中等學校評鑑工作小組</a:t>
            </a:r>
            <a:endParaRPr lang="zh-CN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7770" y="1556792"/>
            <a:ext cx="8022622" cy="19125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zh-TW" altLang="zh-TW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高級中等學校評鑑實務與運作</a:t>
            </a:r>
            <a:r>
              <a:rPr lang="en-US" altLang="zh-TW" sz="4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</a:p>
          <a:p>
            <a:pPr>
              <a:lnSpc>
                <a:spcPct val="150000"/>
              </a:lnSpc>
            </a:pPr>
            <a:r>
              <a:rPr lang="zh-TW" altLang="zh-TW" sz="4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</a:t>
            </a:r>
            <a:r>
              <a:rPr lang="zh-TW" altLang="zh-TW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表填報及相關注意事項</a:t>
            </a:r>
          </a:p>
        </p:txBody>
      </p:sp>
      <p:sp>
        <p:nvSpPr>
          <p:cNvPr id="2" name="矩形 1"/>
          <p:cNvSpPr/>
          <p:nvPr/>
        </p:nvSpPr>
        <p:spPr>
          <a:xfrm>
            <a:off x="77770" y="3726324"/>
            <a:ext cx="511364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2800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計畫協同主持人</a:t>
            </a:r>
            <a:r>
              <a:rPr lang="en-US" altLang="zh-TW" sz="2800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主講人：</a:t>
            </a:r>
            <a:endParaRPr lang="en-US" altLang="zh-TW" sz="2800" dirty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2800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國立高雄師範大學  </a:t>
            </a:r>
            <a:r>
              <a:rPr lang="zh-TW" altLang="en-US" sz="2800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教育系</a:t>
            </a:r>
            <a:endParaRPr lang="en-US" altLang="zh-TW" sz="2800" dirty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2800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張炳煌 </a:t>
            </a:r>
            <a:r>
              <a:rPr lang="zh-TW" altLang="en-US" sz="2800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副教授</a:t>
            </a:r>
            <a:endParaRPr lang="en-US" altLang="zh-CN" sz="2800" dirty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撰寫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352928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基本資料填寫</a:t>
            </a:r>
          </a:p>
          <a:p>
            <a:pPr marL="628650" indent="-3429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型高級中等學校學生人數填寫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計算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請依調查標準日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05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時之全校所有學生人數及專業群科人數，詳實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填寫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以前停止招生之普通科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專業群科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綜高學程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實用技能學程及綜合職能科雖不列入本次評鑑，但填寫校務評鑑表中基本資料相關表單時，仍需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填寫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設於夜間部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進修學校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之所有班別，填寫校務評鑑表中基本資料相關表單時，不需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填寫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26015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撰寫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3529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基本資料表填寫注意事項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校務評鑑表及專業群科評鑑表中「學校基本資料表」請依學校整體辦學情況填寫，內容應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一致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特殊教育學生之有無，請依照學校實際狀況填寫，學校只要於評鑑調查日標準內有特殊教育學生</a:t>
            </a:r>
            <a:r>
              <a:rPr lang="en-US" altLang="zh-TW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不需成班</a:t>
            </a:r>
            <a:r>
              <a:rPr lang="en-US" altLang="zh-TW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，即代表學校有特殊教育學生。「特殊教育學生資料表」可針對其輔導情形備妥相關資料，供評鑑委員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檢閱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0645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撰寫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35292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校務評鑑與專業群科評鑑填寫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校務評鑑與專業群科評鑑學校自陳及自評部份，撰寫請力求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具體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明確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得參酌各評鑑指標之參考效標、資料來源及評鑑方式，並完成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自評分數圈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自評分參照依據：各指標之量化成績，依其達成率之高低，給予如下之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計分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2000"/>
              </a:lnSpc>
            </a:pPr>
            <a:r>
              <a:rPr lang="zh-TW" altLang="en-US" dirty="0" smtClean="0"/>
              <a:t>                              </a:t>
            </a:r>
            <a:r>
              <a:rPr lang="en-US" altLang="zh-TW" dirty="0" smtClean="0"/>
              <a:t>5.0</a:t>
            </a:r>
            <a:r>
              <a:rPr lang="zh-TW" altLang="zh-TW" dirty="0"/>
              <a:t>分：</a:t>
            </a:r>
            <a:r>
              <a:rPr lang="en-US" altLang="zh-TW" dirty="0"/>
              <a:t>85%</a:t>
            </a:r>
            <a:r>
              <a:rPr lang="zh-TW" altLang="zh-TW" dirty="0" smtClean="0"/>
              <a:t>以上</a:t>
            </a:r>
            <a:r>
              <a:rPr lang="zh-TW" altLang="en-US" dirty="0" smtClean="0"/>
              <a:t>              </a:t>
            </a:r>
            <a:endParaRPr lang="en-US" altLang="zh-TW" dirty="0" smtClean="0"/>
          </a:p>
          <a:p>
            <a:pPr>
              <a:lnSpc>
                <a:spcPts val="2000"/>
              </a:lnSpc>
            </a:pPr>
            <a:r>
              <a:rPr lang="zh-TW" altLang="en-US" dirty="0"/>
              <a:t> </a:t>
            </a:r>
            <a:r>
              <a:rPr lang="zh-TW" altLang="en-US" dirty="0" smtClean="0"/>
              <a:t>                             </a:t>
            </a:r>
            <a:r>
              <a:rPr lang="en-US" altLang="zh-TW" dirty="0" smtClean="0"/>
              <a:t>4.5</a:t>
            </a:r>
            <a:r>
              <a:rPr lang="zh-TW" altLang="zh-TW" dirty="0"/>
              <a:t>分：</a:t>
            </a:r>
            <a:r>
              <a:rPr lang="en-US" altLang="zh-TW" dirty="0"/>
              <a:t>78%</a:t>
            </a:r>
            <a:r>
              <a:rPr lang="zh-TW" altLang="zh-TW" dirty="0"/>
              <a:t>以上未達</a:t>
            </a:r>
            <a:r>
              <a:rPr lang="en-US" altLang="zh-TW" dirty="0"/>
              <a:t>85</a:t>
            </a:r>
            <a:r>
              <a:rPr lang="en-US" altLang="zh-TW" dirty="0" smtClean="0"/>
              <a:t>%</a:t>
            </a:r>
            <a:endParaRPr lang="zh-TW" altLang="zh-TW" dirty="0"/>
          </a:p>
          <a:p>
            <a:pPr>
              <a:lnSpc>
                <a:spcPts val="2000"/>
              </a:lnSpc>
            </a:pPr>
            <a:r>
              <a:rPr lang="zh-TW" altLang="en-US" dirty="0" smtClean="0"/>
              <a:t>                              </a:t>
            </a:r>
            <a:r>
              <a:rPr lang="en-US" altLang="zh-TW" dirty="0" smtClean="0"/>
              <a:t>4.0</a:t>
            </a:r>
            <a:r>
              <a:rPr lang="zh-TW" altLang="zh-TW" dirty="0"/>
              <a:t>分：</a:t>
            </a:r>
            <a:r>
              <a:rPr lang="en-US" altLang="zh-TW" dirty="0"/>
              <a:t>70%</a:t>
            </a:r>
            <a:r>
              <a:rPr lang="zh-TW" altLang="zh-TW" dirty="0"/>
              <a:t>以上未達</a:t>
            </a:r>
            <a:r>
              <a:rPr lang="en-US" altLang="zh-TW" dirty="0"/>
              <a:t>78</a:t>
            </a:r>
            <a:r>
              <a:rPr lang="en-US" altLang="zh-TW" dirty="0" smtClean="0"/>
              <a:t>%</a:t>
            </a:r>
            <a:endParaRPr lang="zh-TW" altLang="zh-TW" dirty="0"/>
          </a:p>
          <a:p>
            <a:pPr>
              <a:lnSpc>
                <a:spcPts val="2000"/>
              </a:lnSpc>
            </a:pPr>
            <a:r>
              <a:rPr lang="zh-TW" altLang="en-US" dirty="0" smtClean="0"/>
              <a:t>                              </a:t>
            </a:r>
            <a:r>
              <a:rPr lang="en-US" altLang="zh-TW" dirty="0" smtClean="0"/>
              <a:t>3.5</a:t>
            </a:r>
            <a:r>
              <a:rPr lang="zh-TW" altLang="zh-TW" dirty="0"/>
              <a:t>分：</a:t>
            </a:r>
            <a:r>
              <a:rPr lang="en-US" altLang="zh-TW" dirty="0"/>
              <a:t>63%</a:t>
            </a:r>
            <a:r>
              <a:rPr lang="zh-TW" altLang="zh-TW" dirty="0"/>
              <a:t>以上未達</a:t>
            </a:r>
            <a:r>
              <a:rPr lang="en-US" altLang="zh-TW" dirty="0"/>
              <a:t>70</a:t>
            </a:r>
            <a:r>
              <a:rPr lang="en-US" altLang="zh-TW" dirty="0" smtClean="0"/>
              <a:t>%</a:t>
            </a:r>
            <a:endParaRPr lang="zh-TW" altLang="zh-TW" dirty="0"/>
          </a:p>
          <a:p>
            <a:pPr>
              <a:lnSpc>
                <a:spcPts val="2000"/>
              </a:lnSpc>
            </a:pPr>
            <a:r>
              <a:rPr lang="zh-TW" altLang="en-US" dirty="0" smtClean="0"/>
              <a:t>                              </a:t>
            </a:r>
            <a:r>
              <a:rPr lang="en-US" altLang="zh-TW" dirty="0" smtClean="0"/>
              <a:t>3.0</a:t>
            </a:r>
            <a:r>
              <a:rPr lang="zh-TW" altLang="zh-TW" dirty="0"/>
              <a:t>分：</a:t>
            </a:r>
            <a:r>
              <a:rPr lang="en-US" altLang="zh-TW" dirty="0"/>
              <a:t>55%</a:t>
            </a:r>
            <a:r>
              <a:rPr lang="zh-TW" altLang="zh-TW" dirty="0"/>
              <a:t>以上未達</a:t>
            </a:r>
            <a:r>
              <a:rPr lang="en-US" altLang="zh-TW" dirty="0"/>
              <a:t>63</a:t>
            </a:r>
            <a:r>
              <a:rPr lang="en-US" altLang="zh-TW" dirty="0" smtClean="0"/>
              <a:t>%</a:t>
            </a:r>
            <a:endParaRPr lang="zh-TW" altLang="zh-TW" dirty="0"/>
          </a:p>
          <a:p>
            <a:pPr>
              <a:lnSpc>
                <a:spcPts val="2000"/>
              </a:lnSpc>
            </a:pPr>
            <a:r>
              <a:rPr lang="zh-TW" altLang="en-US" dirty="0" smtClean="0"/>
              <a:t>                              </a:t>
            </a:r>
            <a:r>
              <a:rPr lang="en-US" altLang="zh-TW" dirty="0" smtClean="0"/>
              <a:t>2.5</a:t>
            </a:r>
            <a:r>
              <a:rPr lang="zh-TW" altLang="zh-TW" dirty="0"/>
              <a:t>分：</a:t>
            </a:r>
            <a:r>
              <a:rPr lang="en-US" altLang="zh-TW" dirty="0"/>
              <a:t>48%</a:t>
            </a:r>
            <a:r>
              <a:rPr lang="zh-TW" altLang="zh-TW" dirty="0"/>
              <a:t>以上未達</a:t>
            </a:r>
            <a:r>
              <a:rPr lang="en-US" altLang="zh-TW" dirty="0"/>
              <a:t>55</a:t>
            </a:r>
            <a:r>
              <a:rPr lang="en-US" altLang="zh-TW" dirty="0" smtClean="0"/>
              <a:t>%</a:t>
            </a:r>
            <a:endParaRPr lang="zh-TW" altLang="zh-TW" dirty="0"/>
          </a:p>
          <a:p>
            <a:pPr>
              <a:lnSpc>
                <a:spcPts val="2000"/>
              </a:lnSpc>
            </a:pPr>
            <a:r>
              <a:rPr lang="zh-TW" altLang="en-US" dirty="0" smtClean="0"/>
              <a:t>                              </a:t>
            </a:r>
            <a:r>
              <a:rPr lang="en-US" altLang="zh-TW" dirty="0" smtClean="0"/>
              <a:t>2.0</a:t>
            </a:r>
            <a:r>
              <a:rPr lang="zh-TW" altLang="zh-TW" dirty="0"/>
              <a:t>分：</a:t>
            </a:r>
            <a:r>
              <a:rPr lang="en-US" altLang="zh-TW" dirty="0"/>
              <a:t>40%</a:t>
            </a:r>
            <a:r>
              <a:rPr lang="zh-TW" altLang="zh-TW" dirty="0"/>
              <a:t>以上未達</a:t>
            </a:r>
            <a:r>
              <a:rPr lang="en-US" altLang="zh-TW" dirty="0"/>
              <a:t>48</a:t>
            </a:r>
            <a:r>
              <a:rPr lang="en-US" altLang="zh-TW" dirty="0" smtClean="0"/>
              <a:t>%</a:t>
            </a:r>
            <a:r>
              <a:rPr lang="zh-TW" altLang="en-US" dirty="0" smtClean="0"/>
              <a:t>         </a:t>
            </a:r>
            <a:endParaRPr lang="zh-TW" altLang="zh-TW" dirty="0"/>
          </a:p>
          <a:p>
            <a:pPr>
              <a:lnSpc>
                <a:spcPts val="2000"/>
              </a:lnSpc>
            </a:pPr>
            <a:r>
              <a:rPr lang="zh-TW" altLang="en-US" dirty="0" smtClean="0"/>
              <a:t>                              </a:t>
            </a:r>
            <a:r>
              <a:rPr lang="en-US" altLang="zh-TW" dirty="0" smtClean="0"/>
              <a:t>1.5</a:t>
            </a:r>
            <a:r>
              <a:rPr lang="zh-TW" altLang="zh-TW" dirty="0"/>
              <a:t>分：</a:t>
            </a:r>
            <a:r>
              <a:rPr lang="en-US" altLang="zh-TW" dirty="0"/>
              <a:t>33%</a:t>
            </a:r>
            <a:r>
              <a:rPr lang="zh-TW" altLang="zh-TW" dirty="0"/>
              <a:t>以上未達</a:t>
            </a:r>
            <a:r>
              <a:rPr lang="en-US" altLang="zh-TW" dirty="0"/>
              <a:t>40</a:t>
            </a:r>
            <a:r>
              <a:rPr lang="en-US" altLang="zh-TW" dirty="0" smtClean="0"/>
              <a:t>%</a:t>
            </a:r>
            <a:endParaRPr lang="zh-TW" altLang="zh-TW" dirty="0"/>
          </a:p>
          <a:p>
            <a:pPr>
              <a:lnSpc>
                <a:spcPts val="2000"/>
              </a:lnSpc>
            </a:pPr>
            <a:r>
              <a:rPr lang="zh-TW" altLang="en-US" dirty="0" smtClean="0"/>
              <a:t>                              </a:t>
            </a:r>
            <a:r>
              <a:rPr lang="en-US" altLang="zh-TW" dirty="0" smtClean="0"/>
              <a:t>1.0</a:t>
            </a:r>
            <a:r>
              <a:rPr lang="zh-TW" altLang="zh-TW" dirty="0"/>
              <a:t>分：未達</a:t>
            </a:r>
            <a:r>
              <a:rPr lang="en-US" altLang="zh-TW" dirty="0"/>
              <a:t>33</a:t>
            </a:r>
            <a:r>
              <a:rPr lang="en-US" altLang="zh-TW" dirty="0" smtClean="0"/>
              <a:t>%</a:t>
            </a:r>
            <a:endParaRPr lang="zh-TW" altLang="zh-TW" dirty="0"/>
          </a:p>
          <a:p>
            <a:pPr marL="62865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0166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撰寫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352928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校務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評鑑範例</a:t>
            </a:r>
            <a:r>
              <a:rPr lang="en-US" altLang="zh-TW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校長領導</a:t>
            </a:r>
            <a:endParaRPr lang="en-US" altLang="zh-TW" sz="3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600"/>
              </a:spcAft>
              <a:buClr>
                <a:schemeClr val="accent2">
                  <a:lumMod val="75000"/>
                </a:schemeClr>
              </a:buClr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366968"/>
              </p:ext>
            </p:extLst>
          </p:nvPr>
        </p:nvGraphicFramePr>
        <p:xfrm>
          <a:off x="179512" y="2060848"/>
          <a:ext cx="8640963" cy="37021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{F5AB1C69-6EDB-4FF4-983F-18BD219EF322}</a:tableStyleId>
              </a:tblPr>
              <a:tblGrid>
                <a:gridCol w="529252"/>
                <a:gridCol w="2128739"/>
                <a:gridCol w="2077159"/>
                <a:gridCol w="249389"/>
                <a:gridCol w="249389"/>
                <a:gridCol w="249389"/>
                <a:gridCol w="249389"/>
                <a:gridCol w="2908257"/>
              </a:tblGrid>
              <a:tr h="36004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評鑑指標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278" marR="6027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參考效標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278" marR="6027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資料來源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278" marR="60278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評鑑方式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278" marR="60278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學校自陳與自評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（學校填寫）</a:t>
                      </a:r>
                      <a:endParaRPr lang="zh-TW" sz="1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278" marR="60278" marT="0" marB="0" anchor="ctr"/>
                </a:tc>
              </a:tr>
              <a:tr h="40842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查閱</a:t>
                      </a: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278" marR="60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訪談</a:t>
                      </a: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278" marR="60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觀察</a:t>
                      </a: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278" marR="60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檢視</a:t>
                      </a: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278" marR="60278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172069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辦</a:t>
                      </a: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</a:t>
                      </a: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理</a:t>
                      </a: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念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278" marR="60278" marT="0" marB="0"/>
                </a:tc>
                <a:tc>
                  <a:txBody>
                    <a:bodyPr/>
                    <a:lstStyle/>
                    <a:p>
                      <a:pPr marL="125730" indent="-125730"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</a:t>
                      </a:r>
                      <a:r>
                        <a:rPr 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辦學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理念清晰，形塑校務發展願景，具有正確的教育理念且能切合學校的需要與特色。</a:t>
                      </a:r>
                    </a:p>
                    <a:p>
                      <a:pPr marL="125730" indent="-125730"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</a:t>
                      </a:r>
                      <a:r>
                        <a:rPr 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將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現行教育政策融入辦學重點。</a:t>
                      </a:r>
                    </a:p>
                    <a:p>
                      <a:pPr marL="125730" indent="-125730"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en-US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</a:t>
                      </a:r>
                      <a:r>
                        <a:rPr 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校長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能向親師生清楚宣導或說明辦學理念及教育原則。</a:t>
                      </a:r>
                    </a:p>
                    <a:p>
                      <a:pPr marL="137160" indent="-137160"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其他。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278" marR="60278" marT="0" marB="0"/>
                </a:tc>
                <a:tc>
                  <a:txBody>
                    <a:bodyPr/>
                    <a:lstStyle/>
                    <a:p>
                      <a:pPr marL="137160" indent="-137160"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辦學理念陳述。</a:t>
                      </a:r>
                    </a:p>
                    <a:p>
                      <a:pPr marL="137160" indent="-137160"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學校校務發展願景與形成過程紀錄。</a:t>
                      </a:r>
                    </a:p>
                    <a:p>
                      <a:pPr marL="137160" indent="-137160"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校長宣導或說明辦學理念及教育原則之紀錄。</a:t>
                      </a:r>
                    </a:p>
                    <a:p>
                      <a:pPr marL="137160" indent="-137160"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其他相關佐證資料。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278" marR="602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■</a:t>
                      </a: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278" marR="602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■</a:t>
                      </a: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278" marR="602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278" marR="602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278" marR="602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請圈選分數</a:t>
                      </a:r>
                    </a:p>
                    <a:p>
                      <a:pPr algn="just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  4.5  4  3.5  3  2.5  2  1.5  1  NA</a:t>
                      </a:r>
                      <a:endParaRPr lang="zh-TW" sz="1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278" marR="60278" marT="0" marB="0" anchor="b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5868144" y="5157192"/>
            <a:ext cx="2808312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6696236" y="5836622"/>
            <a:ext cx="22682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請記得圈選自評分數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65198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撰寫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352928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專業群科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評鑑範例</a:t>
            </a:r>
            <a:r>
              <a:rPr lang="en-US" altLang="zh-TW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培育目標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692835"/>
              </p:ext>
            </p:extLst>
          </p:nvPr>
        </p:nvGraphicFramePr>
        <p:xfrm>
          <a:off x="107503" y="1844824"/>
          <a:ext cx="8731700" cy="49174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{F5AB1C69-6EDB-4FF4-983F-18BD219EF322}</a:tableStyleId>
              </a:tblPr>
              <a:tblGrid>
                <a:gridCol w="576065"/>
                <a:gridCol w="2044315"/>
                <a:gridCol w="2462094"/>
                <a:gridCol w="295556"/>
                <a:gridCol w="295556"/>
                <a:gridCol w="295556"/>
                <a:gridCol w="295556"/>
                <a:gridCol w="2467002"/>
              </a:tblGrid>
              <a:tr h="20113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評鑑指標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339" marR="6033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參考效標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339" marR="6033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資料來源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339" marR="60339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評鑑方式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339" marR="60339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學校自陳與自評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（學校填寫）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339" marR="60339" marT="0" marB="0" anchor="ctr"/>
                </a:tc>
              </a:tr>
              <a:tr h="3218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查閱</a:t>
                      </a: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339" marR="603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訪談</a:t>
                      </a: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339" marR="603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觀察</a:t>
                      </a: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339" marR="603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檢視</a:t>
                      </a: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339" marR="60339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748787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</a:t>
                      </a: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標</a:t>
                      </a: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發</a:t>
                      </a: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展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339" marR="60339" marT="0" marB="0"/>
                </a:tc>
                <a:tc>
                  <a:txBody>
                    <a:bodyPr/>
                    <a:lstStyle/>
                    <a:p>
                      <a:pPr marL="106680" indent="-10668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訂定明確科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教育目標，並能反映教育理念與教育政策。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06680" indent="-10668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教育目標能因應未來產業變動趨勢或社區發展之需求。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06680" indent="-10668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教育目標具體可行，並能符合科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發展需求與特性，並兼顧學生就業及升學之能力。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06680" indent="-10668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能依據需求評估的過程及分析結果訂定科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教育目標。</a:t>
                      </a:r>
                    </a:p>
                    <a:p>
                      <a:pPr marL="106680" indent="-10668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其他。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339" marR="60339" marT="0" marB="0"/>
                </a:tc>
                <a:tc>
                  <a:txBody>
                    <a:bodyPr/>
                    <a:lstStyle/>
                    <a:p>
                      <a:pPr marL="106680" indent="-10668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發展計畫、科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教育目標資料。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06680" indent="-10668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教育目標訂定相關會議紀錄，如校務會議、科務會議、教學研究會等。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06680" indent="-10668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教育目標分析說明。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06680" indent="-10668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教育目標與社區產業特色相關分析。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06680" indent="-10668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近三年來學生特性分析。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06680" indent="-10668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社區產業特色相關資料。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06680" indent="-10668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近三年來科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學生進路資料分析【見評鑑附表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】。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06680" indent="-10668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8.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其他相關佐證資料</a:t>
                      </a:r>
                      <a:r>
                        <a:rPr 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0339" marR="603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sym typeface="Wingdings 2"/>
                        </a:rPr>
                        <a:t>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0339" marR="603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sym typeface="Wingdings 2"/>
                        </a:rPr>
                        <a:t>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0339" marR="603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0339" marR="603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0339" marR="603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zh-TW" sz="1100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zh-TW" sz="1100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zh-TW" sz="1100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zh-TW" sz="1100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zh-TW" sz="1100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r>
                        <a:rPr lang="zh-TW" altLang="en-US" sz="18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請記得圈選自評分數</a:t>
                      </a:r>
                      <a:endParaRPr lang="zh-TW" sz="1800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請圈選分數</a:t>
                      </a:r>
                    </a:p>
                    <a:p>
                      <a:pPr algn="just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00" dirty="0">
                          <a:effectLst/>
                        </a:rPr>
                        <a:t>5  4.5  4  3.5  3  2.5  2  1.5  1  NA</a:t>
                      </a:r>
                      <a:endParaRPr lang="zh-TW" sz="1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0339" marR="60339" marT="0" marB="0" anchor="b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6192180" y="6021288"/>
            <a:ext cx="2808312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0278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撰寫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7504" y="1229995"/>
            <a:ext cx="9036496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學校特色：可將學校整體特色以質性描述條列呈現</a:t>
            </a:r>
          </a:p>
          <a:p>
            <a:pPr marL="285750" indent="-285750"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739894"/>
              </p:ext>
            </p:extLst>
          </p:nvPr>
        </p:nvGraphicFramePr>
        <p:xfrm>
          <a:off x="597748" y="1916831"/>
          <a:ext cx="7948504" cy="388843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{F5AB1C69-6EDB-4FF4-983F-18BD219EF322}</a:tableStyleId>
              </a:tblPr>
              <a:tblGrid>
                <a:gridCol w="1070185"/>
                <a:gridCol w="1786467"/>
                <a:gridCol w="5091852"/>
              </a:tblGrid>
              <a:tr h="38884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特色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58018" marR="5801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整體特色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依學校整體風格、發展重點、長期績效表現及創新發展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等條列方式自我陳述。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58018" marR="580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spc="-13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20700" algn="l"/>
                        </a:tabLs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	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58018" marR="5801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625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撰寫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7504" y="1229995"/>
            <a:ext cx="9036496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學校學校發展困境與解決策略：請依學校整體辦學情況填寫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083853"/>
              </p:ext>
            </p:extLst>
          </p:nvPr>
        </p:nvGraphicFramePr>
        <p:xfrm>
          <a:off x="597748" y="2184102"/>
          <a:ext cx="7948504" cy="362116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{F5AB1C69-6EDB-4FF4-983F-18BD219EF322}</a:tableStyleId>
              </a:tblPr>
              <a:tblGrid>
                <a:gridCol w="1742004"/>
                <a:gridCol w="6206500"/>
              </a:tblGrid>
              <a:tr h="36211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學校學校發展困境與解決策略</a:t>
                      </a:r>
                      <a:endParaRPr lang="en-US" altLang="zh-TW" sz="16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altLang="en-US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請自行陳述</a:t>
                      </a:r>
                      <a:r>
                        <a:rPr lang="en-US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58018" marR="580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spc="-13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20700" algn="l"/>
                        </a:tabLs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	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58018" marR="5801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499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撰寫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35292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融入學校評鑑之相關訪視與評鑑自陳表</a:t>
            </a:r>
            <a:r>
              <a:rPr lang="en-US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見校務評 </a:t>
            </a:r>
            <a:endParaRPr lang="en-US" altLang="zh-TW" sz="2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鑑表</a:t>
            </a:r>
            <a:r>
              <a:rPr lang="en-US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p.54-58;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專業群科評鑑表</a:t>
            </a:r>
            <a:r>
              <a:rPr lang="en-US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p.33)</a:t>
            </a:r>
          </a:p>
          <a:p>
            <a:pPr marL="628650" indent="-3429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為整合相關評鑑，減少學校負擔，本期程評鑑納入其他相關單位訪視與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納入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之訪視與評鑑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如下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健康促進學校輔導訪視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各高級中等學校適用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校務基金績效評鑑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僅公立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高級中等學校適用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學校藝術才能班訪視、學校原住民藝能班訪視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僅設有藝術才能班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科學班及體育班不需填寫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、原住民藝能班之高級中等學校適用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綜合高中諮詢輔導專案實地訪視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僅設有綜合高中之高級中等學校適用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55040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撰寫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352928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融入學校評鑑之相關訪視與評鑑自陳表填寫及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</a:pP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資料準備方式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請學校依各表所提之評鑑項目、評鑑指標及參考效標，自學校評鑑表中之內容彙集呈現，以利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檢視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毋須針對本自陳表填寫內容另行準備檢附資料</a:t>
            </a:r>
            <a:endParaRPr lang="en-US" altLang="zh-TW" sz="20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35657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撰寫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56895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融入學校評鑑之相關訪視與評鑑自陳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表範例</a:t>
            </a:r>
            <a:r>
              <a:rPr lang="en-US" altLang="zh-TW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(1)-</a:t>
            </a: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校務基金績效評鑑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176414"/>
              </p:ext>
            </p:extLst>
          </p:nvPr>
        </p:nvGraphicFramePr>
        <p:xfrm>
          <a:off x="251521" y="2276872"/>
          <a:ext cx="8568951" cy="3960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7946"/>
                <a:gridCol w="1363133"/>
                <a:gridCol w="3683000"/>
                <a:gridCol w="2114872"/>
              </a:tblGrid>
              <a:tr h="5554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評鑑項目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評鑑指標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參考效標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學校自陳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學校填寫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1098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二、行政管理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校務計畫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17475" indent="-11747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學校校務發展目標具體明確，符應當前教育政策，落實校務基金管理，展現學校辦學特色，執行成效良好並有具體之成果。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33235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17475" indent="-11747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訂有具體可行的中長程校務發展計畫，落實校務基金運作與管理，列出實施進度且能與各處室計畫彼此連貫。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33235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17475" indent="-117475"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行政運作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5730" indent="-1257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具有良好校務基金管理能力，作合理教育資源分配與運用。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國立學校適用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749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17475" indent="-117475"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五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財務管理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17475" indent="-11747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8.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校務基金運用、預算編製及執行，均達原訂績效目標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國立學校適用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6313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图示 6"/>
          <p:cNvGraphicFramePr/>
          <p:nvPr>
            <p:extLst>
              <p:ext uri="{D42A27DB-BD31-4B8C-83A1-F6EECF244321}">
                <p14:modId xmlns:p14="http://schemas.microsoft.com/office/powerpoint/2010/main" val="3922022399"/>
              </p:ext>
            </p:extLst>
          </p:nvPr>
        </p:nvGraphicFramePr>
        <p:xfrm>
          <a:off x="539552" y="1235704"/>
          <a:ext cx="8280920" cy="4713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 容 大 綱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6481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撰寫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56895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融入學校評鑑之相關訪視與評鑑自陳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表範例</a:t>
            </a:r>
            <a:r>
              <a:rPr lang="en-US" altLang="zh-TW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(2)-</a:t>
            </a: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學校藝術才能班訪視、學校原住民藝能班訪視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137636"/>
              </p:ext>
            </p:extLst>
          </p:nvPr>
        </p:nvGraphicFramePr>
        <p:xfrm>
          <a:off x="169333" y="2276872"/>
          <a:ext cx="8779934" cy="39718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9206"/>
                <a:gridCol w="1340464"/>
                <a:gridCol w="4140924"/>
                <a:gridCol w="1889340"/>
              </a:tblGrid>
              <a:tr h="6118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評鑑項目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評鑑指標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參考效標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學校自陳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學校填寫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75361">
                <a:tc rowSpan="2">
                  <a:txBody>
                    <a:bodyPr/>
                    <a:lstStyle/>
                    <a:p>
                      <a:pPr marL="117475" indent="-1174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二、行政管理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17475" indent="-1174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一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校務計畫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5730" indent="-1257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6.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校務計畫能納入特殊班別開設計畫，並提供必要之行政支援與配合。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開設藝才、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數理</a:t>
                      </a:r>
                      <a:r>
                        <a:rPr lang="zh-TW" sz="1600" kern="10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、</a:t>
                      </a:r>
                      <a:r>
                        <a:rPr lang="en-US" sz="1600" kern="10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12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年國教特色招生之班級等之高級中等學校適用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 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10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 indent="-1174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sz="16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五</a:t>
                      </a:r>
                      <a:r>
                        <a:rPr lang="en-US" sz="16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r>
                        <a:rPr lang="zh-TW" sz="16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財務管理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5730" indent="-1257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3.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依照規定妥善運用各項獎助、補助及委辦等專款經費。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68580" marR="68580" marT="0" marB="0" anchor="ctr"/>
                </a:tc>
              </a:tr>
              <a:tr h="1152128">
                <a:tc>
                  <a:txBody>
                    <a:bodyPr/>
                    <a:lstStyle/>
                    <a:p>
                      <a:pPr marL="117475" indent="-1174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三、課程教學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17475" indent="-1174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一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課程設計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17475" indent="-11747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4.</a:t>
                      </a:r>
                      <a:r>
                        <a:rPr lang="zh-TW" altLang="en-US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專門課程／特色課程的總體規劃 </a:t>
                      </a:r>
                      <a:r>
                        <a:rPr lang="en-US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altLang="en-US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含課程計畫及課程模組</a:t>
                      </a:r>
                      <a:r>
                        <a:rPr lang="en-US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r>
                        <a:rPr lang="zh-TW" altLang="en-US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能符合設班願景，並能呈現課程特色。</a:t>
                      </a:r>
                      <a:r>
                        <a:rPr lang="en-US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altLang="en-US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開設藝才、數理、</a:t>
                      </a:r>
                      <a:r>
                        <a:rPr lang="en-US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12</a:t>
                      </a:r>
                      <a:r>
                        <a:rPr lang="zh-TW" altLang="en-US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年國教特色招生之班級等之高級中等學校適用</a:t>
                      </a:r>
                      <a:r>
                        <a:rPr lang="en-US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 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</a:tr>
              <a:tr h="6294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九、績效表現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三</a:t>
                      </a: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學生表現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5730" indent="-1257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6.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藝術才能班學生之學生學習表現、創作及展演之成果良好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藝術才能資優班、原住民藝能班等特色班適用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2706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撰寫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352928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評鑑附表填寫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填寫校務評鑑表及專業群科評鑑表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  <a:r>
              <a:rPr lang="zh-TW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</a:t>
            </a:r>
            <a:r>
              <a:rPr lang="zh-TW" altLang="zh-TW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附表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，填表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前請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先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參閱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各表之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校務評鑑表之評鑑附表包含表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1-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見校務評鑑表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p.59-86)</a:t>
            </a: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專業群科表之評鑑附表包含表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1-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17(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見專業群科評鑑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p.34-59)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78613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撰寫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29056" y="1219928"/>
            <a:ext cx="8735431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評鑑附表填寫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專業群科</a:t>
            </a:r>
            <a:r>
              <a:rPr lang="zh-TW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評鑑附表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需特別針對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群科別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不同，進行填寫之表單如下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共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張表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693609"/>
              </p:ext>
            </p:extLst>
          </p:nvPr>
        </p:nvGraphicFramePr>
        <p:xfrm>
          <a:off x="786865" y="2564904"/>
          <a:ext cx="7560840" cy="3474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10101"/>
                <a:gridCol w="1297931"/>
                <a:gridCol w="5352808"/>
              </a:tblGrid>
              <a:tr h="23639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表單編號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表單名稱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表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教師研習進修統計情況表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表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學生進路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表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辦理重點教育政策一覽表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表</a:t>
                      </a:r>
                      <a:r>
                        <a:rPr lang="en-US" altLang="zh-TW" sz="20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</a:t>
                      </a:r>
                      <a:endParaRPr lang="zh-TW" altLang="en-US" sz="20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學生取得證照及技能檢定表現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表</a:t>
                      </a:r>
                      <a:r>
                        <a:rPr lang="en-US" altLang="zh-TW" sz="20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</a:t>
                      </a:r>
                      <a:endParaRPr lang="zh-TW" altLang="en-US" sz="20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實習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場所及專門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特別教室設施調查表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表</a:t>
                      </a:r>
                      <a:r>
                        <a:rPr lang="en-US" altLang="zh-TW" sz="20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</a:t>
                      </a:r>
                      <a:endParaRPr lang="zh-TW" altLang="en-US" sz="20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圖書設備統計表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表</a:t>
                      </a:r>
                      <a:r>
                        <a:rPr lang="en-US" altLang="zh-TW" sz="20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</a:t>
                      </a:r>
                      <a:endParaRPr lang="zh-TW" altLang="en-US" sz="20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學生缺曠課與請假情形統計表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5905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撰寫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29056" y="1219928"/>
            <a:ext cx="8735431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評鑑附表填寫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專業群科</a:t>
            </a:r>
            <a:r>
              <a:rPr lang="zh-TW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評鑑附表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需特別針對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群科別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不同，進行填寫之表單如下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共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張表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405866"/>
              </p:ext>
            </p:extLst>
          </p:nvPr>
        </p:nvGraphicFramePr>
        <p:xfrm>
          <a:off x="786865" y="2492896"/>
          <a:ext cx="7560840" cy="1981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10101"/>
                <a:gridCol w="1297931"/>
                <a:gridCol w="53528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表單編號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表單名稱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表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學生獎懲統計表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表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在校生異動分析表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表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教師教學檔案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表</a:t>
                      </a:r>
                      <a:r>
                        <a:rPr lang="en-US" altLang="zh-TW" sz="20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17</a:t>
                      </a:r>
                      <a:endParaRPr lang="zh-TW" altLang="en-US" sz="20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學校專業課程實際開課情形一覽表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229056" y="4708954"/>
            <a:ext cx="8375392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0" indent="-3429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上述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張專業群科附表，請分別呈現該群中所包含科之各種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lvl="0" indent="-3429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其餘附表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、表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、表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、表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、表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、表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16)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校務評鑑表附表內容，依學校整體辦學情況填寫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13246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撰寫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29056" y="1219928"/>
            <a:ext cx="8735431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評鑑附表填寫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專業群科評鑑以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評鑑科別分別呈現之附表範例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>
              <a:spcBef>
                <a:spcPts val="600"/>
              </a:spcBef>
              <a:buClr>
                <a:schemeClr val="accent6">
                  <a:lumMod val="75000"/>
                </a:schemeClr>
              </a:buClr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流程圖: 程序 10"/>
          <p:cNvSpPr/>
          <p:nvPr/>
        </p:nvSpPr>
        <p:spPr>
          <a:xfrm>
            <a:off x="718679" y="2348880"/>
            <a:ext cx="792088" cy="3600000"/>
          </a:xfrm>
          <a:prstGeom prst="flowChartProcess">
            <a:avLst/>
          </a:prstGeom>
          <a:solidFill>
            <a:srgbClr val="E7F4D8"/>
          </a:solidFill>
          <a:ln w="952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群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鑑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rgbClr val="82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</a:t>
            </a:r>
            <a:endParaRPr lang="en-US" altLang="zh-TW" dirty="0" smtClean="0">
              <a:solidFill>
                <a:srgbClr val="82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rgbClr val="82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械</a:t>
            </a:r>
            <a:endParaRPr lang="en-US" altLang="zh-TW" dirty="0" smtClean="0">
              <a:solidFill>
                <a:srgbClr val="82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rgbClr val="82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群</a:t>
            </a:r>
            <a:endParaRPr lang="en-US" altLang="zh-TW" dirty="0" smtClean="0">
              <a:solidFill>
                <a:srgbClr val="82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鑑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附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</a:p>
        </p:txBody>
      </p:sp>
      <p:sp>
        <p:nvSpPr>
          <p:cNvPr id="12" name="流程圖: 程序 11"/>
          <p:cNvSpPr/>
          <p:nvPr/>
        </p:nvSpPr>
        <p:spPr>
          <a:xfrm>
            <a:off x="1517991" y="2459028"/>
            <a:ext cx="612000" cy="3492000"/>
          </a:xfrm>
          <a:prstGeom prst="flowChartProcess">
            <a:avLst/>
          </a:prstGeom>
          <a:solidFill>
            <a:schemeClr val="bg1"/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流程圖: 程序 12"/>
          <p:cNvSpPr/>
          <p:nvPr/>
        </p:nvSpPr>
        <p:spPr>
          <a:xfrm>
            <a:off x="2138457" y="2598772"/>
            <a:ext cx="612000" cy="3348000"/>
          </a:xfrm>
          <a:prstGeom prst="flowChartProcess">
            <a:avLst/>
          </a:prstGeom>
          <a:solidFill>
            <a:schemeClr val="bg1"/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流程圖: 程序 13"/>
          <p:cNvSpPr/>
          <p:nvPr/>
        </p:nvSpPr>
        <p:spPr>
          <a:xfrm>
            <a:off x="2750457" y="2700453"/>
            <a:ext cx="576000" cy="3240000"/>
          </a:xfrm>
          <a:prstGeom prst="flowChartProcess">
            <a:avLst/>
          </a:prstGeom>
          <a:solidFill>
            <a:schemeClr val="bg1"/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械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流程圖: 程序 14"/>
          <p:cNvSpPr/>
          <p:nvPr/>
        </p:nvSpPr>
        <p:spPr>
          <a:xfrm>
            <a:off x="3339397" y="2700453"/>
            <a:ext cx="576064" cy="3240000"/>
          </a:xfrm>
          <a:prstGeom prst="flowChartProcess">
            <a:avLst/>
          </a:prstGeom>
          <a:solidFill>
            <a:schemeClr val="bg1"/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板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金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流程圖: 程序 15"/>
          <p:cNvSpPr/>
          <p:nvPr/>
        </p:nvSpPr>
        <p:spPr>
          <a:xfrm>
            <a:off x="3923928" y="2700453"/>
            <a:ext cx="576000" cy="3240000"/>
          </a:xfrm>
          <a:prstGeom prst="flowChartProcess">
            <a:avLst/>
          </a:prstGeom>
          <a:solidFill>
            <a:schemeClr val="bg1"/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流程圖: 程序 16"/>
          <p:cNvSpPr/>
          <p:nvPr/>
        </p:nvSpPr>
        <p:spPr>
          <a:xfrm>
            <a:off x="4499928" y="2844469"/>
            <a:ext cx="576000" cy="3096000"/>
          </a:xfrm>
          <a:prstGeom prst="flowChartProcess">
            <a:avLst/>
          </a:prstGeom>
          <a:solidFill>
            <a:schemeClr val="bg1"/>
          </a:solidFill>
          <a:ln w="9525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流程圖: 程序 18"/>
          <p:cNvSpPr/>
          <p:nvPr/>
        </p:nvSpPr>
        <p:spPr>
          <a:xfrm>
            <a:off x="5075928" y="2954617"/>
            <a:ext cx="576000" cy="2988000"/>
          </a:xfrm>
          <a:prstGeom prst="flowChartProcess">
            <a:avLst/>
          </a:prstGeom>
          <a:solidFill>
            <a:schemeClr val="bg1"/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流程圖: 程序 19"/>
          <p:cNvSpPr/>
          <p:nvPr/>
        </p:nvSpPr>
        <p:spPr>
          <a:xfrm>
            <a:off x="5651928" y="3060493"/>
            <a:ext cx="576256" cy="2880000"/>
          </a:xfrm>
          <a:prstGeom prst="flowChartProcess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機械科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流程圖: 程序 20"/>
          <p:cNvSpPr/>
          <p:nvPr/>
        </p:nvSpPr>
        <p:spPr>
          <a:xfrm>
            <a:off x="6228184" y="3060493"/>
            <a:ext cx="576000" cy="2880000"/>
          </a:xfrm>
          <a:prstGeom prst="flowChartProcess">
            <a:avLst/>
          </a:prstGeom>
          <a:solidFill>
            <a:schemeClr val="bg1"/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板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金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流程圖: 程序 21"/>
          <p:cNvSpPr/>
          <p:nvPr/>
        </p:nvSpPr>
        <p:spPr>
          <a:xfrm>
            <a:off x="6804248" y="3060493"/>
            <a:ext cx="576064" cy="2880000"/>
          </a:xfrm>
          <a:prstGeom prst="flowChartProcess">
            <a:avLst/>
          </a:prstGeom>
          <a:solidFill>
            <a:schemeClr val="bg1"/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機電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03695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撰寫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352928" cy="460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其他注意事項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填表前請先參閱各表之說明</a:t>
            </a: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本次評鑑調查標準日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102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08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07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endParaRPr lang="en-US" altLang="zh-TW" sz="20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除表單說明處有特別指陳評鑑調查標準日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下半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年度受評學校調查標準日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為訪評當年度</a:t>
            </a:r>
            <a:r>
              <a:rPr lang="en-US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外，餘請備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妥</a:t>
            </a:r>
            <a:r>
              <a:rPr lang="en-US" altLang="zh-TW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102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08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~105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07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間各種相關佐證資料，以供評鑑委員查閱與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檢視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佐證資料之準備可參酌評鑑表內參考效標及資料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來源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評鑑表封面日期請填寫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實地訪評當天日期</a:t>
            </a:r>
          </a:p>
          <a:p>
            <a:pPr marL="628650" indent="-3429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04274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50448" y="3356992"/>
            <a:ext cx="60722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90000"/>
              </a:lnSpc>
              <a:spcBef>
                <a:spcPct val="20000"/>
              </a:spcBef>
              <a:defRPr/>
            </a:pPr>
            <a:endParaRPr lang="en-US" altLang="zh-CN" sz="2000" dirty="0">
              <a:ea typeface="宋体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5556613"/>
            <a:ext cx="2954655" cy="369332"/>
          </a:xfrm>
          <a:prstGeom prst="rect">
            <a:avLst/>
          </a:prstGeom>
          <a:solidFill>
            <a:schemeClr val="tx1">
              <a:alpha val="80000"/>
            </a:schemeClr>
          </a:solidFill>
        </p:spPr>
        <p:txBody>
          <a:bodyPr wrap="none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高級中等學校評鑑工作小組</a:t>
            </a:r>
            <a:endParaRPr lang="zh-CN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7770" y="1556792"/>
            <a:ext cx="8022622" cy="14292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zh-TW" altLang="en-US" sz="6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評鑑表裝訂及寄繳</a:t>
            </a:r>
            <a:endParaRPr lang="zh-TW" altLang="zh-TW" sz="6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8858" y="4149080"/>
            <a:ext cx="51136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2800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請參閱說明會手冊第</a:t>
            </a:r>
            <a:r>
              <a:rPr lang="en-US" altLang="zh-TW" sz="2800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39</a:t>
            </a:r>
            <a:r>
              <a:rPr lang="zh-TW" altLang="en-US" sz="2800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頁</a:t>
            </a:r>
            <a:endParaRPr lang="en-US" altLang="zh-CN" sz="2800" dirty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5015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表裝訂及寄繳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352928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評鑑表裝訂及光碟片製作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評鑑表以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A4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橫向、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號標楷體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排版，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雙面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列印後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裝訂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光碟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片內含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校務評鑑表及所有專業群科評鑑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表所有內容，以</a:t>
            </a:r>
            <a:r>
              <a:rPr lang="en-US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Word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檔</a:t>
            </a:r>
            <a:endParaRPr lang="en-US" altLang="zh-TW" sz="20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燒錄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校務評鑑表裝訂順序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學校基本資料表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十二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校務評鑑項目量化分數與參照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等第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年下半年度高級中等學校評鑑表校務評鑑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部份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特色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學校發展困境與解決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策略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融入學校評鑑之相關訪視與評鑑自陳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年下半年度高級中等學校評鑑附表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(1~19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00341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表裝訂及寄繳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評鑑表裝訂及光碟片製作</a:t>
            </a: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專業群科評鑑表請依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群別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分冊裝訂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專業群科評鑑表裝訂順序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學校基本資料表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十二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indent="-28575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專業群科評鑑項目量化分數與參照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等第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年下半年度專業群科評鑑表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(○○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+○○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+○○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群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+…)</a:t>
            </a:r>
          </a:p>
          <a:p>
            <a:pPr marL="914400" indent="-28575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融入學校評鑑之相關訪視與評鑑自陳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年下半年度高級中等學校評鑑附表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(1~17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indent="-28575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專業群科評鑑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封面請標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註內含之群別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科別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學程別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實用技能學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48486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表裝訂及寄繳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3529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評鑑表及光碟片寄繳數量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校務評鑑表：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冊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專業群科評鑑表：各冊所含受評科數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群數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X 2+3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冊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光碟片數量：</a:t>
            </a:r>
            <a:r>
              <a:rPr lang="en-US" altLang="zh-TW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片</a:t>
            </a:r>
          </a:p>
          <a:p>
            <a:pPr marL="28575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9785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50448" y="3356992"/>
            <a:ext cx="60722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90000"/>
              </a:lnSpc>
              <a:spcBef>
                <a:spcPct val="20000"/>
              </a:spcBef>
              <a:defRPr/>
            </a:pPr>
            <a:endParaRPr lang="en-US" altLang="zh-CN" sz="2000" dirty="0">
              <a:ea typeface="宋体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5556613"/>
            <a:ext cx="2954655" cy="369332"/>
          </a:xfrm>
          <a:prstGeom prst="rect">
            <a:avLst/>
          </a:prstGeom>
          <a:solidFill>
            <a:schemeClr val="tx1">
              <a:alpha val="80000"/>
            </a:schemeClr>
          </a:solidFill>
        </p:spPr>
        <p:txBody>
          <a:bodyPr wrap="none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高級中等學校評鑑工作小組</a:t>
            </a:r>
            <a:endParaRPr lang="zh-CN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7770" y="1556792"/>
            <a:ext cx="8022622" cy="16158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zh-TW" altLang="en-US" sz="6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評鑑表撰寫</a:t>
            </a:r>
            <a:endParaRPr lang="zh-TW" altLang="zh-TW" sz="6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8858" y="4149080"/>
            <a:ext cx="51136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2800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請參閱說明會手冊第</a:t>
            </a:r>
            <a:r>
              <a:rPr lang="en-US" altLang="zh-TW" sz="2800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35-38</a:t>
            </a:r>
            <a:r>
              <a:rPr lang="zh-TW" altLang="en-US" sz="2800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頁</a:t>
            </a:r>
            <a:endParaRPr lang="en-US" altLang="zh-CN" sz="2800" dirty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21097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表裝訂及寄繳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352928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評鑑表及光碟片寄繳數量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專業群科評鑑表裝訂封面範例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568223"/>
              </p:ext>
            </p:extLst>
          </p:nvPr>
        </p:nvGraphicFramePr>
        <p:xfrm>
          <a:off x="1043608" y="2204864"/>
          <a:ext cx="6913152" cy="4361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3152"/>
              </a:tblGrid>
              <a:tr h="4361884">
                <a:tc>
                  <a:txBody>
                    <a:bodyPr/>
                    <a:lstStyle/>
                    <a:p>
                      <a:pPr algn="ctr"/>
                      <a:endParaRPr lang="en-US" altLang="zh-TW" sz="1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altLang="zh-TW" sz="24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105</a:t>
                      </a:r>
                      <a:r>
                        <a:rPr lang="zh-TW" altLang="en-US" sz="24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年下半年度高級中等學校評鑑專業群科評鑑表</a:t>
                      </a:r>
                      <a:endParaRPr lang="en-US" altLang="zh-TW" sz="1800" b="0" kern="1200" dirty="0" smtClean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indent="0" algn="ctr">
                        <a:spcBef>
                          <a:spcPts val="600"/>
                        </a:spcBef>
                      </a:pPr>
                      <a:r>
                        <a:rPr lang="zh-TW" altLang="zh-TW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學校：</a:t>
                      </a:r>
                      <a:r>
                        <a:rPr lang="en-US" altLang="zh-TW" sz="1800" b="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800" b="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</a:t>
                      </a:r>
                      <a:r>
                        <a:rPr lang="en-US" altLang="zh-TW" sz="1800" b="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b="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</a:t>
                      </a:r>
                      <a:r>
                        <a:rPr lang="zh-TW" altLang="en-US" sz="1800" b="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高級中學</a:t>
                      </a:r>
                      <a:r>
                        <a:rPr lang="zh-TW" altLang="en-US" sz="1800" b="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</a:t>
                      </a:r>
                      <a:r>
                        <a:rPr lang="en-US" altLang="zh-TW" sz="1800" b="0" u="sng" kern="1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.</a:t>
                      </a:r>
                      <a:r>
                        <a:rPr lang="zh-TW" altLang="zh-TW" sz="1800" b="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lang="en-US" altLang="zh-TW" sz="1800" b="0" u="sng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ctr"/>
                      <a:endParaRPr lang="en-US" altLang="zh-TW" sz="2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ctr"/>
                      <a:endParaRPr lang="en-US" altLang="zh-TW" sz="2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ctr"/>
                      <a:endParaRPr lang="en-US" altLang="zh-TW" sz="2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ctr"/>
                      <a:endParaRPr lang="en-US" altLang="zh-TW" sz="2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ctr"/>
                      <a:endParaRPr lang="en-US" altLang="zh-TW" sz="2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zh-TW" alt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校長：</a:t>
                      </a:r>
                      <a:r>
                        <a:rPr lang="zh-TW" altLang="en-US" sz="1800" b="0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                  </a:t>
                      </a:r>
                      <a:r>
                        <a:rPr lang="zh-TW" alt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簽章：</a:t>
                      </a:r>
                      <a:r>
                        <a:rPr lang="zh-TW" altLang="en-US" sz="1800" b="0" u="sng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                   </a:t>
                      </a:r>
                      <a:r>
                        <a:rPr lang="en-US" altLang="zh-TW" sz="1800" b="0" u="sng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spcBef>
                          <a:spcPts val="1200"/>
                        </a:spcBef>
                      </a:pPr>
                      <a:r>
                        <a:rPr lang="zh-TW" altLang="en-US" sz="16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主辦單位：教育部國民及學前教育署</a:t>
                      </a:r>
                    </a:p>
                    <a:p>
                      <a:pPr marL="1752600" indent="-22225" algn="l" defTabSz="815975">
                        <a:tabLst/>
                      </a:pPr>
                      <a:r>
                        <a:rPr lang="zh-TW" altLang="en-US" sz="16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承辦單位：國立高雄師範大學</a:t>
                      </a:r>
                    </a:p>
                    <a:p>
                      <a:pPr algn="ctr"/>
                      <a:r>
                        <a:rPr lang="zh-TW" altLang="en-US" sz="1600" b="0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中 華 民 國  </a:t>
                      </a:r>
                      <a:r>
                        <a:rPr lang="en-US" altLang="zh-TW" sz="1600" b="0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105  </a:t>
                      </a:r>
                      <a:r>
                        <a:rPr lang="zh-TW" altLang="en-US" sz="1600" b="0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年 　   月 　   日</a:t>
                      </a:r>
                      <a:endParaRPr lang="zh-TW" altLang="en-US" sz="1800" b="0" u="sng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637277"/>
              </p:ext>
            </p:extLst>
          </p:nvPr>
        </p:nvGraphicFramePr>
        <p:xfrm>
          <a:off x="2195736" y="3284984"/>
          <a:ext cx="5112568" cy="1567800"/>
        </p:xfrm>
        <a:graphic>
          <a:graphicData uri="http://schemas.openxmlformats.org/drawingml/2006/table">
            <a:tbl>
              <a:tblPr firstRow="1" firstCol="1" bandRow="1"/>
              <a:tblGrid>
                <a:gridCol w="1889153"/>
                <a:gridCol w="3223415"/>
              </a:tblGrid>
              <a:tr h="28803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本冊評鑑群、科、學程別</a:t>
                      </a:r>
                      <a:endParaRPr lang="zh-TW" sz="1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66" marR="59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9604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動力機械</a:t>
                      </a:r>
                      <a:r>
                        <a:rPr lang="zh-TW" sz="16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群</a:t>
                      </a:r>
                      <a:endParaRPr lang="zh-TW" sz="1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66" marR="59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1.</a:t>
                      </a:r>
                      <a:r>
                        <a:rPr lang="zh-TW" altLang="en-US" sz="16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汽車</a:t>
                      </a:r>
                      <a:r>
                        <a:rPr lang="zh-TW" sz="16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科</a:t>
                      </a:r>
                      <a:r>
                        <a:rPr lang="en-US" altLang="zh-TW" sz="16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【</a:t>
                      </a:r>
                      <a:r>
                        <a:rPr lang="zh-TW" altLang="en-US" sz="16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含汽車修護</a:t>
                      </a:r>
                      <a:r>
                        <a:rPr lang="zh-TW" sz="16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學程</a:t>
                      </a:r>
                      <a:r>
                        <a:rPr lang="en-US" altLang="zh-TW" sz="16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】</a:t>
                      </a:r>
                      <a:endParaRPr lang="zh-TW" sz="1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66" marR="59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標楷體"/>
                          <a:ea typeface="標楷體"/>
                          <a:cs typeface="Times New Roman"/>
                          <a:sym typeface="Wingdings 2"/>
                        </a:rPr>
                        <a:t>2.</a:t>
                      </a:r>
                      <a:r>
                        <a:rPr lang="zh-TW" altLang="en-US" sz="1600" kern="100" dirty="0" smtClean="0">
                          <a:effectLst/>
                          <a:latin typeface="標楷體"/>
                          <a:ea typeface="標楷體"/>
                          <a:cs typeface="Times New Roman"/>
                          <a:sym typeface="Wingdings 2"/>
                        </a:rPr>
                        <a:t>動力機械群</a:t>
                      </a:r>
                      <a:r>
                        <a:rPr lang="en-US" altLang="zh-TW" sz="16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【</a:t>
                      </a:r>
                      <a:r>
                        <a:rPr lang="zh-TW" altLang="en-US" sz="16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含動力機械學程、  </a:t>
                      </a:r>
                      <a:endParaRPr lang="en-US" altLang="zh-TW" sz="1600" kern="10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16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    實用技能</a:t>
                      </a:r>
                      <a:r>
                        <a:rPr lang="en-US" altLang="zh-TW" sz="16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-</a:t>
                      </a:r>
                      <a:r>
                        <a:rPr lang="zh-TW" altLang="en-US" sz="16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塗裝技術科</a:t>
                      </a:r>
                      <a:r>
                        <a:rPr lang="en-US" altLang="zh-TW" sz="16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】</a:t>
                      </a:r>
                      <a:endParaRPr lang="zh-TW" sz="1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66" marR="59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3.</a:t>
                      </a:r>
                      <a:r>
                        <a:rPr lang="zh-TW" altLang="en-US" sz="16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飛機修護科</a:t>
                      </a:r>
                      <a:endParaRPr lang="zh-TW" sz="1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66" marR="59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 rot="663943">
            <a:off x="668442" y="5446656"/>
            <a:ext cx="1584176" cy="70788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rgbClr val="9E0000"/>
                </a:solidFill>
                <a:latin typeface="標楷體" pitchFamily="65" charset="-120"/>
                <a:ea typeface="標楷體" pitchFamily="65" charset="-120"/>
              </a:rPr>
              <a:t>繳交冊數</a:t>
            </a:r>
            <a:endParaRPr lang="en-US" altLang="zh-TW" sz="2000" b="1" dirty="0" smtClean="0">
              <a:solidFill>
                <a:srgbClr val="9E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2000" b="1" dirty="0">
                <a:solidFill>
                  <a:srgbClr val="9E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000" b="1" dirty="0" smtClean="0">
                <a:solidFill>
                  <a:srgbClr val="9E0000"/>
                </a:solidFill>
                <a:latin typeface="標楷體" pitchFamily="65" charset="-120"/>
                <a:ea typeface="標楷體" pitchFamily="65" charset="-120"/>
              </a:rPr>
              <a:t>*</a:t>
            </a:r>
            <a:r>
              <a:rPr lang="en-US" altLang="zh-TW" sz="2000" b="1" dirty="0" smtClean="0">
                <a:solidFill>
                  <a:srgbClr val="9E0000"/>
                </a:solidFill>
                <a:latin typeface="標楷體" pitchFamily="65" charset="-120"/>
                <a:ea typeface="標楷體" pitchFamily="65" charset="-120"/>
              </a:rPr>
              <a:t>2+3</a:t>
            </a:r>
            <a:r>
              <a:rPr lang="zh-TW" altLang="en-US" sz="2000" b="1" dirty="0" smtClean="0">
                <a:solidFill>
                  <a:srgbClr val="9E0000"/>
                </a:solidFill>
                <a:latin typeface="標楷體" pitchFamily="65" charset="-120"/>
                <a:ea typeface="標楷體" pitchFamily="65" charset="-120"/>
              </a:rPr>
              <a:t>＝</a:t>
            </a:r>
            <a:r>
              <a:rPr lang="en-US" altLang="zh-TW" sz="2000" b="1" dirty="0" smtClean="0">
                <a:solidFill>
                  <a:srgbClr val="9E0000"/>
                </a:solidFill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2000" b="1" dirty="0" smtClean="0">
                <a:solidFill>
                  <a:srgbClr val="9E0000"/>
                </a:solidFill>
                <a:latin typeface="標楷體" pitchFamily="65" charset="-120"/>
                <a:ea typeface="標楷體" pitchFamily="65" charset="-120"/>
              </a:rPr>
              <a:t>冊</a:t>
            </a:r>
            <a:endParaRPr lang="zh-TW" altLang="en-US" sz="2000" b="1" dirty="0">
              <a:solidFill>
                <a:srgbClr val="9E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96584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表裝訂及寄繳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35292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評鑑表及光碟片寄繳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日期：</a:t>
            </a:r>
            <a:r>
              <a:rPr lang="en-US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08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02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日～</a:t>
            </a:r>
            <a:r>
              <a:rPr lang="en-US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08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日止</a:t>
            </a:r>
            <a:endParaRPr lang="en-US" altLang="zh-TW" sz="20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方式：以郵遞方式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郵戳為憑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，將評鑑表及光碟片送至該區協辦學校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各受評學校評鑑表及光碟片寄繳以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一次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為限，寄繳後不得再以任何理由更換評鑑表及光碟片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3944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表裝訂及寄繳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352928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受</a:t>
            </a: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評學校評鑑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表及光碟</a:t>
            </a: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片寄繳地點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普通型、綜合型、單科型受</a:t>
            </a:r>
            <a:r>
              <a:rPr lang="zh-TW" altLang="en-US" sz="20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評學校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447812"/>
              </p:ext>
            </p:extLst>
          </p:nvPr>
        </p:nvGraphicFramePr>
        <p:xfrm>
          <a:off x="467544" y="2204864"/>
          <a:ext cx="7776864" cy="350281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62850"/>
                <a:gridCol w="2656087"/>
                <a:gridCol w="2717767"/>
                <a:gridCol w="1440160"/>
              </a:tblGrid>
              <a:tr h="478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區別</a:t>
                      </a: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協辦學校</a:t>
                      </a: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協辦學校地址</a:t>
                      </a: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承辦人員</a:t>
                      </a:r>
                    </a:p>
                  </a:txBody>
                  <a:tcPr marL="68578" marR="68578" marT="0" marB="0" anchor="ctr"/>
                </a:tc>
              </a:tr>
              <a:tr h="100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北區</a:t>
                      </a:r>
                      <a:endParaRPr lang="zh-TW" sz="18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國立陽明高級中學</a:t>
                      </a:r>
                      <a:endParaRPr lang="zh-TW" sz="18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330</a:t>
                      </a:r>
                      <a:r>
                        <a:rPr lang="zh-TW" altLang="en-US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桃園市德壽街</a:t>
                      </a:r>
                      <a:r>
                        <a:rPr lang="en-US" altLang="zh-TW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8</a:t>
                      </a:r>
                      <a:r>
                        <a:rPr lang="zh-TW" altLang="en-US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號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徐雨堤</a:t>
                      </a:r>
                      <a:endParaRPr lang="en-US" altLang="zh-TW" sz="1800" kern="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老師</a:t>
                      </a:r>
                      <a:endParaRPr lang="zh-TW" sz="18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</a:tr>
              <a:tr h="100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中區</a:t>
                      </a:r>
                      <a:endParaRPr lang="zh-TW" sz="18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國立彰化高級中學</a:t>
                      </a:r>
                      <a:endParaRPr lang="zh-TW" sz="18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500</a:t>
                      </a: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彰化市中興路</a:t>
                      </a:r>
                      <a:r>
                        <a:rPr lang="en-US" altLang="zh-TW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78</a:t>
                      </a: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號</a:t>
                      </a:r>
                      <a:endParaRPr lang="zh-TW" sz="18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張家浩</a:t>
                      </a:r>
                      <a:endParaRPr lang="en-US" altLang="zh-TW" sz="1800" kern="1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組長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</a:tr>
              <a:tr h="100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南區</a:t>
                      </a:r>
                      <a:endParaRPr lang="zh-TW" sz="18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國立臺南第一高級中學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701</a:t>
                      </a:r>
                      <a:r>
                        <a:rPr lang="zh-TW" altLang="en-US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臺南市民族路</a:t>
                      </a:r>
                      <a:r>
                        <a:rPr lang="en-US" altLang="zh-TW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1</a:t>
                      </a:r>
                      <a:r>
                        <a:rPr lang="zh-TW" altLang="en-US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段</a:t>
                      </a:r>
                      <a:r>
                        <a:rPr lang="en-US" altLang="zh-TW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1</a:t>
                      </a:r>
                      <a:r>
                        <a:rPr lang="zh-TW" altLang="en-US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號</a:t>
                      </a:r>
                      <a:endParaRPr lang="zh-TW" alt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邱明瀚</a:t>
                      </a:r>
                      <a:endParaRPr lang="en-US" altLang="zh-TW" sz="1800" kern="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組長</a:t>
                      </a:r>
                      <a:endParaRPr lang="zh-TW" sz="18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3310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表裝訂及寄繳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352928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受</a:t>
            </a: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評學校評鑑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表及光碟</a:t>
            </a: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片寄繳地點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技術型受評學校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01373"/>
              </p:ext>
            </p:extLst>
          </p:nvPr>
        </p:nvGraphicFramePr>
        <p:xfrm>
          <a:off x="467544" y="2204864"/>
          <a:ext cx="7776864" cy="371881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4096"/>
                <a:gridCol w="2592288"/>
                <a:gridCol w="3024336"/>
                <a:gridCol w="1296144"/>
              </a:tblGrid>
              <a:tr h="478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區別</a:t>
                      </a: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協辦學校</a:t>
                      </a: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協辦學校地址</a:t>
                      </a: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承辦人員</a:t>
                      </a:r>
                    </a:p>
                  </a:txBody>
                  <a:tcPr marL="68578" marR="68578" marT="0" marB="0" anchor="ctr"/>
                </a:tc>
              </a:tr>
              <a:tr h="10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北區</a:t>
                      </a:r>
                      <a:endParaRPr lang="zh-TW" sz="18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國立臺北科技大學附屬桃園農工高級中等學校</a:t>
                      </a:r>
                      <a:endParaRPr lang="zh-TW" sz="18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330</a:t>
                      </a:r>
                      <a:r>
                        <a:rPr lang="zh-TW" altLang="en-US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桃園市成功路二段</a:t>
                      </a:r>
                      <a:r>
                        <a:rPr lang="en-US" altLang="zh-TW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144</a:t>
                      </a:r>
                      <a:r>
                        <a:rPr lang="zh-TW" altLang="en-US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號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紀珮茹</a:t>
                      </a:r>
                      <a:endParaRPr lang="en-US" altLang="zh-TW" sz="1800" kern="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組長</a:t>
                      </a:r>
                      <a:endParaRPr lang="zh-TW" sz="18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</a:tr>
              <a:tr h="10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中區</a:t>
                      </a:r>
                      <a:endParaRPr lang="zh-TW" sz="18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國立臺中高級</a:t>
                      </a:r>
                      <a:endParaRPr lang="en-US" altLang="zh-TW" sz="1800" kern="1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家事商業職業學校</a:t>
                      </a:r>
                      <a:endParaRPr lang="zh-TW" sz="18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401</a:t>
                      </a: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臺中市和平街</a:t>
                      </a:r>
                      <a:r>
                        <a:rPr lang="en-US" altLang="zh-TW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50</a:t>
                      </a: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號</a:t>
                      </a:r>
                      <a:endParaRPr lang="zh-TW" sz="18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葉秀紋</a:t>
                      </a:r>
                      <a:endParaRPr lang="en-US" altLang="zh-TW" sz="1800" kern="1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組長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</a:tr>
              <a:tr h="10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南區</a:t>
                      </a:r>
                      <a:endParaRPr lang="zh-TW" sz="18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國立嘉義高級</a:t>
                      </a:r>
                      <a:endParaRPr lang="en-US" altLang="zh-TW" sz="1800" kern="1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工業職業學校</a:t>
                      </a: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600</a:t>
                      </a:r>
                      <a:r>
                        <a:rPr lang="zh-TW" altLang="en-US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嘉義市彌陀路</a:t>
                      </a:r>
                      <a:r>
                        <a:rPr lang="en-US" altLang="zh-TW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174</a:t>
                      </a:r>
                      <a:r>
                        <a:rPr lang="zh-TW" altLang="en-US" sz="1800" kern="1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號</a:t>
                      </a:r>
                      <a:endParaRPr lang="zh-TW" alt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許中原</a:t>
                      </a:r>
                      <a:endParaRPr lang="en-US" altLang="zh-TW" sz="1800" kern="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組長</a:t>
                      </a:r>
                      <a:endParaRPr lang="zh-TW" sz="18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7745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95536" y="1988840"/>
            <a:ext cx="5616624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88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感謝聆聽</a:t>
            </a:r>
            <a:endParaRPr lang="en-US" altLang="zh-TW" sz="8800" b="1" i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55000" endA="300" endPos="45500" dir="5400000" sy="-100000" algn="bl" rotWithShape="0"/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88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敬請指教</a:t>
            </a:r>
            <a:endParaRPr lang="zh-CN" altLang="en-US" sz="88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55000" endA="300" endPos="45500" dir="5400000" sy="-100000" algn="bl" rotWithShape="0"/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表撰寫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35292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</a:t>
            </a: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組成</a:t>
            </a:r>
            <a:r>
              <a:rPr lang="en-US" altLang="zh-TW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校務評鑑表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學校基本資料表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十二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校務評鑑項目量化分數與參照等第</a:t>
            </a: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年下半年度高級中等學校評鑑表校務評鑑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部份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學校特色</a:t>
            </a: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學校發展困境與解決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策略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融入學校評鑑之相關訪視與評鑑自陳表</a:t>
            </a: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年下半年度高級中等學校評鑑附表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(1~19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0173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表撰寫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35292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</a:t>
            </a: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組成</a:t>
            </a:r>
            <a:r>
              <a:rPr lang="en-US" altLang="zh-TW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專業群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科評鑑表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學校基本資料表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十二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專業群科評鑑項目量化分數與參照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等第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年下半年度專業群科評鑑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融入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學校評鑑之相關訪視與評鑑自陳表</a:t>
            </a: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年下半年度高級中等學校評鑑附表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1~17)</a:t>
            </a:r>
          </a:p>
          <a:p>
            <a:pPr marL="628650" indent="-3429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11724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436096" y="3140968"/>
            <a:ext cx="43204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矩形 2"/>
          <p:cNvSpPr/>
          <p:nvPr/>
        </p:nvSpPr>
        <p:spPr>
          <a:xfrm>
            <a:off x="5220072" y="3140968"/>
            <a:ext cx="43204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撰寫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352928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線上下載及填報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請學校自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高級中等學校評鑑平台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http://qoi.nknu.edu.tw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/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點選右上角「受評學校入口」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 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輸入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帳號及密碼後即進入填報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系統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 smtClean="0"/>
          </a:p>
        </p:txBody>
      </p:sp>
      <p:pic>
        <p:nvPicPr>
          <p:cNvPr id="4" name="圖片 3"/>
          <p:cNvPicPr/>
          <p:nvPr/>
        </p:nvPicPr>
        <p:blipFill>
          <a:blip r:embed="rId4"/>
          <a:stretch>
            <a:fillRect/>
          </a:stretch>
        </p:blipFill>
        <p:spPr>
          <a:xfrm>
            <a:off x="827584" y="2996952"/>
            <a:ext cx="7488832" cy="3384376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5572968" y="3248980"/>
            <a:ext cx="43204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9769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撰寫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352928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線上下載及填報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進入填報系統後，請點選</a:t>
            </a:r>
            <a:r>
              <a:rPr lang="zh-TW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左側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下載「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年下半年度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高級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中等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學校評鑑校務評鑑表」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以下簡稱校務評鑑表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年下半年度高級中等學校評鑑專業群科評鑑表」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簡稱專業群科評鑑表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，下載後進行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填寫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校務評鑑表及專業群科表資料全部填寫後，請以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A4</a:t>
            </a:r>
            <a:r>
              <a:rPr lang="zh-TW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橫向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號標楷體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排版</a:t>
            </a:r>
          </a:p>
          <a:p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69312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撰寫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線上下載及填報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圖片 4"/>
          <p:cNvPicPr/>
          <p:nvPr/>
        </p:nvPicPr>
        <p:blipFill rotWithShape="1">
          <a:blip r:embed="rId3"/>
          <a:srcRect r="74966" b="47185"/>
          <a:stretch/>
        </p:blipFill>
        <p:spPr bwMode="auto">
          <a:xfrm>
            <a:off x="827584" y="2121398"/>
            <a:ext cx="7272808" cy="37673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矩形 5"/>
          <p:cNvSpPr/>
          <p:nvPr/>
        </p:nvSpPr>
        <p:spPr>
          <a:xfrm>
            <a:off x="1475656" y="5013175"/>
            <a:ext cx="4536503" cy="8755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6156176" y="5013175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評鑑表下載</a:t>
            </a:r>
          </a:p>
        </p:txBody>
      </p:sp>
    </p:spTree>
    <p:extLst>
      <p:ext uri="{BB962C8B-B14F-4D97-AF65-F5344CB8AC3E}">
        <p14:creationId xmlns:p14="http://schemas.microsoft.com/office/powerpoint/2010/main" val="3710108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38234" y="358154"/>
            <a:ext cx="605810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spc="-150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評鑑表</a:t>
            </a:r>
            <a:r>
              <a:rPr lang="zh-TW" altLang="en-US" sz="5000" spc="-150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撰寫</a:t>
            </a:r>
            <a:endParaRPr lang="zh-CN" altLang="en-US" sz="5000" spc="-150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229995"/>
            <a:ext cx="8352928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基本資料填寫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填寫校務評鑑表及專業群科評鑑表中</a:t>
            </a:r>
            <a:r>
              <a:rPr lang="zh-TW" altLang="zh-TW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基本資料</a:t>
            </a:r>
            <a:r>
              <a:rPr lang="zh-TW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填表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前請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先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參閱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各表之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3429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p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普通型、綜合型、單科型高級中等學校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群科學生人數百分比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計算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請依調查標準日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05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時之全校所有學生人數及專業群科人數，詳實填寫，並計算群科學生百分比，但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設於夜間部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進修學校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之所有班別學生不需填寫，亦不納入</a:t>
            </a:r>
            <a:r>
              <a:rPr lang="zh-TW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計算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以前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停止招生之普通科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專業群科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綜高學程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實用技能學程及綜合職能科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雖不列入本次評鑑，但填寫校務評鑑表中基本資料相關表單時，仍需填寫；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計算學校群科學生數百分比時，亦需一併納入</a:t>
            </a:r>
            <a:r>
              <a:rPr lang="zh-TW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計算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設於夜間部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進修學校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之所有班別，填寫校務評鑑表中基本資料相關表單時，不需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填寫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學校請依群科學生數之百分比選定規則，群科學生數百分比在群科學生數百分比組別中各組別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2%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以內，學校可在填送自評表時，自行選擇所屬之組別，惟選定後不得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變更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17700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ucation-3">
  <a:themeElements>
    <a:clrScheme name="自訂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53734"/>
      </a:hlink>
      <a:folHlink>
        <a:srgbClr val="4F612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Education-3</Template>
  <TotalTime>657</TotalTime>
  <Words>3370</Words>
  <Application>Microsoft Office PowerPoint</Application>
  <PresentationFormat>如螢幕大小 (4:3)</PresentationFormat>
  <Paragraphs>525</Paragraphs>
  <Slides>34</Slides>
  <Notes>34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34</vt:i4>
      </vt:variant>
    </vt:vector>
  </HeadingPairs>
  <TitlesOfParts>
    <vt:vector size="35" baseType="lpstr">
      <vt:lpstr>Education-3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user</cp:lastModifiedBy>
  <cp:revision>85</cp:revision>
  <dcterms:created xsi:type="dcterms:W3CDTF">2016-04-06T06:14:16Z</dcterms:created>
  <dcterms:modified xsi:type="dcterms:W3CDTF">2016-05-11T06:22:14Z</dcterms:modified>
</cp:coreProperties>
</file>